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80" r:id="rId3"/>
    <p:sldId id="282" r:id="rId4"/>
    <p:sldId id="283" r:id="rId5"/>
    <p:sldId id="258" r:id="rId6"/>
    <p:sldId id="278" r:id="rId7"/>
    <p:sldId id="284" r:id="rId8"/>
    <p:sldId id="285" r:id="rId9"/>
    <p:sldId id="257" r:id="rId10"/>
    <p:sldId id="259" r:id="rId11"/>
    <p:sldId id="260" r:id="rId12"/>
    <p:sldId id="261" r:id="rId13"/>
    <p:sldId id="262" r:id="rId14"/>
    <p:sldId id="263" r:id="rId15"/>
    <p:sldId id="265" r:id="rId16"/>
    <p:sldId id="266" r:id="rId17"/>
    <p:sldId id="267" r:id="rId18"/>
    <p:sldId id="268" r:id="rId19"/>
    <p:sldId id="281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66E3A-0F10-4E9E-AD83-28E2E22344CF}" type="datetimeFigureOut">
              <a:rPr lang="pt-BR" smtClean="0"/>
              <a:pPr/>
              <a:t>08/07/2020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5F587-03DF-4B26-810A-A083BD4676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682F6E-866A-4943-95AF-E53FD672B7A0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C081-CB03-4585-93D0-65413C2A8D67}" type="datetimeFigureOut">
              <a:rPr lang="pt-BR" smtClean="0"/>
              <a:pPr/>
              <a:t>08/07/2020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73EA-3ADA-49AF-89CF-352EC27F31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C081-CB03-4585-93D0-65413C2A8D67}" type="datetimeFigureOut">
              <a:rPr lang="pt-BR" smtClean="0"/>
              <a:pPr/>
              <a:t>08/07/2020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73EA-3ADA-49AF-89CF-352EC27F31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C081-CB03-4585-93D0-65413C2A8D67}" type="datetimeFigureOut">
              <a:rPr lang="pt-BR" smtClean="0"/>
              <a:pPr/>
              <a:t>08/07/2020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73EA-3ADA-49AF-89CF-352EC27F31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C081-CB03-4585-93D0-65413C2A8D67}" type="datetimeFigureOut">
              <a:rPr lang="pt-BR" smtClean="0"/>
              <a:pPr/>
              <a:t>08/07/2020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73EA-3ADA-49AF-89CF-352EC27F31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C081-CB03-4585-93D0-65413C2A8D67}" type="datetimeFigureOut">
              <a:rPr lang="pt-BR" smtClean="0"/>
              <a:pPr/>
              <a:t>08/07/2020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73EA-3ADA-49AF-89CF-352EC27F31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C081-CB03-4585-93D0-65413C2A8D67}" type="datetimeFigureOut">
              <a:rPr lang="pt-BR" smtClean="0"/>
              <a:pPr/>
              <a:t>08/07/2020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73EA-3ADA-49AF-89CF-352EC27F31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C081-CB03-4585-93D0-65413C2A8D67}" type="datetimeFigureOut">
              <a:rPr lang="pt-BR" smtClean="0"/>
              <a:pPr/>
              <a:t>08/07/2020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73EA-3ADA-49AF-89CF-352EC27F31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C081-CB03-4585-93D0-65413C2A8D67}" type="datetimeFigureOut">
              <a:rPr lang="pt-BR" smtClean="0"/>
              <a:pPr/>
              <a:t>08/07/2020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73EA-3ADA-49AF-89CF-352EC27F31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C081-CB03-4585-93D0-65413C2A8D67}" type="datetimeFigureOut">
              <a:rPr lang="pt-BR" smtClean="0"/>
              <a:pPr/>
              <a:t>08/07/2020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73EA-3ADA-49AF-89CF-352EC27F31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C081-CB03-4585-93D0-65413C2A8D67}" type="datetimeFigureOut">
              <a:rPr lang="pt-BR" smtClean="0"/>
              <a:pPr/>
              <a:t>08/07/2020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73EA-3ADA-49AF-89CF-352EC27F31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C081-CB03-4585-93D0-65413C2A8D67}" type="datetimeFigureOut">
              <a:rPr lang="pt-BR" smtClean="0"/>
              <a:pPr/>
              <a:t>08/07/2020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73EA-3ADA-49AF-89CF-352EC27F31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4C081-CB03-4585-93D0-65413C2A8D67}" type="datetimeFigureOut">
              <a:rPr lang="pt-BR" smtClean="0"/>
              <a:pPr/>
              <a:t>08/07/2020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573EA-3ADA-49AF-89CF-352EC27F31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4"/>
          <p:cNvSpPr txBox="1">
            <a:spLocks noChangeArrowheads="1"/>
          </p:cNvSpPr>
          <p:nvPr/>
        </p:nvSpPr>
        <p:spPr bwMode="auto">
          <a:xfrm>
            <a:off x="4214814" y="928689"/>
            <a:ext cx="44557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5400"/>
              <a:t>Biologia 9° ano</a:t>
            </a:r>
          </a:p>
        </p:txBody>
      </p:sp>
      <p:sp>
        <p:nvSpPr>
          <p:cNvPr id="3075" name="Retângulo 10"/>
          <p:cNvSpPr>
            <a:spLocks noChangeArrowheads="1"/>
          </p:cNvSpPr>
          <p:nvPr/>
        </p:nvSpPr>
        <p:spPr bwMode="auto">
          <a:xfrm>
            <a:off x="7215190" y="6688138"/>
            <a:ext cx="21431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500"/>
              <a:t>Fonte da imagem: https://www.educaportinari.com.br</a:t>
            </a:r>
          </a:p>
        </p:txBody>
      </p:sp>
      <p:pic>
        <p:nvPicPr>
          <p:cNvPr id="3076" name="Picture 4" descr="fi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4" y="214319"/>
            <a:ext cx="100012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i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02" y="357166"/>
            <a:ext cx="5204896" cy="6241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io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94" y="500042"/>
            <a:ext cx="6603515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bio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928802"/>
            <a:ext cx="7495118" cy="2943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io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86886"/>
            <a:ext cx="5214974" cy="627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io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14290"/>
            <a:ext cx="5572164" cy="6526711"/>
          </a:xfrm>
          <a:prstGeom prst="rect">
            <a:avLst/>
          </a:prstGeom>
        </p:spPr>
      </p:pic>
      <p:pic>
        <p:nvPicPr>
          <p:cNvPr id="22530" name="Picture 2" descr="Clonagem da ovelha Dolly - ISTOÉ Independ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32653"/>
            <a:ext cx="1928826" cy="2625347"/>
          </a:xfrm>
          <a:prstGeom prst="rect">
            <a:avLst/>
          </a:prstGeom>
          <a:noFill/>
        </p:spPr>
      </p:pic>
      <p:cxnSp>
        <p:nvCxnSpPr>
          <p:cNvPr id="7" name="Conector de seta reta 6"/>
          <p:cNvCxnSpPr/>
          <p:nvPr/>
        </p:nvCxnSpPr>
        <p:spPr>
          <a:xfrm rot="10800000" flipV="1">
            <a:off x="2500298" y="5500702"/>
            <a:ext cx="856518" cy="1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71406" y="428604"/>
            <a:ext cx="335758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Vantagens</a:t>
            </a:r>
          </a:p>
          <a:p>
            <a:pPr algn="just">
              <a:buClr>
                <a:schemeClr val="accent3"/>
              </a:buClr>
              <a:buFont typeface="Wingdings" pitchFamily="2" charset="2"/>
              <a:buChar char="q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Não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oferecer riscos de rejeição se o doador fosse a própria pessoa. (ex: reconstituir a medula em alguém que se tornou paraplégico após um acidente, ou substituir o tecido cardíaco em uma pessoa que sofreu um infarto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Clr>
                <a:schemeClr val="accent3"/>
              </a:buClr>
              <a:buFont typeface="Wingdings" pitchFamily="2" charset="2"/>
              <a:buChar char="q"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3"/>
              </a:buClr>
              <a:buFont typeface="Wingdings" pitchFamily="2" charset="2"/>
              <a:buChar char="q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Obtenção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 células tronco a fim de restaurar a função de um órgãos ou tecido.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2285984" y="4000504"/>
            <a:ext cx="714380" cy="714380"/>
            <a:chOff x="2285984" y="4000504"/>
            <a:chExt cx="428628" cy="714380"/>
          </a:xfrm>
        </p:grpSpPr>
        <p:cxnSp>
          <p:nvCxnSpPr>
            <p:cNvPr id="12" name="Conector de seta reta 11"/>
            <p:cNvCxnSpPr/>
            <p:nvPr/>
          </p:nvCxnSpPr>
          <p:spPr>
            <a:xfrm rot="5400000" flipH="1" flipV="1">
              <a:off x="2356628" y="4356900"/>
              <a:ext cx="714379" cy="1588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rot="10800000">
              <a:off x="2285984" y="4713296"/>
              <a:ext cx="428628" cy="1588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io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83" y="236996"/>
            <a:ext cx="5501382" cy="6335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io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7" y="297609"/>
            <a:ext cx="5429288" cy="6262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io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39" y="642918"/>
            <a:ext cx="7533537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io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169886"/>
            <a:ext cx="5429288" cy="6473824"/>
          </a:xfrm>
          <a:prstGeom prst="rect">
            <a:avLst/>
          </a:prstGeom>
        </p:spPr>
      </p:pic>
      <p:cxnSp>
        <p:nvCxnSpPr>
          <p:cNvPr id="4" name="Conector de seta reta 3"/>
          <p:cNvCxnSpPr/>
          <p:nvPr/>
        </p:nvCxnSpPr>
        <p:spPr>
          <a:xfrm rot="10800000">
            <a:off x="2143108" y="2071678"/>
            <a:ext cx="1000132" cy="1588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857224" y="1857364"/>
            <a:ext cx="1202573" cy="40011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Página 69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2844" y="3643314"/>
            <a:ext cx="3600859" cy="1631216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Matérias que irão cair no teste:</a:t>
            </a: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Leis de Mendel</a:t>
            </a:r>
          </a:p>
          <a:p>
            <a:pPr>
              <a:buClr>
                <a:srgbClr val="92D050"/>
              </a:buClr>
              <a:buFont typeface="Wingdings" pitchFamily="2" charset="2"/>
              <a:buChar char="q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Biotecnologia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ENFERMAGEM: A PROFISSÃO DO FUTURO: DICAS SIMPLES PARA CUIDAR DE UM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142852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62543" y="428607"/>
            <a:ext cx="76509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09306"/>
                </a:solidFill>
                <a:effectLst/>
                <a:uLnTx/>
                <a:uFillTx/>
                <a:latin typeface="+mn-lt"/>
                <a:ea typeface="+mn-ea"/>
                <a:cs typeface="Gautami" pitchFamily="34" charset="0"/>
              </a:rPr>
              <a:t>Revisão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rgbClr val="609306"/>
              </a:solidFill>
              <a:effectLst/>
              <a:uLnTx/>
              <a:uFillTx/>
              <a:latin typeface="+mn-lt"/>
              <a:ea typeface="+mn-ea"/>
              <a:cs typeface="Gautami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3143240" y="1714488"/>
            <a:ext cx="2571768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0630" t="15625" r="26427" b="6249"/>
          <a:stretch>
            <a:fillRect/>
          </a:stretch>
        </p:blipFill>
        <p:spPr bwMode="auto">
          <a:xfrm>
            <a:off x="2928926" y="2071678"/>
            <a:ext cx="3286148" cy="438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1.png"/>
          <p:cNvPicPr>
            <a:picLocks noChangeAspect="1"/>
          </p:cNvPicPr>
          <p:nvPr/>
        </p:nvPicPr>
        <p:blipFill>
          <a:blip r:embed="rId2"/>
          <a:srcRect l="841" t="1445" r="4853" b="1762"/>
          <a:stretch>
            <a:fillRect/>
          </a:stretch>
        </p:blipFill>
        <p:spPr>
          <a:xfrm>
            <a:off x="1214414" y="285728"/>
            <a:ext cx="6715172" cy="478634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858016" y="2143116"/>
            <a:ext cx="1603324" cy="646331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Cor Preta = B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Cor Branca = b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62932" y="2285992"/>
            <a:ext cx="434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err="1" smtClean="0">
                <a:latin typeface="Times New Roman" pitchFamily="18" charset="0"/>
                <a:cs typeface="Times New Roman" pitchFamily="18" charset="0"/>
              </a:rPr>
              <a:t>Bb</a:t>
            </a:r>
            <a:endParaRPr lang="pt-BR" sz="1600" b="1" dirty="0"/>
          </a:p>
        </p:txBody>
      </p:sp>
      <p:sp>
        <p:nvSpPr>
          <p:cNvPr id="5" name="Retângulo 4"/>
          <p:cNvSpPr/>
          <p:nvPr/>
        </p:nvSpPr>
        <p:spPr>
          <a:xfrm>
            <a:off x="5357818" y="2590380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sz="16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pt-BR" sz="1600" b="1" dirty="0"/>
          </a:p>
        </p:txBody>
      </p:sp>
      <p:sp>
        <p:nvSpPr>
          <p:cNvPr id="6" name="Retângulo 5"/>
          <p:cNvSpPr/>
          <p:nvPr/>
        </p:nvSpPr>
        <p:spPr>
          <a:xfrm>
            <a:off x="4429124" y="3500438"/>
            <a:ext cx="285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pt-BR" sz="1600" dirty="0"/>
          </a:p>
        </p:txBody>
      </p:sp>
      <p:sp>
        <p:nvSpPr>
          <p:cNvPr id="7" name="Retângulo 6"/>
          <p:cNvSpPr/>
          <p:nvPr/>
        </p:nvSpPr>
        <p:spPr>
          <a:xfrm>
            <a:off x="5214942" y="3519074"/>
            <a:ext cx="214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pt-BR" sz="1600" dirty="0"/>
          </a:p>
        </p:txBody>
      </p:sp>
      <p:sp>
        <p:nvSpPr>
          <p:cNvPr id="8" name="Retângulo 7"/>
          <p:cNvSpPr/>
          <p:nvPr/>
        </p:nvSpPr>
        <p:spPr>
          <a:xfrm>
            <a:off x="3643306" y="3714752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pt-BR" sz="1600" dirty="0"/>
          </a:p>
        </p:txBody>
      </p:sp>
      <p:sp>
        <p:nvSpPr>
          <p:cNvPr id="9" name="Retângulo 8"/>
          <p:cNvSpPr/>
          <p:nvPr/>
        </p:nvSpPr>
        <p:spPr>
          <a:xfrm>
            <a:off x="3643306" y="3947702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pt-BR" sz="1600" dirty="0"/>
          </a:p>
        </p:txBody>
      </p:sp>
      <p:sp>
        <p:nvSpPr>
          <p:cNvPr id="10" name="Retângulo 9"/>
          <p:cNvSpPr/>
          <p:nvPr/>
        </p:nvSpPr>
        <p:spPr>
          <a:xfrm>
            <a:off x="4429124" y="3733388"/>
            <a:ext cx="500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err="1" smtClean="0">
                <a:latin typeface="Times New Roman" pitchFamily="18" charset="0"/>
                <a:cs typeface="Times New Roman" pitchFamily="18" charset="0"/>
              </a:rPr>
              <a:t>Bb</a:t>
            </a:r>
            <a:endParaRPr lang="pt-BR" sz="1600" dirty="0"/>
          </a:p>
        </p:txBody>
      </p:sp>
      <p:sp>
        <p:nvSpPr>
          <p:cNvPr id="11" name="Retângulo 10"/>
          <p:cNvSpPr/>
          <p:nvPr/>
        </p:nvSpPr>
        <p:spPr>
          <a:xfrm>
            <a:off x="5214942" y="3714752"/>
            <a:ext cx="500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sz="16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pt-BR" sz="1600" dirty="0"/>
          </a:p>
        </p:txBody>
      </p:sp>
      <p:sp>
        <p:nvSpPr>
          <p:cNvPr id="12" name="Retângulo 11"/>
          <p:cNvSpPr/>
          <p:nvPr/>
        </p:nvSpPr>
        <p:spPr>
          <a:xfrm>
            <a:off x="4429124" y="3929066"/>
            <a:ext cx="500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err="1" smtClean="0">
                <a:latin typeface="Times New Roman" pitchFamily="18" charset="0"/>
                <a:cs typeface="Times New Roman" pitchFamily="18" charset="0"/>
              </a:rPr>
              <a:t>Bb</a:t>
            </a:r>
            <a:endParaRPr lang="pt-BR" sz="1600" dirty="0"/>
          </a:p>
        </p:txBody>
      </p:sp>
      <p:sp>
        <p:nvSpPr>
          <p:cNvPr id="13" name="Retângulo 12"/>
          <p:cNvSpPr/>
          <p:nvPr/>
        </p:nvSpPr>
        <p:spPr>
          <a:xfrm>
            <a:off x="5214942" y="3947702"/>
            <a:ext cx="500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sz="16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pt-BR" sz="1600" dirty="0"/>
          </a:p>
        </p:txBody>
      </p:sp>
      <p:sp>
        <p:nvSpPr>
          <p:cNvPr id="14" name="Retângulo 13"/>
          <p:cNvSpPr/>
          <p:nvPr/>
        </p:nvSpPr>
        <p:spPr>
          <a:xfrm>
            <a:off x="2428860" y="4447768"/>
            <a:ext cx="2500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err="1" smtClean="0"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1600" b="1" dirty="0" err="1" smtClean="0"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1600" b="1" dirty="0" err="1" smtClean="0"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1600" b="1" dirty="0" err="1" smtClean="0">
                <a:latin typeface="Times New Roman" pitchFamily="18" charset="0"/>
                <a:cs typeface="Times New Roman" pitchFamily="18" charset="0"/>
              </a:rPr>
              <a:t>bb</a:t>
            </a:r>
            <a:endParaRPr lang="pt-BR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0"/>
            <a:ext cx="6143668" cy="652274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643174" y="164305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pt-B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54492" y="112095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54492" y="142873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pt-B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43174" y="197821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643570" y="300037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00628" y="314324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000628" y="3357562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429388" y="298823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572132" y="3161884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AA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500694" y="3376198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 smtClean="0">
                <a:latin typeface="Times New Roman" pitchFamily="18" charset="0"/>
                <a:cs typeface="Times New Roman" pitchFamily="18" charset="0"/>
              </a:rPr>
              <a:t>Aa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286512" y="3143248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 smtClean="0">
                <a:latin typeface="Times New Roman" pitchFamily="18" charset="0"/>
                <a:cs typeface="Times New Roman" pitchFamily="18" charset="0"/>
              </a:rPr>
              <a:t>Aa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286512" y="3357562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16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357290" y="2000240"/>
          <a:ext cx="6096000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Gametas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2714612" y="714356"/>
            <a:ext cx="3339376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3600" dirty="0" err="1" smtClean="0">
                <a:latin typeface="Times New Roman" pitchFamily="18" charset="0"/>
                <a:cs typeface="Times New Roman" pitchFamily="18" charset="0"/>
              </a:rPr>
              <a:t>MmLl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  X  </a:t>
            </a:r>
            <a:r>
              <a:rPr lang="pt-BR" sz="3600" dirty="0" err="1" smtClean="0">
                <a:latin typeface="Times New Roman" pitchFamily="18" charset="0"/>
                <a:cs typeface="Times New Roman" pitchFamily="18" charset="0"/>
              </a:rPr>
              <a:t>MmLl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57422" y="4786322"/>
            <a:ext cx="4233851" cy="954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Marrom – m          Curto - L</a:t>
            </a:r>
          </a:p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Preto – M              Longo - l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357290" y="2428868"/>
          <a:ext cx="6096000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Gametas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MMLL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MMLl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MmLL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MmLl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MMLl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MMll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MmLl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Mmll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MmLL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MmLl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mmLL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mmLl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MmLl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Mmll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mmLl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mmll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143240" y="5072074"/>
          <a:ext cx="3357586" cy="1551316"/>
        </p:xfrm>
        <a:graphic>
          <a:graphicData uri="http://schemas.openxmlformats.org/drawingml/2006/table">
            <a:tbl>
              <a:tblPr firstRow="1" lastRow="1" bandRow="1">
                <a:solidFill>
                  <a:schemeClr val="bg1">
                    <a:lumMod val="75000"/>
                  </a:schemeClr>
                </a:solidFill>
                <a:tableStyleId>{F5AB1C69-6EDB-4FF4-983F-18BD219EF322}</a:tableStyleId>
              </a:tblPr>
              <a:tblGrid>
                <a:gridCol w="1678793"/>
                <a:gridCol w="1678793"/>
              </a:tblGrid>
              <a:tr h="387829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Preto Curto</a:t>
                      </a:r>
                      <a:endParaRPr lang="pt-B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pt-B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7829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Preto Longo</a:t>
                      </a:r>
                      <a:endParaRPr lang="pt-B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7829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Marrom Curto</a:t>
                      </a:r>
                      <a:endParaRPr lang="pt-B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7829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Marrom Longo</a:t>
                      </a:r>
                      <a:endParaRPr lang="pt-B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715008" y="357166"/>
            <a:ext cx="2787943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Marrom – m          Curto - L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Preto – M              Longo - l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786050" y="1357298"/>
            <a:ext cx="3339376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3600" dirty="0" err="1" smtClean="0">
                <a:latin typeface="Times New Roman" pitchFamily="18" charset="0"/>
                <a:cs typeface="Times New Roman" pitchFamily="18" charset="0"/>
              </a:rPr>
              <a:t>MmLl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  X  </a:t>
            </a:r>
            <a:r>
              <a:rPr lang="pt-BR" sz="3600" dirty="0" err="1" smtClean="0">
                <a:latin typeface="Times New Roman" pitchFamily="18" charset="0"/>
                <a:cs typeface="Times New Roman" pitchFamily="18" charset="0"/>
              </a:rPr>
              <a:t>MmLl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187999" y="6215082"/>
          <a:ext cx="3312827" cy="374754"/>
        </p:xfrm>
        <a:graphic>
          <a:graphicData uri="http://schemas.openxmlformats.org/drawingml/2006/table">
            <a:tbl>
              <a:tblPr/>
              <a:tblGrid>
                <a:gridCol w="3312827"/>
              </a:tblGrid>
              <a:tr h="37475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Elipse 6"/>
          <p:cNvSpPr/>
          <p:nvPr/>
        </p:nvSpPr>
        <p:spPr>
          <a:xfrm>
            <a:off x="6286512" y="3929066"/>
            <a:ext cx="1143008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62543" y="428607"/>
            <a:ext cx="76509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09306"/>
                </a:solidFill>
                <a:effectLst/>
                <a:uLnTx/>
                <a:uFillTx/>
                <a:latin typeface="+mn-lt"/>
                <a:ea typeface="+mn-ea"/>
                <a:cs typeface="Gautami" pitchFamily="34" charset="0"/>
              </a:rPr>
              <a:t>Relembrando Mendel 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rgbClr val="609306"/>
              </a:solidFill>
              <a:effectLst/>
              <a:uLnTx/>
              <a:uFillTx/>
              <a:latin typeface="+mn-lt"/>
              <a:ea typeface="+mn-ea"/>
              <a:cs typeface="Gautami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2643174" y="1714488"/>
            <a:ext cx="3500462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357158" y="2642757"/>
            <a:ext cx="864399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 Segundo Mendel, a constituição genética de um caráter é chamada </a:t>
            </a:r>
            <a:r>
              <a:rPr lang="pt-BR" b="1" u="sng" dirty="0" smtClean="0">
                <a:latin typeface="Calibri" pitchFamily="34" charset="0"/>
              </a:rPr>
              <a:t>genótipo.</a:t>
            </a:r>
            <a:r>
              <a:rPr lang="pt-BR" b="1" dirty="0" smtClean="0">
                <a:latin typeface="Calibri" pitchFamily="34" charset="0"/>
              </a:rPr>
              <a:t> </a:t>
            </a:r>
            <a:r>
              <a:rPr lang="pt-BR" dirty="0" smtClean="0">
                <a:latin typeface="Calibri" pitchFamily="34" charset="0"/>
              </a:rPr>
              <a:t>(BB, </a:t>
            </a:r>
            <a:r>
              <a:rPr lang="pt-BR" dirty="0" err="1" smtClean="0">
                <a:latin typeface="Calibri" pitchFamily="34" charset="0"/>
              </a:rPr>
              <a:t>Bb</a:t>
            </a:r>
            <a:r>
              <a:rPr lang="pt-BR" dirty="0" smtClean="0">
                <a:latin typeface="Calibri" pitchFamily="34" charset="0"/>
              </a:rPr>
              <a:t>, </a:t>
            </a:r>
            <a:r>
              <a:rPr lang="pt-BR" dirty="0" err="1" smtClean="0">
                <a:latin typeface="Calibri" pitchFamily="34" charset="0"/>
              </a:rPr>
              <a:t>bb</a:t>
            </a:r>
            <a:r>
              <a:rPr lang="pt-BR" dirty="0" smtClean="0">
                <a:latin typeface="Calibri" pitchFamily="34" charset="0"/>
              </a:rPr>
              <a:t>);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 A expressão do genótipo, isto é, a característica em si, constitui </a:t>
            </a:r>
            <a:r>
              <a:rPr lang="pt-BR" b="1" dirty="0" smtClean="0">
                <a:latin typeface="Calibri" pitchFamily="34" charset="0"/>
              </a:rPr>
              <a:t>o </a:t>
            </a:r>
            <a:r>
              <a:rPr lang="pt-BR" b="1" u="sng" dirty="0" smtClean="0">
                <a:latin typeface="Calibri" pitchFamily="34" charset="0"/>
              </a:rPr>
              <a:t>fenótipo</a:t>
            </a:r>
            <a:r>
              <a:rPr lang="pt-BR" b="1" dirty="0" smtClean="0">
                <a:latin typeface="Calibri" pitchFamily="34" charset="0"/>
              </a:rPr>
              <a:t> </a:t>
            </a:r>
            <a:r>
              <a:rPr lang="pt-BR" dirty="0" smtClean="0">
                <a:latin typeface="Calibri" pitchFamily="34" charset="0"/>
              </a:rPr>
              <a:t>(por exemplo, altura alta ou baixa). O fenótipo pode ser alterado por ação do meio ambiente;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 Indivíduos puros (</a:t>
            </a:r>
            <a:r>
              <a:rPr lang="pt-BR" u="sng" dirty="0" smtClean="0">
                <a:latin typeface="Calibri" pitchFamily="34" charset="0"/>
              </a:rPr>
              <a:t>BB</a:t>
            </a:r>
            <a:r>
              <a:rPr lang="pt-BR" dirty="0" smtClean="0">
                <a:latin typeface="Calibri" pitchFamily="34" charset="0"/>
              </a:rPr>
              <a:t> ou </a:t>
            </a:r>
            <a:r>
              <a:rPr lang="pt-BR" u="sng" dirty="0" err="1" smtClean="0">
                <a:latin typeface="Calibri" pitchFamily="34" charset="0"/>
              </a:rPr>
              <a:t>bb</a:t>
            </a:r>
            <a:r>
              <a:rPr lang="pt-BR" dirty="0" smtClean="0">
                <a:latin typeface="Calibri" pitchFamily="34" charset="0"/>
              </a:rPr>
              <a:t>) são chamados </a:t>
            </a:r>
            <a:r>
              <a:rPr lang="pt-BR" b="1" u="sng" dirty="0" smtClean="0">
                <a:latin typeface="Calibri" pitchFamily="34" charset="0"/>
              </a:rPr>
              <a:t>homozigotos</a:t>
            </a:r>
            <a:r>
              <a:rPr lang="pt-BR" b="1" dirty="0" smtClean="0">
                <a:latin typeface="Calibri" pitchFamily="34" charset="0"/>
              </a:rPr>
              <a:t>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 Indivíduos híbridos (</a:t>
            </a:r>
            <a:r>
              <a:rPr lang="pt-BR" dirty="0" err="1" smtClean="0">
                <a:latin typeface="Calibri" pitchFamily="34" charset="0"/>
              </a:rPr>
              <a:t>Bb</a:t>
            </a:r>
            <a:r>
              <a:rPr lang="pt-BR" dirty="0" smtClean="0">
                <a:latin typeface="Calibri" pitchFamily="34" charset="0"/>
              </a:rPr>
              <a:t>) soa chamados </a:t>
            </a:r>
            <a:r>
              <a:rPr lang="pt-BR" b="1" u="sng" dirty="0" smtClean="0">
                <a:latin typeface="Calibri" pitchFamily="34" charset="0"/>
              </a:rPr>
              <a:t>heterozigotos</a:t>
            </a:r>
            <a:r>
              <a:rPr lang="pt-BR" b="1" dirty="0" smtClean="0">
                <a:latin typeface="Calibri" pitchFamily="34" charset="0"/>
              </a:rPr>
              <a:t>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 Os fatores mencionados por Mendel correspondem aos </a:t>
            </a:r>
            <a:r>
              <a:rPr lang="pt-BR" b="1" u="sng" dirty="0" smtClean="0">
                <a:latin typeface="Calibri" pitchFamily="34" charset="0"/>
              </a:rPr>
              <a:t>genes alelos</a:t>
            </a:r>
            <a:r>
              <a:rPr lang="pt-BR" b="1" dirty="0" smtClean="0">
                <a:latin typeface="Calibri" pitchFamily="34" charset="0"/>
              </a:rPr>
              <a:t> </a:t>
            </a:r>
            <a:r>
              <a:rPr lang="pt-BR" dirty="0" smtClean="0">
                <a:latin typeface="Calibri" pitchFamily="34" charset="0"/>
              </a:rPr>
              <a:t>(ou só alelos).</a:t>
            </a:r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obiologia.com.br/figuras/Genetica/ervilha.jpg"/>
          <p:cNvPicPr>
            <a:picLocks noChangeAspect="1" noChangeArrowheads="1"/>
          </p:cNvPicPr>
          <p:nvPr/>
        </p:nvPicPr>
        <p:blipFill>
          <a:blip r:embed="rId2"/>
          <a:srcRect l="84698" t="65652" r="2632"/>
          <a:stretch>
            <a:fillRect/>
          </a:stretch>
        </p:blipFill>
        <p:spPr bwMode="auto">
          <a:xfrm>
            <a:off x="5148263" y="1382713"/>
            <a:ext cx="10795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sobiologia.com.br/figuras/Genetica/ervilha.jpg"/>
          <p:cNvPicPr>
            <a:picLocks noChangeAspect="1" noChangeArrowheads="1"/>
          </p:cNvPicPr>
          <p:nvPr/>
        </p:nvPicPr>
        <p:blipFill>
          <a:blip r:embed="rId2"/>
          <a:srcRect l="65021" t="39584" r="20354"/>
          <a:stretch>
            <a:fillRect/>
          </a:stretch>
        </p:blipFill>
        <p:spPr bwMode="auto">
          <a:xfrm>
            <a:off x="2533650" y="44450"/>
            <a:ext cx="1246188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4211638" y="908050"/>
            <a:ext cx="720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 b="1" dirty="0">
                <a:latin typeface="Calibri" pitchFamily="34" charset="0"/>
              </a:rPr>
              <a:t>X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68313" y="1168400"/>
            <a:ext cx="20875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800" dirty="0">
                <a:latin typeface="Calibri" pitchFamily="34" charset="0"/>
              </a:rPr>
              <a:t>P:</a:t>
            </a:r>
          </a:p>
          <a:p>
            <a:pPr algn="ctr"/>
            <a:r>
              <a:rPr lang="pt-BR" dirty="0">
                <a:latin typeface="Calibri" pitchFamily="34" charset="0"/>
              </a:rPr>
              <a:t>(geração parental)</a:t>
            </a: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2843213" y="3357563"/>
            <a:ext cx="100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>
                <a:latin typeface="Calibri" pitchFamily="34" charset="0"/>
              </a:rPr>
              <a:t>BB</a:t>
            </a: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1619250" y="5842000"/>
            <a:ext cx="6048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latin typeface="Calibri" pitchFamily="34" charset="0"/>
              </a:rPr>
              <a:t>Decidiu-se utilizar a primeira letra da característica recessiva para simbolizar os “fatores” de Mendel.</a:t>
            </a: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5435600" y="3357563"/>
            <a:ext cx="1008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 err="1">
                <a:latin typeface="Calibri" pitchFamily="34" charset="0"/>
              </a:rPr>
              <a:t>bb</a:t>
            </a:r>
            <a:endParaRPr lang="pt-BR" sz="4000" dirty="0">
              <a:latin typeface="Calibri" pitchFamily="34" charset="0"/>
            </a:endParaRPr>
          </a:p>
        </p:txBody>
      </p:sp>
      <p:pic>
        <p:nvPicPr>
          <p:cNvPr id="21" name="Picture 2" descr="http://www.sobiologia.com.br/figuras/Genetica/ervilha.jpg"/>
          <p:cNvPicPr>
            <a:picLocks noChangeAspect="1" noChangeArrowheads="1"/>
          </p:cNvPicPr>
          <p:nvPr/>
        </p:nvPicPr>
        <p:blipFill>
          <a:blip r:embed="rId2"/>
          <a:srcRect l="65021" t="39584" r="20354"/>
          <a:stretch>
            <a:fillRect/>
          </a:stretch>
        </p:blipFill>
        <p:spPr bwMode="auto">
          <a:xfrm>
            <a:off x="4040188" y="3500438"/>
            <a:ext cx="96043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ixaDeTexto 21"/>
          <p:cNvSpPr txBox="1">
            <a:spLocks noChangeArrowheads="1"/>
          </p:cNvSpPr>
          <p:nvPr/>
        </p:nvSpPr>
        <p:spPr bwMode="auto">
          <a:xfrm>
            <a:off x="468313" y="4625975"/>
            <a:ext cx="19431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800">
                <a:latin typeface="Calibri" pitchFamily="34" charset="0"/>
              </a:rPr>
              <a:t>F</a:t>
            </a:r>
            <a:r>
              <a:rPr lang="pt-BR" sz="4800" baseline="-25000">
                <a:latin typeface="Calibri" pitchFamily="34" charset="0"/>
              </a:rPr>
              <a:t>1</a:t>
            </a:r>
            <a:r>
              <a:rPr lang="pt-BR" sz="4800">
                <a:latin typeface="Calibri" pitchFamily="34" charset="0"/>
              </a:rPr>
              <a:t>:</a:t>
            </a:r>
          </a:p>
          <a:p>
            <a:pPr algn="ctr"/>
            <a:r>
              <a:rPr lang="pt-BR">
                <a:latin typeface="Calibri" pitchFamily="34" charset="0"/>
              </a:rPr>
              <a:t>(1ª geração filial)</a:t>
            </a:r>
          </a:p>
        </p:txBody>
      </p:sp>
      <p:cxnSp>
        <p:nvCxnSpPr>
          <p:cNvPr id="24" name="Conector de seta reta 23"/>
          <p:cNvCxnSpPr>
            <a:stCxn id="16" idx="2"/>
            <a:endCxn id="28" idx="1"/>
          </p:cNvCxnSpPr>
          <p:nvPr/>
        </p:nvCxnSpPr>
        <p:spPr>
          <a:xfrm rot="16200000" flipH="1">
            <a:off x="4744244" y="2669382"/>
            <a:ext cx="788987" cy="3581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5795963" y="4076700"/>
            <a:ext cx="1633537" cy="638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6929438" y="4500563"/>
            <a:ext cx="36036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</a:t>
            </a:r>
          </a:p>
        </p:txBody>
      </p:sp>
      <p:sp>
        <p:nvSpPr>
          <p:cNvPr id="30" name="CaixaDeTexto 29"/>
          <p:cNvSpPr txBox="1">
            <a:spLocks noChangeArrowheads="1"/>
          </p:cNvSpPr>
          <p:nvPr/>
        </p:nvSpPr>
        <p:spPr bwMode="auto">
          <a:xfrm>
            <a:off x="7286625" y="4500563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6929438" y="4500563"/>
            <a:ext cx="792162" cy="719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2" name="CaixaDeTexto 31"/>
          <p:cNvSpPr txBox="1">
            <a:spLocks noChangeArrowheads="1"/>
          </p:cNvSpPr>
          <p:nvPr/>
        </p:nvSpPr>
        <p:spPr bwMode="auto">
          <a:xfrm>
            <a:off x="179388" y="3492500"/>
            <a:ext cx="2447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>
                <a:latin typeface="Calibri" pitchFamily="34" charset="0"/>
              </a:rPr>
              <a:t>Para a característica altura, quantos tipos de gametas essas plantas produzem?</a:t>
            </a:r>
          </a:p>
          <a:p>
            <a:pPr algn="ctr"/>
            <a:r>
              <a:rPr lang="pt-BR" sz="1600">
                <a:latin typeface="Calibri" pitchFamily="34" charset="0"/>
              </a:rPr>
              <a:t>Só existe uma combinação possível entre eles.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7" grpId="0"/>
      <p:bldP spid="17" grpId="1"/>
      <p:bldP spid="18" grpId="0"/>
      <p:bldP spid="22" grpId="0"/>
      <p:bldP spid="28" grpId="0"/>
      <p:bldP spid="3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io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0"/>
            <a:ext cx="5643602" cy="6693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351</Words>
  <Application>Microsoft Office PowerPoint</Application>
  <PresentationFormat>Apresentação na tela (4:3)</PresentationFormat>
  <Paragraphs>105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</dc:creator>
  <cp:lastModifiedBy>Michelle</cp:lastModifiedBy>
  <cp:revision>20</cp:revision>
  <dcterms:created xsi:type="dcterms:W3CDTF">2020-07-08T22:15:02Z</dcterms:created>
  <dcterms:modified xsi:type="dcterms:W3CDTF">2020-07-09T02:57:05Z</dcterms:modified>
</cp:coreProperties>
</file>