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.jpg" ContentType="image/jpg"/>
  <Override PartName="/ppt/media/image5.jpg" ContentType="image/jpg"/>
  <Override PartName="/ppt/media/image6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7" r:id="rId11"/>
    <p:sldId id="288" r:id="rId12"/>
    <p:sldId id="289" r:id="rId13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1177" y="191465"/>
            <a:ext cx="7981645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402180"/>
            <a:ext cx="8035925" cy="4278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0630" y="347852"/>
            <a:ext cx="6788784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735" marR="5080" indent="-231267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POPULAÇÃO</a:t>
            </a:r>
            <a:r>
              <a:rPr sz="4400" spc="-15" dirty="0"/>
              <a:t> </a:t>
            </a:r>
            <a:r>
              <a:rPr sz="4400" spc="-35" dirty="0"/>
              <a:t>DA  </a:t>
            </a:r>
            <a:r>
              <a:rPr sz="4400" spc="-5" dirty="0"/>
              <a:t>AMÉRICA</a:t>
            </a:r>
            <a:endParaRPr sz="4400" dirty="0"/>
          </a:p>
        </p:txBody>
      </p:sp>
      <p:pic>
        <p:nvPicPr>
          <p:cNvPr id="7" name="Imagem 6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9443E022-93F3-4B50-B45F-19ED88704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37784"/>
            <a:ext cx="4201391" cy="5231921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id="{DD26C639-05A0-4328-B208-72C5E2EBF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1180" y="461594"/>
            <a:ext cx="39649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" dirty="0"/>
              <a:t>CONSEQUÊNCIAS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9090"/>
            <a:ext cx="7819390" cy="423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9525" indent="-342900" algn="just">
              <a:lnSpc>
                <a:spcPct val="100000"/>
              </a:lnSpc>
              <a:spcBef>
                <a:spcPts val="100"/>
              </a:spcBef>
            </a:pPr>
            <a:r>
              <a:rPr sz="3000" spc="-30" dirty="0">
                <a:latin typeface="Carlito"/>
                <a:cs typeface="Carlito"/>
              </a:rPr>
              <a:t>Tecnologia </a:t>
            </a:r>
            <a:r>
              <a:rPr sz="3000" spc="-10" dirty="0">
                <a:latin typeface="Carlito"/>
                <a:cs typeface="Carlito"/>
              </a:rPr>
              <a:t>contribuiu </a:t>
            </a:r>
            <a:r>
              <a:rPr sz="3000" spc="-20" dirty="0">
                <a:latin typeface="Carlito"/>
                <a:cs typeface="Carlito"/>
              </a:rPr>
              <a:t>para </a:t>
            </a:r>
            <a:r>
              <a:rPr sz="3000" dirty="0">
                <a:latin typeface="Carlito"/>
                <a:cs typeface="Carlito"/>
              </a:rPr>
              <a:t>o </a:t>
            </a:r>
            <a:r>
              <a:rPr sz="3000" spc="-15" dirty="0">
                <a:latin typeface="Carlito"/>
                <a:cs typeface="Carlito"/>
              </a:rPr>
              <a:t>desemprego, levando  </a:t>
            </a:r>
            <a:r>
              <a:rPr sz="3000" spc="-10" dirty="0">
                <a:latin typeface="Carlito"/>
                <a:cs typeface="Carlito"/>
              </a:rPr>
              <a:t>muitos trabalhadores principalmente </a:t>
            </a:r>
            <a:r>
              <a:rPr sz="3000" spc="-5" dirty="0">
                <a:latin typeface="Carlito"/>
                <a:cs typeface="Carlito"/>
              </a:rPr>
              <a:t>nos países  </a:t>
            </a:r>
            <a:r>
              <a:rPr sz="3000" spc="-10" dirty="0">
                <a:latin typeface="Carlito"/>
                <a:cs typeface="Carlito"/>
              </a:rPr>
              <a:t>subdesenvolvidos </a:t>
            </a:r>
            <a:r>
              <a:rPr sz="3000" dirty="0">
                <a:latin typeface="Carlito"/>
                <a:cs typeface="Carlito"/>
              </a:rPr>
              <a:t>ao </a:t>
            </a:r>
            <a:r>
              <a:rPr sz="3000" spc="-15" dirty="0">
                <a:latin typeface="Carlito"/>
                <a:cs typeface="Carlito"/>
              </a:rPr>
              <a:t>mercado</a:t>
            </a:r>
            <a:r>
              <a:rPr sz="3000" spc="-5" dirty="0">
                <a:latin typeface="Carlito"/>
                <a:cs typeface="Carlito"/>
              </a:rPr>
              <a:t> </a:t>
            </a:r>
            <a:r>
              <a:rPr sz="3000" spc="-15" dirty="0">
                <a:latin typeface="Carlito"/>
                <a:cs typeface="Carlito"/>
              </a:rPr>
              <a:t>informal.</a:t>
            </a:r>
            <a:endParaRPr sz="30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20"/>
              </a:spcBef>
            </a:pPr>
            <a:r>
              <a:rPr sz="3000" dirty="0">
                <a:latin typeface="Carlito"/>
                <a:cs typeface="Carlito"/>
              </a:rPr>
              <a:t>As </a:t>
            </a:r>
            <a:r>
              <a:rPr sz="3000" spc="-5" dirty="0">
                <a:latin typeface="Carlito"/>
                <a:cs typeface="Carlito"/>
              </a:rPr>
              <a:t>cidades são </a:t>
            </a:r>
            <a:r>
              <a:rPr sz="3000" dirty="0">
                <a:latin typeface="Carlito"/>
                <a:cs typeface="Carlito"/>
              </a:rPr>
              <a:t>as </a:t>
            </a:r>
            <a:r>
              <a:rPr sz="3000" spc="-10" dirty="0">
                <a:latin typeface="Carlito"/>
                <a:cs typeface="Carlito"/>
              </a:rPr>
              <a:t>principais áreas de </a:t>
            </a:r>
            <a:r>
              <a:rPr sz="3000" spc="-15" dirty="0">
                <a:latin typeface="Carlito"/>
                <a:cs typeface="Carlito"/>
              </a:rPr>
              <a:t>concentração  </a:t>
            </a:r>
            <a:r>
              <a:rPr sz="3000" spc="-5" dirty="0">
                <a:latin typeface="Carlito"/>
                <a:cs typeface="Carlito"/>
              </a:rPr>
              <a:t>das </a:t>
            </a:r>
            <a:r>
              <a:rPr sz="3000" spc="-10" dirty="0">
                <a:latin typeface="Carlito"/>
                <a:cs typeface="Carlito"/>
              </a:rPr>
              <a:t>atividades </a:t>
            </a:r>
            <a:r>
              <a:rPr sz="3000" spc="-5" dirty="0">
                <a:latin typeface="Carlito"/>
                <a:cs typeface="Carlito"/>
              </a:rPr>
              <a:t>do </a:t>
            </a:r>
            <a:r>
              <a:rPr sz="3000" spc="-10" dirty="0">
                <a:latin typeface="Carlito"/>
                <a:cs typeface="Carlito"/>
              </a:rPr>
              <a:t>setor </a:t>
            </a:r>
            <a:r>
              <a:rPr sz="3000" spc="-15" dirty="0">
                <a:latin typeface="Carlito"/>
                <a:cs typeface="Carlito"/>
              </a:rPr>
              <a:t>terciário. </a:t>
            </a:r>
            <a:r>
              <a:rPr sz="3000" spc="-20" dirty="0">
                <a:latin typeface="Carlito"/>
                <a:cs typeface="Carlito"/>
              </a:rPr>
              <a:t>Agravando </a:t>
            </a:r>
            <a:r>
              <a:rPr sz="3000" spc="-5" dirty="0">
                <a:latin typeface="Carlito"/>
                <a:cs typeface="Carlito"/>
              </a:rPr>
              <a:t>os  </a:t>
            </a:r>
            <a:r>
              <a:rPr sz="3000" spc="-15" dirty="0">
                <a:latin typeface="Carlito"/>
                <a:cs typeface="Carlito"/>
              </a:rPr>
              <a:t>problemas </a:t>
            </a:r>
            <a:r>
              <a:rPr sz="3000" dirty="0">
                <a:latin typeface="Carlito"/>
                <a:cs typeface="Carlito"/>
              </a:rPr>
              <a:t>sociais </a:t>
            </a:r>
            <a:r>
              <a:rPr sz="3000" spc="-5" dirty="0">
                <a:latin typeface="Carlito"/>
                <a:cs typeface="Carlito"/>
              </a:rPr>
              <a:t>nas </a:t>
            </a:r>
            <a:r>
              <a:rPr sz="3000" spc="-10" dirty="0">
                <a:latin typeface="Carlito"/>
                <a:cs typeface="Carlito"/>
              </a:rPr>
              <a:t>áreas </a:t>
            </a:r>
            <a:r>
              <a:rPr sz="3000" spc="-5" dirty="0">
                <a:latin typeface="Carlito"/>
                <a:cs typeface="Carlito"/>
              </a:rPr>
              <a:t>urbanas,  </a:t>
            </a:r>
            <a:r>
              <a:rPr sz="3000" spc="-15" dirty="0">
                <a:latin typeface="Carlito"/>
                <a:cs typeface="Carlito"/>
              </a:rPr>
              <a:t>aumentando, </a:t>
            </a:r>
            <a:r>
              <a:rPr sz="3000" spc="-5" dirty="0">
                <a:latin typeface="Carlito"/>
                <a:cs typeface="Carlito"/>
              </a:rPr>
              <a:t>os índices de </a:t>
            </a:r>
            <a:r>
              <a:rPr sz="3000" spc="-25" dirty="0">
                <a:latin typeface="Carlito"/>
                <a:cs typeface="Carlito"/>
              </a:rPr>
              <a:t>favelização,  </a:t>
            </a:r>
            <a:r>
              <a:rPr sz="3000" spc="-15" dirty="0">
                <a:latin typeface="Carlito"/>
                <a:cs typeface="Carlito"/>
              </a:rPr>
              <a:t>desemprego, subemprego, </a:t>
            </a:r>
            <a:r>
              <a:rPr sz="3000" spc="-5" dirty="0">
                <a:latin typeface="Carlito"/>
                <a:cs typeface="Carlito"/>
              </a:rPr>
              <a:t>criminalidade </a:t>
            </a:r>
            <a:r>
              <a:rPr sz="3000" dirty="0">
                <a:latin typeface="Carlito"/>
                <a:cs typeface="Carlito"/>
              </a:rPr>
              <a:t>e  </a:t>
            </a:r>
            <a:r>
              <a:rPr sz="3000" spc="-5" dirty="0">
                <a:latin typeface="Carlito"/>
                <a:cs typeface="Carlito"/>
              </a:rPr>
              <a:t>mendicância.</a:t>
            </a:r>
            <a:endParaRPr sz="3000">
              <a:latin typeface="Carlito"/>
              <a:cs typeface="Carlito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00818403-D97E-486E-9FB7-AA7EF7714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69"/>
            <a:ext cx="4333112" cy="3067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8269" y="227329"/>
            <a:ext cx="3950207" cy="29856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5613" y="3284982"/>
            <a:ext cx="5544566" cy="34191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6332" y="4365091"/>
            <a:ext cx="1791080" cy="179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33B5ECF9-7A9D-43FF-8F9E-3583403D5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33D5FF-B1D6-4955-8BC6-C32519174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940" y="1402180"/>
            <a:ext cx="8035925" cy="461665"/>
          </a:xfrm>
        </p:spPr>
        <p:txBody>
          <a:bodyPr/>
          <a:lstStyle/>
          <a:p>
            <a:r>
              <a:rPr lang="pt-BR" dirty="0"/>
              <a:t>* Fazer os exercícios</a:t>
            </a:r>
            <a:r>
              <a:rPr lang="pt-BR"/>
              <a:t>, páginas: 50, 59,60, 61 e 62</a:t>
            </a:r>
          </a:p>
        </p:txBody>
      </p:sp>
    </p:spTree>
    <p:extLst>
      <p:ext uri="{BB962C8B-B14F-4D97-AF65-F5344CB8AC3E}">
        <p14:creationId xmlns:p14="http://schemas.microsoft.com/office/powerpoint/2010/main" val="301455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5257" y="191465"/>
            <a:ext cx="57969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 </a:t>
            </a:r>
            <a:r>
              <a:rPr spc="-10" dirty="0"/>
              <a:t>POPULAÇÃO </a:t>
            </a:r>
            <a:r>
              <a:rPr spc="-30" dirty="0"/>
              <a:t>DA</a:t>
            </a:r>
            <a:r>
              <a:rPr spc="-75" dirty="0"/>
              <a:t> </a:t>
            </a:r>
            <a:r>
              <a:rPr dirty="0"/>
              <a:t>AMÉRICA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8016240" cy="3636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05155" indent="-342900">
              <a:lnSpc>
                <a:spcPct val="100000"/>
              </a:lnSpc>
              <a:spcBef>
                <a:spcPts val="105"/>
              </a:spcBef>
            </a:pPr>
            <a:r>
              <a:rPr sz="3200" b="1" spc="-15" dirty="0">
                <a:latin typeface="Carlito"/>
                <a:cs typeface="Carlito"/>
              </a:rPr>
              <a:t>Característica </a:t>
            </a:r>
            <a:r>
              <a:rPr sz="3200" b="1" spc="-10" dirty="0">
                <a:latin typeface="Carlito"/>
                <a:cs typeface="Carlito"/>
              </a:rPr>
              <a:t>demográficas </a:t>
            </a:r>
            <a:r>
              <a:rPr sz="3200" spc="-5" dirty="0">
                <a:latin typeface="Carlito"/>
                <a:cs typeface="Carlito"/>
              </a:rPr>
              <a:t>(quantidades de  pessoas por </a:t>
            </a:r>
            <a:r>
              <a:rPr sz="3200" spc="-15" dirty="0">
                <a:latin typeface="Carlito"/>
                <a:cs typeface="Carlito"/>
              </a:rPr>
              <a:t>quilometro </a:t>
            </a:r>
            <a:r>
              <a:rPr sz="3200" spc="-10" dirty="0">
                <a:latin typeface="Carlito"/>
                <a:cs typeface="Carlito"/>
              </a:rPr>
              <a:t>quadrado)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Os 845 milhões de hab. Ocupam </a:t>
            </a:r>
            <a:r>
              <a:rPr sz="3200" dirty="0">
                <a:latin typeface="Carlito"/>
                <a:cs typeface="Carlito"/>
              </a:rPr>
              <a:t>o </a:t>
            </a:r>
            <a:r>
              <a:rPr sz="3200" spc="-10" dirty="0">
                <a:latin typeface="Carlito"/>
                <a:cs typeface="Carlito"/>
              </a:rPr>
              <a:t>território  </a:t>
            </a:r>
            <a:r>
              <a:rPr sz="3200" spc="-5" dirty="0">
                <a:latin typeface="Carlito"/>
                <a:cs typeface="Carlito"/>
              </a:rPr>
              <a:t>de </a:t>
            </a:r>
            <a:r>
              <a:rPr sz="3200" spc="-20" dirty="0">
                <a:latin typeface="Carlito"/>
                <a:cs typeface="Carlito"/>
              </a:rPr>
              <a:t>forma </a:t>
            </a:r>
            <a:r>
              <a:rPr sz="3200" spc="-35" dirty="0">
                <a:latin typeface="Carlito"/>
                <a:cs typeface="Carlito"/>
              </a:rPr>
              <a:t>irregular, </a:t>
            </a:r>
            <a:r>
              <a:rPr sz="3200" spc="-5" dirty="0">
                <a:latin typeface="Carlito"/>
                <a:cs typeface="Carlito"/>
              </a:rPr>
              <a:t>devido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25" dirty="0">
                <a:latin typeface="Carlito"/>
                <a:cs typeface="Carlito"/>
              </a:rPr>
              <a:t>fatores </a:t>
            </a:r>
            <a:r>
              <a:rPr sz="3200" spc="-10" dirty="0">
                <a:latin typeface="Carlito"/>
                <a:cs typeface="Carlito"/>
              </a:rPr>
              <a:t>climáticos,  montanhas, desertos </a:t>
            </a:r>
            <a:r>
              <a:rPr sz="3200" dirty="0">
                <a:latin typeface="Carlito"/>
                <a:cs typeface="Carlito"/>
              </a:rPr>
              <a:t>ou </a:t>
            </a:r>
            <a:r>
              <a:rPr sz="3200" spc="-5" dirty="0">
                <a:latin typeface="Carlito"/>
                <a:cs typeface="Carlito"/>
              </a:rPr>
              <a:t>regiões </a:t>
            </a:r>
            <a:r>
              <a:rPr sz="3200" dirty="0">
                <a:latin typeface="Carlito"/>
                <a:cs typeface="Carlito"/>
              </a:rPr>
              <a:t>de </a:t>
            </a:r>
            <a:r>
              <a:rPr sz="3200" spc="-5" dirty="0">
                <a:latin typeface="Carlito"/>
                <a:cs typeface="Carlito"/>
              </a:rPr>
              <a:t>clima  </a:t>
            </a:r>
            <a:r>
              <a:rPr sz="3200" spc="-10" dirty="0">
                <a:latin typeface="Carlito"/>
                <a:cs typeface="Carlito"/>
              </a:rPr>
              <a:t>muito</a:t>
            </a:r>
            <a:r>
              <a:rPr sz="3200" spc="1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frio.</a:t>
            </a:r>
            <a:endParaRPr sz="3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rlito"/>
                <a:cs typeface="Carlito"/>
              </a:rPr>
              <a:t>OBSERVE </a:t>
            </a:r>
            <a:r>
              <a:rPr sz="3200" dirty="0">
                <a:latin typeface="Carlito"/>
                <a:cs typeface="Carlito"/>
              </a:rPr>
              <a:t>O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65" dirty="0">
                <a:latin typeface="Carlito"/>
                <a:cs typeface="Carlito"/>
              </a:rPr>
              <a:t>MAPA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632ACEA1-5BD1-4A4E-85AA-D28508037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662"/>
            <a:ext cx="9143999" cy="6752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24E6E8BE-3E74-4AF2-A0C9-039E4F9C8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41503"/>
            <a:ext cx="7975600" cy="569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5938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rlito"/>
                <a:cs typeface="Carlito"/>
              </a:rPr>
              <a:t>Crescimento </a:t>
            </a:r>
            <a:r>
              <a:rPr sz="3000" spc="-15" dirty="0">
                <a:latin typeface="Carlito"/>
                <a:cs typeface="Carlito"/>
              </a:rPr>
              <a:t>demográfico </a:t>
            </a:r>
            <a:r>
              <a:rPr sz="3000" spc="-5" dirty="0">
                <a:latin typeface="Carlito"/>
                <a:cs typeface="Carlito"/>
              </a:rPr>
              <a:t>na </a:t>
            </a:r>
            <a:r>
              <a:rPr sz="3000" spc="-10" dirty="0">
                <a:latin typeface="Carlito"/>
                <a:cs typeface="Carlito"/>
              </a:rPr>
              <a:t>América também </a:t>
            </a:r>
            <a:r>
              <a:rPr sz="3000" dirty="0">
                <a:latin typeface="Carlito"/>
                <a:cs typeface="Carlito"/>
              </a:rPr>
              <a:t>é  </a:t>
            </a:r>
            <a:r>
              <a:rPr sz="3000" spc="-10" dirty="0">
                <a:latin typeface="Carlito"/>
                <a:cs typeface="Carlito"/>
              </a:rPr>
              <a:t>desigual. </a:t>
            </a:r>
            <a:r>
              <a:rPr sz="3000" spc="-5" dirty="0">
                <a:latin typeface="Carlito"/>
                <a:cs typeface="Carlito"/>
              </a:rPr>
              <a:t>Os </a:t>
            </a:r>
            <a:r>
              <a:rPr sz="3000" spc="-10" dirty="0">
                <a:latin typeface="Carlito"/>
                <a:cs typeface="Carlito"/>
              </a:rPr>
              <a:t>países </a:t>
            </a:r>
            <a:r>
              <a:rPr sz="3000" spc="-15" dirty="0">
                <a:latin typeface="Carlito"/>
                <a:cs typeface="Carlito"/>
              </a:rPr>
              <a:t>desenvolvidos apresentam  </a:t>
            </a:r>
            <a:r>
              <a:rPr sz="3000" spc="-10" dirty="0">
                <a:latin typeface="Carlito"/>
                <a:cs typeface="Carlito"/>
              </a:rPr>
              <a:t>crescimento </a:t>
            </a:r>
            <a:r>
              <a:rPr sz="3000" spc="-5" dirty="0">
                <a:latin typeface="Carlito"/>
                <a:cs typeface="Carlito"/>
              </a:rPr>
              <a:t>da </a:t>
            </a:r>
            <a:r>
              <a:rPr sz="3000" spc="-10" dirty="0">
                <a:latin typeface="Carlito"/>
                <a:cs typeface="Carlito"/>
              </a:rPr>
              <a:t>população menores </a:t>
            </a:r>
            <a:r>
              <a:rPr sz="3000" spc="-5" dirty="0">
                <a:latin typeface="Carlito"/>
                <a:cs typeface="Carlito"/>
              </a:rPr>
              <a:t>que na os  </a:t>
            </a:r>
            <a:r>
              <a:rPr sz="3000" spc="-10" dirty="0">
                <a:latin typeface="Carlito"/>
                <a:cs typeface="Carlito"/>
              </a:rPr>
              <a:t>países</a:t>
            </a:r>
            <a:r>
              <a:rPr sz="3000" spc="-25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subdesenvolvidos.</a:t>
            </a:r>
            <a:endParaRPr sz="30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3000" spc="-15" dirty="0">
                <a:latin typeface="Carlito"/>
                <a:cs typeface="Carlito"/>
              </a:rPr>
              <a:t>Exemplo:</a:t>
            </a:r>
            <a:endParaRPr sz="3000" dirty="0">
              <a:latin typeface="Carlito"/>
              <a:cs typeface="Carlito"/>
            </a:endParaRPr>
          </a:p>
          <a:p>
            <a:pPr marL="355600" marR="5080" indent="-259079">
              <a:lnSpc>
                <a:spcPct val="100000"/>
              </a:lnSpc>
              <a:spcBef>
                <a:spcPts val="720"/>
              </a:spcBef>
            </a:pPr>
            <a:r>
              <a:rPr sz="3000" spc="-5" dirty="0">
                <a:latin typeface="Carlito"/>
                <a:cs typeface="Carlito"/>
              </a:rPr>
              <a:t>América </a:t>
            </a:r>
            <a:r>
              <a:rPr sz="3000" dirty="0">
                <a:latin typeface="Carlito"/>
                <a:cs typeface="Carlito"/>
              </a:rPr>
              <a:t>Anglo </a:t>
            </a:r>
            <a:r>
              <a:rPr sz="3000" spc="-20" dirty="0">
                <a:latin typeface="Carlito"/>
                <a:cs typeface="Carlito"/>
              </a:rPr>
              <a:t>Saxônica </a:t>
            </a:r>
            <a:r>
              <a:rPr sz="3000" spc="-175" dirty="0">
                <a:latin typeface="Arial"/>
                <a:cs typeface="Arial"/>
              </a:rPr>
              <a:t>– </a:t>
            </a:r>
            <a:r>
              <a:rPr sz="3000" spc="-5" dirty="0">
                <a:latin typeface="Carlito"/>
                <a:cs typeface="Carlito"/>
              </a:rPr>
              <a:t>no </a:t>
            </a:r>
            <a:r>
              <a:rPr sz="3000" dirty="0">
                <a:latin typeface="Carlito"/>
                <a:cs typeface="Carlito"/>
              </a:rPr>
              <a:t>sec. </a:t>
            </a:r>
            <a:r>
              <a:rPr sz="3000" spc="-5" dirty="0">
                <a:latin typeface="Carlito"/>
                <a:cs typeface="Carlito"/>
              </a:rPr>
              <a:t>XIX, </a:t>
            </a:r>
            <a:r>
              <a:rPr sz="3000" spc="-20" dirty="0">
                <a:latin typeface="Carlito"/>
                <a:cs typeface="Carlito"/>
              </a:rPr>
              <a:t>teve  </a:t>
            </a:r>
            <a:r>
              <a:rPr sz="3000" spc="-10" dirty="0">
                <a:latin typeface="Carlito"/>
                <a:cs typeface="Carlito"/>
              </a:rPr>
              <a:t>aumento </a:t>
            </a:r>
            <a:r>
              <a:rPr sz="3000" spc="-5" dirty="0">
                <a:latin typeface="Carlito"/>
                <a:cs typeface="Carlito"/>
              </a:rPr>
              <a:t>populacional </a:t>
            </a:r>
            <a:r>
              <a:rPr sz="3000" spc="-10" dirty="0">
                <a:latin typeface="Carlito"/>
                <a:cs typeface="Carlito"/>
              </a:rPr>
              <a:t>devido </a:t>
            </a:r>
            <a:r>
              <a:rPr sz="3000" dirty="0">
                <a:latin typeface="Carlito"/>
                <a:cs typeface="Carlito"/>
              </a:rPr>
              <a:t>a </a:t>
            </a:r>
            <a:r>
              <a:rPr sz="3000" spc="-25" dirty="0">
                <a:latin typeface="Carlito"/>
                <a:cs typeface="Carlito"/>
              </a:rPr>
              <a:t>fatores  </a:t>
            </a:r>
            <a:r>
              <a:rPr sz="3000" spc="-10" dirty="0">
                <a:latin typeface="Carlito"/>
                <a:cs typeface="Carlito"/>
              </a:rPr>
              <a:t>econômicos, principalmente com </a:t>
            </a:r>
            <a:r>
              <a:rPr sz="3000" dirty="0">
                <a:latin typeface="Carlito"/>
                <a:cs typeface="Carlito"/>
              </a:rPr>
              <a:t>a </a:t>
            </a:r>
            <a:r>
              <a:rPr sz="3000" spc="-10" dirty="0">
                <a:latin typeface="Carlito"/>
                <a:cs typeface="Carlito"/>
              </a:rPr>
              <a:t>imigração. </a:t>
            </a:r>
            <a:r>
              <a:rPr sz="3000" dirty="0">
                <a:latin typeface="Carlito"/>
                <a:cs typeface="Carlito"/>
              </a:rPr>
              <a:t>No  </a:t>
            </a:r>
            <a:r>
              <a:rPr sz="3000" spc="-5" dirty="0">
                <a:latin typeface="Carlito"/>
                <a:cs typeface="Carlito"/>
              </a:rPr>
              <a:t>início do sec.XX </a:t>
            </a:r>
            <a:r>
              <a:rPr sz="3000" dirty="0">
                <a:latin typeface="Carlito"/>
                <a:cs typeface="Carlito"/>
              </a:rPr>
              <a:t>o </a:t>
            </a:r>
            <a:r>
              <a:rPr sz="3000" spc="-10" dirty="0">
                <a:latin typeface="Carlito"/>
                <a:cs typeface="Carlito"/>
              </a:rPr>
              <a:t>crescimento </a:t>
            </a:r>
            <a:r>
              <a:rPr sz="3000" spc="-5" dirty="0">
                <a:latin typeface="Carlito"/>
                <a:cs typeface="Carlito"/>
              </a:rPr>
              <a:t>diminui </a:t>
            </a:r>
            <a:r>
              <a:rPr sz="3000" spc="-15" dirty="0">
                <a:latin typeface="Carlito"/>
                <a:cs typeface="Carlito"/>
              </a:rPr>
              <a:t>porque </a:t>
            </a:r>
            <a:r>
              <a:rPr sz="3000" dirty="0">
                <a:latin typeface="Carlito"/>
                <a:cs typeface="Carlito"/>
              </a:rPr>
              <a:t>as  </a:t>
            </a:r>
            <a:r>
              <a:rPr sz="3000" spc="-10" dirty="0">
                <a:latin typeface="Carlito"/>
                <a:cs typeface="Carlito"/>
              </a:rPr>
              <a:t>mulheres </a:t>
            </a:r>
            <a:r>
              <a:rPr sz="3000" spc="-5" dirty="0">
                <a:latin typeface="Carlito"/>
                <a:cs typeface="Carlito"/>
              </a:rPr>
              <a:t>que </a:t>
            </a:r>
            <a:r>
              <a:rPr sz="3000" spc="-15" dirty="0">
                <a:latin typeface="Carlito"/>
                <a:cs typeface="Carlito"/>
              </a:rPr>
              <a:t>entrou </a:t>
            </a:r>
            <a:r>
              <a:rPr sz="3000" spc="-5" dirty="0">
                <a:latin typeface="Carlito"/>
                <a:cs typeface="Carlito"/>
              </a:rPr>
              <a:t>no </a:t>
            </a:r>
            <a:r>
              <a:rPr sz="3000" spc="-15" dirty="0">
                <a:latin typeface="Carlito"/>
                <a:cs typeface="Carlito"/>
              </a:rPr>
              <a:t>mercado </a:t>
            </a:r>
            <a:r>
              <a:rPr sz="3000" spc="-5" dirty="0">
                <a:latin typeface="Carlito"/>
                <a:cs typeface="Carlito"/>
              </a:rPr>
              <a:t>de </a:t>
            </a:r>
            <a:r>
              <a:rPr sz="3000" spc="-10" dirty="0">
                <a:latin typeface="Carlito"/>
                <a:cs typeface="Carlito"/>
              </a:rPr>
              <a:t>trabalho </a:t>
            </a:r>
            <a:r>
              <a:rPr sz="3000" dirty="0">
                <a:latin typeface="Carlito"/>
                <a:cs typeface="Carlito"/>
              </a:rPr>
              <a:t>e  </a:t>
            </a:r>
            <a:r>
              <a:rPr sz="3000" spc="-5" dirty="0">
                <a:latin typeface="Carlito"/>
                <a:cs typeface="Carlito"/>
              </a:rPr>
              <a:t>uso de </a:t>
            </a:r>
            <a:r>
              <a:rPr sz="3000" spc="-10" dirty="0">
                <a:latin typeface="Carlito"/>
                <a:cs typeface="Carlito"/>
              </a:rPr>
              <a:t>anticoncepcional </a:t>
            </a:r>
            <a:r>
              <a:rPr sz="3000" dirty="0">
                <a:latin typeface="Carlito"/>
                <a:cs typeface="Carlito"/>
              </a:rPr>
              <a:t>e </a:t>
            </a:r>
            <a:r>
              <a:rPr sz="3000" spc="-5" dirty="0">
                <a:latin typeface="Carlito"/>
                <a:cs typeface="Carlito"/>
              </a:rPr>
              <a:t>pelo </a:t>
            </a:r>
            <a:r>
              <a:rPr sz="3000" spc="-10" dirty="0">
                <a:latin typeface="Carlito"/>
                <a:cs typeface="Carlito"/>
              </a:rPr>
              <a:t>planejamento  </a:t>
            </a:r>
            <a:r>
              <a:rPr sz="3000" spc="-45" dirty="0">
                <a:latin typeface="Carlito"/>
                <a:cs typeface="Carlito"/>
              </a:rPr>
              <a:t>familiar. </a:t>
            </a:r>
            <a:r>
              <a:rPr sz="3000" spc="-5" dirty="0">
                <a:latin typeface="Carlito"/>
                <a:cs typeface="Carlito"/>
              </a:rPr>
              <a:t>Em </a:t>
            </a:r>
            <a:r>
              <a:rPr sz="3000" dirty="0">
                <a:latin typeface="Carlito"/>
                <a:cs typeface="Carlito"/>
              </a:rPr>
              <a:t>1950 </a:t>
            </a:r>
            <a:r>
              <a:rPr sz="3000" spc="-15" dirty="0">
                <a:latin typeface="Carlito"/>
                <a:cs typeface="Carlito"/>
              </a:rPr>
              <a:t>controle </a:t>
            </a:r>
            <a:r>
              <a:rPr sz="3000" spc="-5" dirty="0">
                <a:latin typeface="Carlito"/>
                <a:cs typeface="Carlito"/>
              </a:rPr>
              <a:t>da</a:t>
            </a:r>
            <a:r>
              <a:rPr sz="3000" spc="30" dirty="0">
                <a:latin typeface="Carlito"/>
                <a:cs typeface="Carlito"/>
              </a:rPr>
              <a:t> </a:t>
            </a:r>
            <a:r>
              <a:rPr sz="3000" spc="-10" dirty="0">
                <a:latin typeface="Carlito"/>
                <a:cs typeface="Carlito"/>
              </a:rPr>
              <a:t>imigração.</a:t>
            </a:r>
            <a:endParaRPr sz="3000" dirty="0">
              <a:latin typeface="Carlito"/>
              <a:cs typeface="Carlito"/>
            </a:endParaRP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43C91775-90A8-4360-8B33-128917FB5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pessoas andando na ponte&#10;&#10;Descrição gerada automaticamente">
            <a:extLst>
              <a:ext uri="{FF2B5EF4-FFF2-40B4-BE49-F238E27FC236}">
                <a16:creationId xmlns:a16="http://schemas.microsoft.com/office/drawing/2014/main" id="{752BD40B-2353-42FA-BAE5-09B155ED7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" y="304800"/>
            <a:ext cx="8809703" cy="586740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9C8426FB-CDC2-4773-962E-CAF0732EF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43052"/>
            <a:ext cx="8046084" cy="55860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América</a:t>
            </a:r>
            <a:r>
              <a:rPr sz="3200" spc="-2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Latina</a:t>
            </a:r>
            <a:endParaRPr sz="3200">
              <a:latin typeface="Carlito"/>
              <a:cs typeface="Carlito"/>
            </a:endParaRPr>
          </a:p>
          <a:p>
            <a:pPr marL="355600" marR="926465" indent="-342900">
              <a:lnSpc>
                <a:spcPct val="90000"/>
              </a:lnSpc>
              <a:spcBef>
                <a:spcPts val="770"/>
              </a:spcBef>
            </a:pPr>
            <a:r>
              <a:rPr sz="3200" dirty="0">
                <a:latin typeface="Carlito"/>
                <a:cs typeface="Carlito"/>
              </a:rPr>
              <a:t>Ao </a:t>
            </a:r>
            <a:r>
              <a:rPr sz="3200" spc="-15" dirty="0">
                <a:latin typeface="Carlito"/>
                <a:cs typeface="Carlito"/>
              </a:rPr>
              <a:t>contrário </a:t>
            </a:r>
            <a:r>
              <a:rPr sz="3200" spc="-5" dirty="0">
                <a:latin typeface="Carlito"/>
                <a:cs typeface="Carlito"/>
              </a:rPr>
              <a:t>da </a:t>
            </a:r>
            <a:r>
              <a:rPr sz="3200" dirty="0">
                <a:latin typeface="Carlito"/>
                <a:cs typeface="Carlito"/>
              </a:rPr>
              <a:t>anglo </a:t>
            </a:r>
            <a:r>
              <a:rPr sz="3200" spc="-20" dirty="0">
                <a:latin typeface="Carlito"/>
                <a:cs typeface="Carlito"/>
              </a:rPr>
              <a:t>saxônica, </a:t>
            </a:r>
            <a:r>
              <a:rPr sz="3200" spc="-5" dirty="0">
                <a:latin typeface="Carlito"/>
                <a:cs typeface="Carlito"/>
              </a:rPr>
              <a:t>na América  </a:t>
            </a:r>
            <a:r>
              <a:rPr sz="3200" spc="-10" dirty="0">
                <a:latin typeface="Carlito"/>
                <a:cs typeface="Carlito"/>
              </a:rPr>
              <a:t>Latina houve </a:t>
            </a:r>
            <a:r>
              <a:rPr sz="3200" dirty="0">
                <a:latin typeface="Carlito"/>
                <a:cs typeface="Carlito"/>
              </a:rPr>
              <a:t>uma </a:t>
            </a:r>
            <a:r>
              <a:rPr sz="3200" spc="-10" dirty="0">
                <a:latin typeface="Carlito"/>
                <a:cs typeface="Carlito"/>
              </a:rPr>
              <a:t>explosão </a:t>
            </a:r>
            <a:r>
              <a:rPr sz="3200" spc="-15" dirty="0">
                <a:latin typeface="Carlito"/>
                <a:cs typeface="Carlito"/>
              </a:rPr>
              <a:t>demográfica,  </a:t>
            </a:r>
            <a:r>
              <a:rPr sz="3200" spc="-5" dirty="0">
                <a:latin typeface="Carlito"/>
                <a:cs typeface="Carlito"/>
              </a:rPr>
              <a:t>devido </a:t>
            </a:r>
            <a:r>
              <a:rPr sz="3200" spc="-10" dirty="0">
                <a:latin typeface="Carlito"/>
                <a:cs typeface="Carlito"/>
              </a:rPr>
              <a:t>melhoras no </a:t>
            </a:r>
            <a:r>
              <a:rPr sz="3200" spc="-5" dirty="0">
                <a:latin typeface="Carlito"/>
                <a:cs typeface="Carlito"/>
              </a:rPr>
              <a:t>salário dos médicos  sanitárias, campanhas de </a:t>
            </a:r>
            <a:r>
              <a:rPr sz="3200" spc="-15" dirty="0">
                <a:latin typeface="Carlito"/>
                <a:cs typeface="Carlito"/>
              </a:rPr>
              <a:t>vacinação,  </a:t>
            </a:r>
            <a:r>
              <a:rPr sz="3200" spc="-20" dirty="0">
                <a:latin typeface="Carlito"/>
                <a:cs typeface="Carlito"/>
              </a:rPr>
              <a:t>tratamento </a:t>
            </a:r>
            <a:r>
              <a:rPr sz="3200" spc="-5" dirty="0">
                <a:latin typeface="Carlito"/>
                <a:cs typeface="Carlito"/>
              </a:rPr>
              <a:t>de </a:t>
            </a:r>
            <a:r>
              <a:rPr sz="3200" dirty="0">
                <a:latin typeface="Carlito"/>
                <a:cs typeface="Carlito"/>
              </a:rPr>
              <a:t>água e</a:t>
            </a:r>
            <a:r>
              <a:rPr sz="3200" spc="-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esgoto.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90000"/>
              </a:lnSpc>
              <a:spcBef>
                <a:spcPts val="770"/>
              </a:spcBef>
            </a:pPr>
            <a:r>
              <a:rPr sz="3200" spc="-5" dirty="0">
                <a:latin typeface="Carlito"/>
                <a:cs typeface="Carlito"/>
              </a:rPr>
              <a:t>Devido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20" dirty="0">
                <a:latin typeface="Carlito"/>
                <a:cs typeface="Carlito"/>
              </a:rPr>
              <a:t>este </a:t>
            </a:r>
            <a:r>
              <a:rPr sz="3200" spc="-10" dirty="0">
                <a:latin typeface="Carlito"/>
                <a:cs typeface="Carlito"/>
              </a:rPr>
              <a:t>crescimento </a:t>
            </a:r>
            <a:r>
              <a:rPr sz="3200" dirty="0">
                <a:latin typeface="Carlito"/>
                <a:cs typeface="Carlito"/>
              </a:rPr>
              <a:t>apartir de </a:t>
            </a:r>
            <a:r>
              <a:rPr sz="3200" spc="-5" dirty="0">
                <a:latin typeface="Carlito"/>
                <a:cs typeface="Carlito"/>
              </a:rPr>
              <a:t>1960,  </a:t>
            </a:r>
            <a:r>
              <a:rPr sz="3200" spc="-10" dirty="0">
                <a:latin typeface="Carlito"/>
                <a:cs typeface="Carlito"/>
              </a:rPr>
              <a:t>começou </a:t>
            </a:r>
            <a:r>
              <a:rPr sz="3200" spc="-20" dirty="0">
                <a:latin typeface="Carlito"/>
                <a:cs typeface="Carlito"/>
              </a:rPr>
              <a:t>haver </a:t>
            </a:r>
            <a:r>
              <a:rPr sz="3200" spc="-5" dirty="0">
                <a:latin typeface="Carlito"/>
                <a:cs typeface="Carlito"/>
              </a:rPr>
              <a:t>na América </a:t>
            </a:r>
            <a:r>
              <a:rPr sz="3200" spc="-15" dirty="0">
                <a:latin typeface="Carlito"/>
                <a:cs typeface="Carlito"/>
              </a:rPr>
              <a:t>controle </a:t>
            </a:r>
            <a:r>
              <a:rPr sz="3200" spc="-5" dirty="0">
                <a:latin typeface="Carlito"/>
                <a:cs typeface="Carlito"/>
              </a:rPr>
              <a:t>de  </a:t>
            </a:r>
            <a:r>
              <a:rPr sz="3200" spc="-10" dirty="0">
                <a:latin typeface="Carlito"/>
                <a:cs typeface="Carlito"/>
              </a:rPr>
              <a:t>natalidade,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5" dirty="0">
                <a:latin typeface="Carlito"/>
                <a:cs typeface="Carlito"/>
              </a:rPr>
              <a:t>campanhas de </a:t>
            </a:r>
            <a:r>
              <a:rPr sz="3200" spc="-10" dirty="0">
                <a:latin typeface="Carlito"/>
                <a:cs typeface="Carlito"/>
              </a:rPr>
              <a:t>educação </a:t>
            </a:r>
            <a:r>
              <a:rPr sz="3200" spc="-15" dirty="0">
                <a:latin typeface="Carlito"/>
                <a:cs typeface="Carlito"/>
              </a:rPr>
              <a:t>sexual.  </a:t>
            </a:r>
            <a:r>
              <a:rPr sz="3200" spc="-10" dirty="0">
                <a:latin typeface="Carlito"/>
                <a:cs typeface="Carlito"/>
              </a:rPr>
              <a:t>Acredita-se </a:t>
            </a:r>
            <a:r>
              <a:rPr sz="3200" dirty="0">
                <a:latin typeface="Carlito"/>
                <a:cs typeface="Carlito"/>
              </a:rPr>
              <a:t>que </a:t>
            </a:r>
            <a:r>
              <a:rPr sz="3200" spc="-5" dirty="0">
                <a:latin typeface="Carlito"/>
                <a:cs typeface="Carlito"/>
              </a:rPr>
              <a:t>nos países </a:t>
            </a:r>
            <a:r>
              <a:rPr sz="3200" spc="-10" dirty="0">
                <a:latin typeface="Carlito"/>
                <a:cs typeface="Carlito"/>
              </a:rPr>
              <a:t>subdesenvolvidos </a:t>
            </a:r>
            <a:r>
              <a:rPr sz="3200" dirty="0">
                <a:latin typeface="Carlito"/>
                <a:cs typeface="Carlito"/>
              </a:rPr>
              <a:t>a  </a:t>
            </a:r>
            <a:r>
              <a:rPr sz="3200" spc="-5" dirty="0">
                <a:latin typeface="Carlito"/>
                <a:cs typeface="Carlito"/>
              </a:rPr>
              <a:t>causa </a:t>
            </a:r>
            <a:r>
              <a:rPr sz="3200" spc="-25" dirty="0">
                <a:latin typeface="Carlito"/>
                <a:cs typeface="Carlito"/>
              </a:rPr>
              <a:t>esta </a:t>
            </a:r>
            <a:r>
              <a:rPr sz="3200" spc="-5" dirty="0">
                <a:latin typeface="Carlito"/>
                <a:cs typeface="Carlito"/>
              </a:rPr>
              <a:t>associada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25" dirty="0">
                <a:latin typeface="Carlito"/>
                <a:cs typeface="Carlito"/>
              </a:rPr>
              <a:t>falta </a:t>
            </a:r>
            <a:r>
              <a:rPr sz="3200" spc="-5" dirty="0">
                <a:latin typeface="Carlito"/>
                <a:cs typeface="Carlito"/>
              </a:rPr>
              <a:t>de </a:t>
            </a:r>
            <a:r>
              <a:rPr sz="3200" spc="-15" dirty="0">
                <a:latin typeface="Carlito"/>
                <a:cs typeface="Carlito"/>
              </a:rPr>
              <a:t>controle </a:t>
            </a:r>
            <a:r>
              <a:rPr sz="3200" spc="-5" dirty="0">
                <a:latin typeface="Carlito"/>
                <a:cs typeface="Carlito"/>
              </a:rPr>
              <a:t>de  </a:t>
            </a:r>
            <a:r>
              <a:rPr sz="3200" spc="-10" dirty="0">
                <a:latin typeface="Carlito"/>
                <a:cs typeface="Carlito"/>
              </a:rPr>
              <a:t>natalidade, </a:t>
            </a:r>
            <a:r>
              <a:rPr sz="3200" dirty="0">
                <a:latin typeface="Carlito"/>
                <a:cs typeface="Carlito"/>
              </a:rPr>
              <a:t>e a </a:t>
            </a:r>
            <a:r>
              <a:rPr sz="3200" spc="-10" dirty="0">
                <a:latin typeface="Carlito"/>
                <a:cs typeface="Carlito"/>
              </a:rPr>
              <a:t>distribuição </a:t>
            </a:r>
            <a:r>
              <a:rPr sz="3200" spc="-5" dirty="0">
                <a:latin typeface="Carlito"/>
                <a:cs typeface="Carlito"/>
              </a:rPr>
              <a:t>de</a:t>
            </a:r>
            <a:r>
              <a:rPr sz="3200" spc="4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renda.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id="{940379CD-DB6A-4787-9951-4467DE61A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40396" cy="3171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7627" y="3284980"/>
            <a:ext cx="7956372" cy="3573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7173" y="461594"/>
            <a:ext cx="40932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Problemas</a:t>
            </a:r>
            <a:r>
              <a:rPr sz="4400" spc="-85" dirty="0"/>
              <a:t> </a:t>
            </a:r>
            <a:r>
              <a:rPr sz="4400" dirty="0"/>
              <a:t>Sociais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35940" y="1607565"/>
            <a:ext cx="7381240" cy="4221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8580" indent="-342900" algn="just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rlito"/>
                <a:cs typeface="Carlito"/>
              </a:rPr>
              <a:t>Apesar dos </a:t>
            </a:r>
            <a:r>
              <a:rPr sz="3200" spc="-20" dirty="0">
                <a:latin typeface="Carlito"/>
                <a:cs typeface="Carlito"/>
              </a:rPr>
              <a:t>avanços </a:t>
            </a:r>
            <a:r>
              <a:rPr sz="3200" spc="-5" dirty="0">
                <a:latin typeface="Carlito"/>
                <a:cs typeface="Carlito"/>
              </a:rPr>
              <a:t>na ultimas décadas os  </a:t>
            </a:r>
            <a:r>
              <a:rPr sz="3200" spc="-10" dirty="0">
                <a:latin typeface="Carlito"/>
                <a:cs typeface="Carlito"/>
              </a:rPr>
              <a:t>problemas </a:t>
            </a:r>
            <a:r>
              <a:rPr sz="3200" spc="-5" dirty="0">
                <a:latin typeface="Carlito"/>
                <a:cs typeface="Carlito"/>
              </a:rPr>
              <a:t>sociais </a:t>
            </a:r>
            <a:r>
              <a:rPr sz="3200" dirty="0">
                <a:latin typeface="Carlito"/>
                <a:cs typeface="Carlito"/>
              </a:rPr>
              <a:t>mais </a:t>
            </a:r>
            <a:r>
              <a:rPr sz="3200" spc="-25" dirty="0">
                <a:latin typeface="Carlito"/>
                <a:cs typeface="Carlito"/>
              </a:rPr>
              <a:t>graves </a:t>
            </a:r>
            <a:r>
              <a:rPr sz="3200" dirty="0">
                <a:latin typeface="Carlito"/>
                <a:cs typeface="Carlito"/>
              </a:rPr>
              <a:t>da </a:t>
            </a:r>
            <a:r>
              <a:rPr sz="3200" spc="-5" dirty="0">
                <a:latin typeface="Carlito"/>
                <a:cs typeface="Carlito"/>
              </a:rPr>
              <a:t>América  </a:t>
            </a:r>
            <a:r>
              <a:rPr sz="3200" spc="-10" dirty="0">
                <a:latin typeface="Carlito"/>
                <a:cs typeface="Carlito"/>
              </a:rPr>
              <a:t>Latina </a:t>
            </a:r>
            <a:r>
              <a:rPr sz="3200" spc="-15" dirty="0">
                <a:latin typeface="Carlito"/>
                <a:cs typeface="Carlito"/>
              </a:rPr>
              <a:t>estão </a:t>
            </a:r>
            <a:r>
              <a:rPr sz="3200" spc="-5" dirty="0">
                <a:latin typeface="Carlito"/>
                <a:cs typeface="Carlito"/>
              </a:rPr>
              <a:t>relacionados </a:t>
            </a:r>
            <a:r>
              <a:rPr sz="3200" dirty="0">
                <a:latin typeface="Carlito"/>
                <a:cs typeface="Carlito"/>
              </a:rPr>
              <a:t>a </a:t>
            </a:r>
            <a:r>
              <a:rPr sz="3200" spc="-5" dirty="0">
                <a:latin typeface="Carlito"/>
                <a:cs typeface="Carlito"/>
              </a:rPr>
              <a:t>saúde</a:t>
            </a:r>
            <a:r>
              <a:rPr sz="3200" spc="30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publica.</a:t>
            </a:r>
            <a:endParaRPr sz="3200">
              <a:latin typeface="Carlito"/>
              <a:cs typeface="Carlito"/>
            </a:endParaRPr>
          </a:p>
          <a:p>
            <a:pPr marL="355600" indent="-342900" algn="just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Maioria </a:t>
            </a:r>
            <a:r>
              <a:rPr sz="3200" spc="-5" dirty="0">
                <a:latin typeface="Carlito"/>
                <a:cs typeface="Carlito"/>
              </a:rPr>
              <a:t>das pessoas vivem na</a:t>
            </a:r>
            <a:r>
              <a:rPr sz="3200" spc="-10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pobreza.</a:t>
            </a:r>
            <a:endParaRPr sz="3200">
              <a:latin typeface="Carlito"/>
              <a:cs typeface="Carlito"/>
            </a:endParaRPr>
          </a:p>
          <a:p>
            <a:pPr marL="355600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Carlito"/>
                <a:cs typeface="Carlito"/>
              </a:rPr>
              <a:t>Os </a:t>
            </a:r>
            <a:r>
              <a:rPr sz="3200" spc="-10" dirty="0">
                <a:latin typeface="Carlito"/>
                <a:cs typeface="Carlito"/>
              </a:rPr>
              <a:t>indicadores </a:t>
            </a:r>
            <a:r>
              <a:rPr sz="3200" spc="-5" dirty="0">
                <a:latin typeface="Carlito"/>
                <a:cs typeface="Carlito"/>
              </a:rPr>
              <a:t>sociais </a:t>
            </a:r>
            <a:r>
              <a:rPr sz="3200" spc="-20" dirty="0">
                <a:latin typeface="Carlito"/>
                <a:cs typeface="Carlito"/>
              </a:rPr>
              <a:t>para </a:t>
            </a:r>
            <a:r>
              <a:rPr sz="3200" dirty="0">
                <a:latin typeface="Carlito"/>
                <a:cs typeface="Carlito"/>
              </a:rPr>
              <a:t>ajudar a  </a:t>
            </a:r>
            <a:r>
              <a:rPr sz="3200" spc="-10" dirty="0">
                <a:latin typeface="Carlito"/>
                <a:cs typeface="Carlito"/>
              </a:rPr>
              <a:t>compreender </a:t>
            </a:r>
            <a:r>
              <a:rPr sz="3200" spc="-20" dirty="0">
                <a:latin typeface="Carlito"/>
                <a:cs typeface="Carlito"/>
              </a:rPr>
              <a:t>estas diferenças </a:t>
            </a:r>
            <a:r>
              <a:rPr sz="3200" spc="-5" dirty="0">
                <a:latin typeface="Carlito"/>
                <a:cs typeface="Carlito"/>
              </a:rPr>
              <a:t>são: </a:t>
            </a:r>
            <a:r>
              <a:rPr sz="3200" spc="-30" dirty="0">
                <a:latin typeface="Carlito"/>
                <a:cs typeface="Carlito"/>
              </a:rPr>
              <a:t>taxa </a:t>
            </a:r>
            <a:r>
              <a:rPr sz="3200" spc="-5" dirty="0">
                <a:latin typeface="Carlito"/>
                <a:cs typeface="Carlito"/>
              </a:rPr>
              <a:t>de  mortalidade </a:t>
            </a:r>
            <a:r>
              <a:rPr sz="3200" dirty="0">
                <a:latin typeface="Carlito"/>
                <a:cs typeface="Carlito"/>
              </a:rPr>
              <a:t>e </a:t>
            </a:r>
            <a:r>
              <a:rPr sz="3200" spc="-20" dirty="0">
                <a:latin typeface="Carlito"/>
                <a:cs typeface="Carlito"/>
              </a:rPr>
              <a:t>expectativa </a:t>
            </a:r>
            <a:r>
              <a:rPr sz="3200" spc="-5" dirty="0">
                <a:latin typeface="Carlito"/>
                <a:cs typeface="Carlito"/>
              </a:rPr>
              <a:t>de</a:t>
            </a:r>
            <a:r>
              <a:rPr sz="3200" spc="15" dirty="0">
                <a:latin typeface="Carlito"/>
                <a:cs typeface="Carlito"/>
              </a:rPr>
              <a:t> </a:t>
            </a:r>
            <a:r>
              <a:rPr sz="3200" spc="-5" dirty="0">
                <a:latin typeface="Carlito"/>
                <a:cs typeface="Carlito"/>
              </a:rPr>
              <a:t>vida.</a:t>
            </a:r>
            <a:endParaRPr sz="3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rlito"/>
                <a:cs typeface="Carlito"/>
              </a:rPr>
              <a:t>Observe </a:t>
            </a:r>
            <a:r>
              <a:rPr sz="3200" dirty="0">
                <a:latin typeface="Carlito"/>
                <a:cs typeface="Carlito"/>
              </a:rPr>
              <a:t>o</a:t>
            </a:r>
            <a:r>
              <a:rPr sz="3200" spc="-20" dirty="0">
                <a:latin typeface="Carlito"/>
                <a:cs typeface="Carlito"/>
              </a:rPr>
              <a:t> gráfico:</a:t>
            </a:r>
            <a:endParaRPr sz="3200">
              <a:latin typeface="Carlito"/>
              <a:cs typeface="Carlito"/>
            </a:endParaRP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51EDCC69-7D92-4C37-BA46-E5462D98C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72A07C52-EEF9-4EBB-AAC8-26F736655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228600"/>
            <a:ext cx="8556171" cy="62184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326</Words>
  <Application>Microsoft Office PowerPoint</Application>
  <PresentationFormat>Apresentação na tela (4:3)</PresentationFormat>
  <Paragraphs>20</Paragraphs>
  <Slides>12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Carlito</vt:lpstr>
      <vt:lpstr>Office Theme</vt:lpstr>
      <vt:lpstr>POPULAÇÃO DA  AMÉRICA</vt:lpstr>
      <vt:lpstr>A POPULAÇÃO DA AMÉRICA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Problemas Sociais</vt:lpstr>
      <vt:lpstr>Apresentação do PowerPoint</vt:lpstr>
      <vt:lpstr>CONSEQUÊNCIAS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POPULAÇÃO DA  AMÉRICA</dc:title>
  <cp:lastModifiedBy>Douglas dos Santos</cp:lastModifiedBy>
  <cp:revision>9</cp:revision>
  <dcterms:created xsi:type="dcterms:W3CDTF">2020-07-02T19:24:39Z</dcterms:created>
  <dcterms:modified xsi:type="dcterms:W3CDTF">2020-07-03T02:30:13Z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2011-08-31T00:00:00Z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2020-07-02T00:00:00Z</vt:filetime>
  </property>
</Properties>
</file>