
<file path=[Content_Types].xml><?xml version="1.0" encoding="utf-8"?>
<Types xmlns="http://schemas.openxmlformats.org/package/2006/content-types"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70" r:id="rId13"/>
    <p:sldId id="271" r:id="rId14"/>
    <p:sldId id="272" r:id="rId15"/>
    <p:sldId id="273" r:id="rId16"/>
    <p:sldId id="275" r:id="rId17"/>
    <p:sldId id="277" r:id="rId18"/>
    <p:sldId id="278" r:id="rId19"/>
  </p:sldIdLst>
  <p:sldSz cx="9144000" cy="6858000" type="screen4x3"/>
  <p:notesSz cx="9144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algn="ctr">
              <a:lnSpc>
                <a:spcPts val="1240"/>
              </a:lnSpc>
            </a:pPr>
            <a:r>
              <a:rPr dirty="0"/>
              <a:t>A </a:t>
            </a:r>
            <a:r>
              <a:rPr spc="-5" dirty="0"/>
              <a:t>população européia </a:t>
            </a:r>
            <a:r>
              <a:rPr dirty="0"/>
              <a:t>- </a:t>
            </a:r>
            <a:r>
              <a:rPr spc="-5" dirty="0"/>
              <a:t>Professor</a:t>
            </a:r>
            <a:r>
              <a:rPr spc="210" dirty="0"/>
              <a:t> </a:t>
            </a:r>
            <a:r>
              <a:rPr spc="-5" dirty="0"/>
              <a:t>José</a:t>
            </a:r>
          </a:p>
          <a:p>
            <a:pPr algn="ctr">
              <a:lnSpc>
                <a:spcPct val="100000"/>
              </a:lnSpc>
            </a:pPr>
            <a:r>
              <a:rPr spc="-10" dirty="0"/>
              <a:t>Oscar </a:t>
            </a:r>
            <a:r>
              <a:rPr dirty="0"/>
              <a:t>-</a:t>
            </a:r>
            <a:r>
              <a:rPr spc="15" dirty="0"/>
              <a:t> </a:t>
            </a:r>
            <a:r>
              <a:rPr dirty="0"/>
              <a:t>9ºano.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FFFF0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algn="ctr">
              <a:lnSpc>
                <a:spcPts val="1240"/>
              </a:lnSpc>
            </a:pPr>
            <a:r>
              <a:rPr dirty="0"/>
              <a:t>A </a:t>
            </a:r>
            <a:r>
              <a:rPr spc="-5" dirty="0"/>
              <a:t>população européia </a:t>
            </a:r>
            <a:r>
              <a:rPr dirty="0"/>
              <a:t>- </a:t>
            </a:r>
            <a:r>
              <a:rPr spc="-5" dirty="0"/>
              <a:t>Professor</a:t>
            </a:r>
            <a:r>
              <a:rPr spc="210" dirty="0"/>
              <a:t> </a:t>
            </a:r>
            <a:r>
              <a:rPr spc="-5" dirty="0"/>
              <a:t>José</a:t>
            </a:r>
          </a:p>
          <a:p>
            <a:pPr algn="ctr">
              <a:lnSpc>
                <a:spcPct val="100000"/>
              </a:lnSpc>
            </a:pPr>
            <a:r>
              <a:rPr spc="-10" dirty="0"/>
              <a:t>Oscar </a:t>
            </a:r>
            <a:r>
              <a:rPr dirty="0"/>
              <a:t>-</a:t>
            </a:r>
            <a:r>
              <a:rPr spc="15" dirty="0"/>
              <a:t> </a:t>
            </a:r>
            <a:r>
              <a:rPr dirty="0"/>
              <a:t>9ºano.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algn="ctr">
              <a:lnSpc>
                <a:spcPts val="1240"/>
              </a:lnSpc>
            </a:pPr>
            <a:r>
              <a:rPr dirty="0"/>
              <a:t>A </a:t>
            </a:r>
            <a:r>
              <a:rPr spc="-5" dirty="0"/>
              <a:t>população européia </a:t>
            </a:r>
            <a:r>
              <a:rPr dirty="0"/>
              <a:t>- </a:t>
            </a:r>
            <a:r>
              <a:rPr spc="-5" dirty="0"/>
              <a:t>Professor</a:t>
            </a:r>
            <a:r>
              <a:rPr spc="210" dirty="0"/>
              <a:t> </a:t>
            </a:r>
            <a:r>
              <a:rPr spc="-5" dirty="0"/>
              <a:t>José</a:t>
            </a:r>
          </a:p>
          <a:p>
            <a:pPr algn="ctr">
              <a:lnSpc>
                <a:spcPct val="100000"/>
              </a:lnSpc>
            </a:pPr>
            <a:r>
              <a:rPr spc="-10" dirty="0"/>
              <a:t>Oscar </a:t>
            </a:r>
            <a:r>
              <a:rPr dirty="0"/>
              <a:t>-</a:t>
            </a:r>
            <a:r>
              <a:rPr spc="15" dirty="0"/>
              <a:t> </a:t>
            </a:r>
            <a:r>
              <a:rPr dirty="0"/>
              <a:t>9ºano.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algn="ctr">
              <a:lnSpc>
                <a:spcPts val="1240"/>
              </a:lnSpc>
            </a:pPr>
            <a:r>
              <a:rPr dirty="0"/>
              <a:t>A </a:t>
            </a:r>
            <a:r>
              <a:rPr spc="-5" dirty="0"/>
              <a:t>população européia </a:t>
            </a:r>
            <a:r>
              <a:rPr dirty="0"/>
              <a:t>- </a:t>
            </a:r>
            <a:r>
              <a:rPr spc="-5" dirty="0"/>
              <a:t>Professor</a:t>
            </a:r>
            <a:r>
              <a:rPr spc="210" dirty="0"/>
              <a:t> </a:t>
            </a:r>
            <a:r>
              <a:rPr spc="-5" dirty="0"/>
              <a:t>José</a:t>
            </a:r>
          </a:p>
          <a:p>
            <a:pPr algn="ctr">
              <a:lnSpc>
                <a:spcPct val="100000"/>
              </a:lnSpc>
            </a:pPr>
            <a:r>
              <a:rPr spc="-10" dirty="0"/>
              <a:t>Oscar </a:t>
            </a:r>
            <a:r>
              <a:rPr dirty="0"/>
              <a:t>-</a:t>
            </a:r>
            <a:r>
              <a:rPr spc="15" dirty="0"/>
              <a:t> </a:t>
            </a:r>
            <a:r>
              <a:rPr dirty="0"/>
              <a:t>9ºano.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algn="ctr">
              <a:lnSpc>
                <a:spcPts val="1240"/>
              </a:lnSpc>
            </a:pPr>
            <a:r>
              <a:rPr dirty="0"/>
              <a:t>A </a:t>
            </a:r>
            <a:r>
              <a:rPr spc="-5" dirty="0"/>
              <a:t>população européia </a:t>
            </a:r>
            <a:r>
              <a:rPr dirty="0"/>
              <a:t>- </a:t>
            </a:r>
            <a:r>
              <a:rPr spc="-5" dirty="0"/>
              <a:t>Professor</a:t>
            </a:r>
            <a:r>
              <a:rPr spc="210" dirty="0"/>
              <a:t> </a:t>
            </a:r>
            <a:r>
              <a:rPr spc="-5" dirty="0"/>
              <a:t>José</a:t>
            </a:r>
          </a:p>
          <a:p>
            <a:pPr algn="ctr">
              <a:lnSpc>
                <a:spcPct val="100000"/>
              </a:lnSpc>
            </a:pPr>
            <a:r>
              <a:rPr spc="-10" dirty="0"/>
              <a:t>Oscar </a:t>
            </a:r>
            <a:r>
              <a:rPr dirty="0"/>
              <a:t>-</a:t>
            </a:r>
            <a:r>
              <a:rPr spc="15" dirty="0"/>
              <a:t> </a:t>
            </a:r>
            <a:r>
              <a:rPr dirty="0"/>
              <a:t>9ºano.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7773" y="403987"/>
            <a:ext cx="8001000" cy="2658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36142" y="2821381"/>
            <a:ext cx="5055870" cy="1431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FFFF0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32226" y="6373469"/>
            <a:ext cx="2480945" cy="360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algn="ctr">
              <a:lnSpc>
                <a:spcPts val="1240"/>
              </a:lnSpc>
            </a:pPr>
            <a:r>
              <a:rPr dirty="0"/>
              <a:t>A </a:t>
            </a:r>
            <a:r>
              <a:rPr spc="-5" dirty="0"/>
              <a:t>população européia </a:t>
            </a:r>
            <a:r>
              <a:rPr dirty="0"/>
              <a:t>- </a:t>
            </a:r>
            <a:r>
              <a:rPr spc="-5" dirty="0"/>
              <a:t>Professor</a:t>
            </a:r>
            <a:r>
              <a:rPr spc="210" dirty="0"/>
              <a:t> </a:t>
            </a:r>
            <a:r>
              <a:rPr spc="-5" dirty="0"/>
              <a:t>José</a:t>
            </a:r>
          </a:p>
          <a:p>
            <a:pPr algn="ctr">
              <a:lnSpc>
                <a:spcPct val="100000"/>
              </a:lnSpc>
            </a:pPr>
            <a:r>
              <a:rPr spc="-10" dirty="0"/>
              <a:t>Oscar </a:t>
            </a:r>
            <a:r>
              <a:rPr dirty="0"/>
              <a:t>-</a:t>
            </a:r>
            <a:r>
              <a:rPr spc="15" dirty="0"/>
              <a:t> </a:t>
            </a:r>
            <a:r>
              <a:rPr dirty="0"/>
              <a:t>9ºano.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01557" y="6464909"/>
            <a:ext cx="2317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" Type="http://schemas.openxmlformats.org/officeDocument/2006/relationships/audio" Target="../media/media10.m4a"/><Relationship Id="rId16" Type="http://schemas.openxmlformats.org/officeDocument/2006/relationships/image" Target="../media/image124.png"/><Relationship Id="rId20" Type="http://schemas.openxmlformats.org/officeDocument/2006/relationships/image" Target="../media/image9.png"/><Relationship Id="rId1" Type="http://schemas.microsoft.com/office/2007/relationships/media" Target="../media/media10.m4a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19" Type="http://schemas.openxmlformats.org/officeDocument/2006/relationships/image" Target="../media/image127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144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" Type="http://schemas.openxmlformats.org/officeDocument/2006/relationships/audio" Target="../media/media11.m4a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microsoft.com/office/2007/relationships/media" Target="../media/media11.m4a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5" Type="http://schemas.openxmlformats.org/officeDocument/2006/relationships/image" Target="../media/image138.png"/><Relationship Id="rId23" Type="http://schemas.openxmlformats.org/officeDocument/2006/relationships/image" Target="../media/image9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80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image" Target="../media/image1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" Type="http://schemas.openxmlformats.org/officeDocument/2006/relationships/audio" Target="../media/media14.m4a"/><Relationship Id="rId16" Type="http://schemas.openxmlformats.org/officeDocument/2006/relationships/image" Target="../media/image163.png"/><Relationship Id="rId1" Type="http://schemas.microsoft.com/office/2007/relationships/media" Target="../media/media14.m4a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19" Type="http://schemas.openxmlformats.org/officeDocument/2006/relationships/image" Target="../media/image9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9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2.m4a"/><Relationship Id="rId16" Type="http://schemas.openxmlformats.org/officeDocument/2006/relationships/image" Target="../media/image9.png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media3.m4a"/><Relationship Id="rId16" Type="http://schemas.openxmlformats.org/officeDocument/2006/relationships/image" Target="../media/image9.png"/><Relationship Id="rId1" Type="http://schemas.microsoft.com/office/2007/relationships/media" Target="../media/media3.m4a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../media/media4.m4a"/><Relationship Id="rId16" Type="http://schemas.openxmlformats.org/officeDocument/2006/relationships/image" Target="../media/image46.png"/><Relationship Id="rId1" Type="http://schemas.microsoft.com/office/2007/relationships/media" Target="../media/media4.m4a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jp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2" Type="http://schemas.openxmlformats.org/officeDocument/2006/relationships/audio" Target="../media/media5.m4a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microsoft.com/office/2007/relationships/media" Target="../media/media5.m4a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9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35.jp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5.png"/><Relationship Id="rId11" Type="http://schemas.openxmlformats.org/officeDocument/2006/relationships/image" Target="../media/image9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audio" Target="../media/media8.m4a"/><Relationship Id="rId16" Type="http://schemas.openxmlformats.org/officeDocument/2006/relationships/image" Target="../media/image92.png"/><Relationship Id="rId1" Type="http://schemas.microsoft.com/office/2007/relationships/media" Target="../media/media8.m4a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image" Target="../media/image9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9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" Type="http://schemas.openxmlformats.org/officeDocument/2006/relationships/audio" Target="../media/media9.m4a"/><Relationship Id="rId16" Type="http://schemas.openxmlformats.org/officeDocument/2006/relationships/image" Target="../media/image107.png"/><Relationship Id="rId20" Type="http://schemas.openxmlformats.org/officeDocument/2006/relationships/image" Target="../media/image111.png"/><Relationship Id="rId1" Type="http://schemas.microsoft.com/office/2007/relationships/media" Target="../media/media9.m4a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19" Type="http://schemas.openxmlformats.org/officeDocument/2006/relationships/image" Target="../media/image110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1355" y="420449"/>
            <a:ext cx="8963025" cy="5976620"/>
            <a:chOff x="181355" y="476719"/>
            <a:chExt cx="8963025" cy="5976620"/>
          </a:xfrm>
        </p:grpSpPr>
        <p:sp>
          <p:nvSpPr>
            <p:cNvPr id="3" name="object 3"/>
            <p:cNvSpPr/>
            <p:nvPr/>
          </p:nvSpPr>
          <p:spPr>
            <a:xfrm>
              <a:off x="251523" y="476719"/>
              <a:ext cx="8568944" cy="59766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1355" y="1269491"/>
              <a:ext cx="8962644" cy="185623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08304" y="1167383"/>
              <a:ext cx="7400544" cy="14782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64919" y="2732531"/>
              <a:ext cx="6685788" cy="18562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91867" y="2630423"/>
              <a:ext cx="5231891" cy="14782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5608" y="525906"/>
              <a:ext cx="7311263" cy="121577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25893" y="1626488"/>
              <a:ext cx="7364095" cy="111760"/>
            </a:xfrm>
            <a:custGeom>
              <a:avLst/>
              <a:gdLst/>
              <a:ahLst/>
              <a:cxnLst/>
              <a:rect l="l" t="t" r="r" b="b"/>
              <a:pathLst>
                <a:path w="7364095" h="111760">
                  <a:moveTo>
                    <a:pt x="7363968" y="0"/>
                  </a:moveTo>
                  <a:lnTo>
                    <a:pt x="0" y="0"/>
                  </a:lnTo>
                  <a:lnTo>
                    <a:pt x="0" y="111251"/>
                  </a:lnTo>
                  <a:lnTo>
                    <a:pt x="7363968" y="111251"/>
                  </a:lnTo>
                  <a:lnTo>
                    <a:pt x="73639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25893" y="1626488"/>
              <a:ext cx="7364095" cy="111760"/>
            </a:xfrm>
            <a:custGeom>
              <a:avLst/>
              <a:gdLst/>
              <a:ahLst/>
              <a:cxnLst/>
              <a:rect l="l" t="t" r="r" b="b"/>
              <a:pathLst>
                <a:path w="7364095" h="111760">
                  <a:moveTo>
                    <a:pt x="0" y="111251"/>
                  </a:moveTo>
                  <a:lnTo>
                    <a:pt x="7363968" y="111251"/>
                  </a:lnTo>
                  <a:lnTo>
                    <a:pt x="7363968" y="0"/>
                  </a:lnTo>
                  <a:lnTo>
                    <a:pt x="0" y="0"/>
                  </a:lnTo>
                  <a:lnTo>
                    <a:pt x="0" y="111251"/>
                  </a:lnTo>
                  <a:close/>
                </a:path>
              </a:pathLst>
            </a:custGeom>
            <a:ln w="9144">
              <a:solidFill>
                <a:srgbClr val="5C43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088769" y="1972818"/>
              <a:ext cx="5106543" cy="102831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009394" y="3089529"/>
              <a:ext cx="5195570" cy="111760"/>
            </a:xfrm>
            <a:custGeom>
              <a:avLst/>
              <a:gdLst/>
              <a:ahLst/>
              <a:cxnLst/>
              <a:rect l="l" t="t" r="r" b="b"/>
              <a:pathLst>
                <a:path w="5195570" h="111760">
                  <a:moveTo>
                    <a:pt x="5195315" y="0"/>
                  </a:moveTo>
                  <a:lnTo>
                    <a:pt x="0" y="0"/>
                  </a:lnTo>
                  <a:lnTo>
                    <a:pt x="0" y="111251"/>
                  </a:lnTo>
                  <a:lnTo>
                    <a:pt x="5195315" y="111251"/>
                  </a:lnTo>
                  <a:lnTo>
                    <a:pt x="51953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09394" y="3089529"/>
              <a:ext cx="5195570" cy="111760"/>
            </a:xfrm>
            <a:custGeom>
              <a:avLst/>
              <a:gdLst/>
              <a:ahLst/>
              <a:cxnLst/>
              <a:rect l="l" t="t" r="r" b="b"/>
              <a:pathLst>
                <a:path w="5195570" h="111760">
                  <a:moveTo>
                    <a:pt x="0" y="111251"/>
                  </a:moveTo>
                  <a:lnTo>
                    <a:pt x="5195315" y="111251"/>
                  </a:lnTo>
                  <a:lnTo>
                    <a:pt x="5195315" y="0"/>
                  </a:lnTo>
                  <a:lnTo>
                    <a:pt x="0" y="0"/>
                  </a:lnTo>
                  <a:lnTo>
                    <a:pt x="0" y="111251"/>
                  </a:lnTo>
                  <a:close/>
                </a:path>
              </a:pathLst>
            </a:custGeom>
            <a:ln w="9144">
              <a:solidFill>
                <a:srgbClr val="5C43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479281" y="6464909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1</a:t>
            </a:fld>
            <a:endParaRPr sz="1200">
              <a:latin typeface="Carlito"/>
              <a:cs typeface="Carlito"/>
            </a:endParaRPr>
          </a:p>
        </p:txBody>
      </p:sp>
      <p:pic>
        <p:nvPicPr>
          <p:cNvPr id="14" name="Som gravado">
            <a:hlinkClick r:id="" action="ppaction://media"/>
            <a:extLst>
              <a:ext uri="{FF2B5EF4-FFF2-40B4-BE49-F238E27FC236}">
                <a16:creationId xmlns:a16="http://schemas.microsoft.com/office/drawing/2014/main" id="{F528964B-18FF-4DB8-B474-E33FEB3F9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0075" y="57150"/>
            <a:ext cx="8077200" cy="1743075"/>
            <a:chOff x="600075" y="57150"/>
            <a:chExt cx="8077200" cy="1743075"/>
          </a:xfrm>
        </p:grpSpPr>
        <p:sp>
          <p:nvSpPr>
            <p:cNvPr id="3" name="object 3"/>
            <p:cNvSpPr/>
            <p:nvPr/>
          </p:nvSpPr>
          <p:spPr>
            <a:xfrm>
              <a:off x="600075" y="57150"/>
              <a:ext cx="8077200" cy="17430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29868" y="626363"/>
              <a:ext cx="7144511" cy="4998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407413" y="693546"/>
            <a:ext cx="67608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0" dirty="0">
                <a:solidFill>
                  <a:srgbClr val="FF0000"/>
                </a:solidFill>
                <a:latin typeface="Carlito"/>
                <a:cs typeface="Carlito"/>
              </a:rPr>
              <a:t>EUROPA: </a:t>
            </a:r>
            <a:r>
              <a:rPr sz="2400" b="1" spc="-10" dirty="0">
                <a:solidFill>
                  <a:srgbClr val="FF0000"/>
                </a:solidFill>
                <a:latin typeface="Carlito"/>
                <a:cs typeface="Carlito"/>
              </a:rPr>
              <a:t>IMIGRAÇÕES </a:t>
            </a:r>
            <a:r>
              <a:rPr sz="2400" b="1" spc="-5" dirty="0">
                <a:solidFill>
                  <a:srgbClr val="FF0000"/>
                </a:solidFill>
                <a:latin typeface="Carlito"/>
                <a:cs typeface="Carlito"/>
              </a:rPr>
              <a:t>APÓS </a:t>
            </a:r>
            <a:r>
              <a:rPr sz="2400" b="1" dirty="0">
                <a:solidFill>
                  <a:srgbClr val="FF0000"/>
                </a:solidFill>
                <a:latin typeface="Carlito"/>
                <a:cs typeface="Carlito"/>
              </a:rPr>
              <a:t>A 2ª </a:t>
            </a:r>
            <a:r>
              <a:rPr sz="2400" b="1" spc="-5" dirty="0">
                <a:solidFill>
                  <a:srgbClr val="FF0000"/>
                </a:solidFill>
                <a:latin typeface="Carlito"/>
                <a:cs typeface="Carlito"/>
              </a:rPr>
              <a:t>GUERRA</a:t>
            </a:r>
            <a:r>
              <a:rPr sz="2400" b="1" spc="-7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rlito"/>
                <a:cs typeface="Carlito"/>
              </a:rPr>
              <a:t>MUNDIAL.</a:t>
            </a:r>
            <a:endParaRPr sz="24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1000" y="1428748"/>
            <a:ext cx="8658225" cy="5343525"/>
            <a:chOff x="381000" y="1428748"/>
            <a:chExt cx="8658225" cy="5343525"/>
          </a:xfrm>
        </p:grpSpPr>
        <p:sp>
          <p:nvSpPr>
            <p:cNvPr id="7" name="object 7"/>
            <p:cNvSpPr/>
            <p:nvPr/>
          </p:nvSpPr>
          <p:spPr>
            <a:xfrm>
              <a:off x="381000" y="1428748"/>
              <a:ext cx="8658225" cy="534352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68780" y="1850136"/>
              <a:ext cx="6294120" cy="65989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54379" y="2337816"/>
              <a:ext cx="6978396" cy="6598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54379" y="2825496"/>
              <a:ext cx="6478524" cy="65989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54379" y="3313175"/>
              <a:ext cx="6509004" cy="65989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4379" y="3800856"/>
              <a:ext cx="6550152" cy="65989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994359" y="1940432"/>
            <a:ext cx="6604000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914400">
              <a:lnSpc>
                <a:spcPct val="100000"/>
              </a:lnSpc>
              <a:spcBef>
                <a:spcPts val="105"/>
              </a:spcBef>
            </a:pPr>
            <a:r>
              <a:rPr sz="3200" spc="-45" dirty="0">
                <a:solidFill>
                  <a:srgbClr val="FFFFFF"/>
                </a:solidFill>
                <a:latin typeface="Carlito"/>
                <a:cs typeface="Carlito"/>
              </a:rPr>
              <a:t>Até </a:t>
            </a:r>
            <a:r>
              <a:rPr sz="3200" dirty="0">
                <a:solidFill>
                  <a:srgbClr val="FFFFFF"/>
                </a:solidFill>
                <a:latin typeface="Carlito"/>
                <a:cs typeface="Carlito"/>
              </a:rPr>
              <a:t>o ano </a:t>
            </a:r>
            <a:r>
              <a:rPr sz="3200" spc="-5" dirty="0">
                <a:solidFill>
                  <a:srgbClr val="FFFFFF"/>
                </a:solidFill>
                <a:latin typeface="Carlito"/>
                <a:cs typeface="Carlito"/>
              </a:rPr>
              <a:t>2000, </a:t>
            </a:r>
            <a:r>
              <a:rPr sz="3200" dirty="0">
                <a:solidFill>
                  <a:srgbClr val="FFFFFF"/>
                </a:solidFill>
                <a:latin typeface="Carlito"/>
                <a:cs typeface="Carlito"/>
              </a:rPr>
              <a:t>a </a:t>
            </a:r>
            <a:r>
              <a:rPr sz="3200" spc="-10" dirty="0">
                <a:solidFill>
                  <a:srgbClr val="FFFFFF"/>
                </a:solidFill>
                <a:latin typeface="Carlito"/>
                <a:cs typeface="Carlito"/>
              </a:rPr>
              <a:t>Europa recebeu  </a:t>
            </a:r>
            <a:r>
              <a:rPr sz="3200" spc="-20" dirty="0">
                <a:solidFill>
                  <a:srgbClr val="FFFFFF"/>
                </a:solidFill>
                <a:latin typeface="Carlito"/>
                <a:cs typeface="Carlito"/>
              </a:rPr>
              <a:t>cerca </a:t>
            </a:r>
            <a:r>
              <a:rPr sz="3200" dirty="0">
                <a:solidFill>
                  <a:srgbClr val="FFFFFF"/>
                </a:solidFill>
                <a:latin typeface="Carlito"/>
                <a:cs typeface="Carlito"/>
              </a:rPr>
              <a:t>de 30 </a:t>
            </a:r>
            <a:r>
              <a:rPr sz="3200" spc="-5" dirty="0">
                <a:solidFill>
                  <a:srgbClr val="FFFFFF"/>
                </a:solidFill>
                <a:latin typeface="Carlito"/>
                <a:cs typeface="Carlito"/>
              </a:rPr>
              <a:t>milhões </a:t>
            </a:r>
            <a:r>
              <a:rPr sz="3200" spc="-10" dirty="0">
                <a:solidFill>
                  <a:srgbClr val="FFFFFF"/>
                </a:solidFill>
                <a:latin typeface="Carlito"/>
                <a:cs typeface="Carlito"/>
              </a:rPr>
              <a:t>de </a:t>
            </a:r>
            <a:r>
              <a:rPr sz="3200" spc="-15" dirty="0">
                <a:solidFill>
                  <a:srgbClr val="FFFFFF"/>
                </a:solidFill>
                <a:latin typeface="Carlito"/>
                <a:cs typeface="Carlito"/>
              </a:rPr>
              <a:t>imigrantes. </a:t>
            </a:r>
            <a:r>
              <a:rPr sz="3200" spc="-5" dirty="0">
                <a:solidFill>
                  <a:srgbClr val="FFFFFF"/>
                </a:solidFill>
                <a:latin typeface="Carlito"/>
                <a:cs typeface="Carlito"/>
              </a:rPr>
              <a:t>Os  </a:t>
            </a:r>
            <a:r>
              <a:rPr sz="3200" dirty="0">
                <a:solidFill>
                  <a:srgbClr val="FFFFFF"/>
                </a:solidFill>
                <a:latin typeface="Carlito"/>
                <a:cs typeface="Carlito"/>
              </a:rPr>
              <a:t>principais países </a:t>
            </a:r>
            <a:r>
              <a:rPr sz="3200" spc="-15" dirty="0">
                <a:solidFill>
                  <a:srgbClr val="FFFFFF"/>
                </a:solidFill>
                <a:latin typeface="Carlito"/>
                <a:cs typeface="Carlito"/>
              </a:rPr>
              <a:t>receptores </a:t>
            </a:r>
            <a:r>
              <a:rPr sz="3200" spc="-25" dirty="0">
                <a:solidFill>
                  <a:srgbClr val="FFFFFF"/>
                </a:solidFill>
                <a:latin typeface="Carlito"/>
                <a:cs typeface="Carlito"/>
              </a:rPr>
              <a:t>foram  </a:t>
            </a:r>
            <a:r>
              <a:rPr sz="3200" spc="5" dirty="0">
                <a:solidFill>
                  <a:srgbClr val="FFFFFF"/>
                </a:solidFill>
                <a:latin typeface="Carlito"/>
                <a:cs typeface="Carlito"/>
              </a:rPr>
              <a:t>ALEMANHA, </a:t>
            </a:r>
            <a:r>
              <a:rPr sz="3200" spc="-35" dirty="0">
                <a:solidFill>
                  <a:srgbClr val="FFFFFF"/>
                </a:solidFill>
                <a:latin typeface="Carlito"/>
                <a:cs typeface="Carlito"/>
              </a:rPr>
              <a:t>ITÁLIA, </a:t>
            </a:r>
            <a:r>
              <a:rPr sz="3200" dirty="0">
                <a:solidFill>
                  <a:srgbClr val="FFFFFF"/>
                </a:solidFill>
                <a:latin typeface="Carlito"/>
                <a:cs typeface="Carlito"/>
              </a:rPr>
              <a:t>REINO </a:t>
            </a:r>
            <a:r>
              <a:rPr sz="3200" spc="-15" dirty="0">
                <a:solidFill>
                  <a:srgbClr val="FFFFFF"/>
                </a:solidFill>
                <a:latin typeface="Carlito"/>
                <a:cs typeface="Carlito"/>
              </a:rPr>
              <a:t>UNIDO,  </a:t>
            </a:r>
            <a:r>
              <a:rPr sz="3200" spc="-30" dirty="0">
                <a:solidFill>
                  <a:srgbClr val="FFFFFF"/>
                </a:solidFill>
                <a:latin typeface="Carlito"/>
                <a:cs typeface="Carlito"/>
              </a:rPr>
              <a:t>ESPANHA, </a:t>
            </a:r>
            <a:r>
              <a:rPr sz="3200" spc="-15" dirty="0">
                <a:solidFill>
                  <a:srgbClr val="FFFFFF"/>
                </a:solidFill>
                <a:latin typeface="Carlito"/>
                <a:cs typeface="Carlito"/>
              </a:rPr>
              <a:t>GRÉCIA </a:t>
            </a:r>
            <a:r>
              <a:rPr sz="3200" dirty="0">
                <a:solidFill>
                  <a:srgbClr val="FFFFFF"/>
                </a:solidFill>
                <a:latin typeface="Carlito"/>
                <a:cs typeface="Carlito"/>
              </a:rPr>
              <a:t>e </a:t>
            </a:r>
            <a:r>
              <a:rPr sz="3200" spc="-45" dirty="0">
                <a:solidFill>
                  <a:srgbClr val="FFFFFF"/>
                </a:solidFill>
                <a:latin typeface="Carlito"/>
                <a:cs typeface="Carlito"/>
              </a:rPr>
              <a:t>PAÍSES</a:t>
            </a:r>
            <a:r>
              <a:rPr sz="3200" spc="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3200" spc="-25" dirty="0">
                <a:solidFill>
                  <a:srgbClr val="FFFFFF"/>
                </a:solidFill>
                <a:latin typeface="Carlito"/>
                <a:cs typeface="Carlito"/>
              </a:rPr>
              <a:t>BAIXOS.</a:t>
            </a:r>
            <a:endParaRPr sz="3200">
              <a:latin typeface="Carlito"/>
              <a:cs typeface="Carlito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42975" y="4819650"/>
            <a:ext cx="1962150" cy="1581150"/>
            <a:chOff x="942975" y="4819650"/>
            <a:chExt cx="1962150" cy="1581150"/>
          </a:xfrm>
        </p:grpSpPr>
        <p:sp>
          <p:nvSpPr>
            <p:cNvPr id="15" name="object 15"/>
            <p:cNvSpPr/>
            <p:nvPr/>
          </p:nvSpPr>
          <p:spPr>
            <a:xfrm>
              <a:off x="942975" y="4819650"/>
              <a:ext cx="1962150" cy="158115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09115" y="5237987"/>
              <a:ext cx="989075" cy="38404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19556" y="5512308"/>
              <a:ext cx="1514856" cy="38404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150721" y="5288026"/>
            <a:ext cx="12280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8956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O 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QUE  P</a:t>
            </a:r>
            <a:r>
              <a:rPr sz="1800" b="1" spc="-15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1800" b="1" spc="-5" dirty="0">
                <a:solidFill>
                  <a:srgbClr val="FFFFFF"/>
                </a:solidFill>
                <a:latin typeface="Carlito"/>
                <a:cs typeface="Carlito"/>
              </a:rPr>
              <a:t>O</a:t>
            </a:r>
            <a:r>
              <a:rPr sz="1800" b="1" spc="-10" dirty="0">
                <a:solidFill>
                  <a:srgbClr val="FFFFFF"/>
                </a:solidFill>
                <a:latin typeface="Carlito"/>
                <a:cs typeface="Carlito"/>
              </a:rPr>
              <a:t>C</a:t>
            </a: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URAM: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771775" y="4467223"/>
            <a:ext cx="5467350" cy="2390775"/>
            <a:chOff x="2771775" y="4467223"/>
            <a:chExt cx="5467350" cy="2390775"/>
          </a:xfrm>
        </p:grpSpPr>
        <p:sp>
          <p:nvSpPr>
            <p:cNvPr id="20" name="object 20"/>
            <p:cNvSpPr/>
            <p:nvPr/>
          </p:nvSpPr>
          <p:spPr>
            <a:xfrm>
              <a:off x="2771775" y="4467223"/>
              <a:ext cx="5467350" cy="239077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029711" y="4517136"/>
              <a:ext cx="5135880" cy="65989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863596" y="5024628"/>
              <a:ext cx="650747" cy="64007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172968" y="5004816"/>
              <a:ext cx="4981956" cy="65989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46831" y="5492496"/>
              <a:ext cx="4152900" cy="65989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086480" y="4608702"/>
            <a:ext cx="48044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100"/>
              </a:spcBef>
              <a:buSzPct val="56250"/>
              <a:buFont typeface="Arial"/>
              <a:buChar char="•"/>
              <a:tabLst>
                <a:tab pos="195580" algn="l"/>
              </a:tabLst>
            </a:pPr>
            <a:r>
              <a:rPr sz="3200" b="1" spc="-5" dirty="0">
                <a:solidFill>
                  <a:srgbClr val="FFFFFF"/>
                </a:solidFill>
                <a:latin typeface="Carlito"/>
                <a:cs typeface="Carlito"/>
              </a:rPr>
              <a:t>Oportunidade </a:t>
            </a:r>
            <a:r>
              <a:rPr sz="3200" b="1" dirty="0">
                <a:solidFill>
                  <a:srgbClr val="FFFFFF"/>
                </a:solidFill>
                <a:latin typeface="Carlito"/>
                <a:cs typeface="Carlito"/>
              </a:rPr>
              <a:t>de</a:t>
            </a:r>
            <a:r>
              <a:rPr sz="3200" b="1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3200" b="1" spc="-15" dirty="0">
                <a:solidFill>
                  <a:srgbClr val="FFFFFF"/>
                </a:solidFill>
                <a:latin typeface="Carlito"/>
                <a:cs typeface="Carlito"/>
              </a:rPr>
              <a:t>emprego;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sp>
        <p:nvSpPr>
          <p:cNvPr id="26" name="object 26"/>
          <p:cNvSpPr txBox="1"/>
          <p:nvPr/>
        </p:nvSpPr>
        <p:spPr>
          <a:xfrm>
            <a:off x="3086480" y="5096383"/>
            <a:ext cx="470662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38455" algn="l"/>
                <a:tab pos="339090" algn="l"/>
              </a:tabLst>
            </a:pPr>
            <a:r>
              <a:rPr sz="3200" b="1" dirty="0">
                <a:solidFill>
                  <a:srgbClr val="FFFFFF"/>
                </a:solidFill>
                <a:latin typeface="Carlito"/>
                <a:cs typeface="Carlito"/>
              </a:rPr>
              <a:t>acesso a serviços</a:t>
            </a:r>
            <a:r>
              <a:rPr sz="3200" b="1" spc="-8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rlito"/>
                <a:cs typeface="Carlito"/>
              </a:rPr>
              <a:t>públicos  </a:t>
            </a:r>
            <a:r>
              <a:rPr sz="3200" b="1" dirty="0">
                <a:solidFill>
                  <a:srgbClr val="FFFFFF"/>
                </a:solidFill>
                <a:latin typeface="Carlito"/>
                <a:cs typeface="Carlito"/>
              </a:rPr>
              <a:t>de saúde e</a:t>
            </a:r>
            <a:r>
              <a:rPr sz="3200" b="1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rlito"/>
                <a:cs typeface="Carlito"/>
              </a:rPr>
              <a:t>educação;</a:t>
            </a:r>
            <a:endParaRPr sz="3200">
              <a:latin typeface="Carlito"/>
              <a:cs typeface="Carlito"/>
            </a:endParaRPr>
          </a:p>
        </p:txBody>
      </p:sp>
      <p:pic>
        <p:nvPicPr>
          <p:cNvPr id="29" name="Som gravado">
            <a:hlinkClick r:id="" action="ppaction://media"/>
            <a:extLst>
              <a:ext uri="{FF2B5EF4-FFF2-40B4-BE49-F238E27FC236}">
                <a16:creationId xmlns:a16="http://schemas.microsoft.com/office/drawing/2014/main" id="{1EFE3BB6-1546-4B93-B6B8-E0E567D98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1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150" y="47625"/>
            <a:ext cx="8324850" cy="1914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88541" y="834339"/>
            <a:ext cx="55670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spc="-20" dirty="0">
                <a:latin typeface="Arial"/>
                <a:cs typeface="Arial"/>
              </a:rPr>
              <a:t>FLUXOS </a:t>
            </a:r>
            <a:r>
              <a:rPr sz="2800" b="0" spc="20" dirty="0">
                <a:latin typeface="Arial"/>
                <a:cs typeface="Arial"/>
              </a:rPr>
              <a:t>MIGRATÓRIOS</a:t>
            </a:r>
            <a:r>
              <a:rPr sz="2800" b="0" spc="-240" dirty="0">
                <a:latin typeface="Arial"/>
                <a:cs typeface="Arial"/>
              </a:rPr>
              <a:t> </a:t>
            </a:r>
            <a:r>
              <a:rPr sz="2800" b="0" spc="15" dirty="0">
                <a:latin typeface="Arial"/>
                <a:cs typeface="Arial"/>
              </a:rPr>
              <a:t>ATUAIS.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21563" y="1504188"/>
            <a:ext cx="8572500" cy="5095240"/>
            <a:chOff x="321563" y="1504188"/>
            <a:chExt cx="8572500" cy="5095240"/>
          </a:xfrm>
        </p:grpSpPr>
        <p:sp>
          <p:nvSpPr>
            <p:cNvPr id="5" name="object 5"/>
            <p:cNvSpPr/>
            <p:nvPr/>
          </p:nvSpPr>
          <p:spPr>
            <a:xfrm>
              <a:off x="4499991" y="1628749"/>
              <a:ext cx="4177029" cy="4893945"/>
            </a:xfrm>
            <a:custGeom>
              <a:avLst/>
              <a:gdLst/>
              <a:ahLst/>
              <a:cxnLst/>
              <a:rect l="l" t="t" r="r" b="b"/>
              <a:pathLst>
                <a:path w="4177029" h="4893945">
                  <a:moveTo>
                    <a:pt x="4176522" y="0"/>
                  </a:moveTo>
                  <a:lnTo>
                    <a:pt x="0" y="0"/>
                  </a:lnTo>
                  <a:lnTo>
                    <a:pt x="0" y="4893691"/>
                  </a:lnTo>
                  <a:lnTo>
                    <a:pt x="4176522" y="4893691"/>
                  </a:lnTo>
                  <a:lnTo>
                    <a:pt x="4176522" y="0"/>
                  </a:lnTo>
                  <a:close/>
                </a:path>
              </a:pathLst>
            </a:custGeom>
            <a:solidFill>
              <a:srgbClr val="E6DF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05143" y="1504188"/>
              <a:ext cx="1100327" cy="7543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16552" y="2052828"/>
              <a:ext cx="4477511" cy="75437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925567" y="2601468"/>
              <a:ext cx="3462528" cy="75437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47843" y="3150108"/>
              <a:ext cx="3614928" cy="75437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56760" y="3698748"/>
              <a:ext cx="4198620" cy="75438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28743" y="4247388"/>
              <a:ext cx="4453128" cy="75438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811267" y="4796028"/>
              <a:ext cx="3691128" cy="75437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83123" y="5707379"/>
              <a:ext cx="2606039" cy="75437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008875" y="5239511"/>
              <a:ext cx="1220724" cy="123748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29755" y="1786636"/>
              <a:ext cx="317500" cy="338455"/>
            </a:xfrm>
            <a:custGeom>
              <a:avLst/>
              <a:gdLst/>
              <a:ahLst/>
              <a:cxnLst/>
              <a:rect l="l" t="t" r="r" b="b"/>
              <a:pathLst>
                <a:path w="317500" h="338455">
                  <a:moveTo>
                    <a:pt x="158369" y="0"/>
                  </a:moveTo>
                  <a:lnTo>
                    <a:pt x="103665" y="7286"/>
                  </a:lnTo>
                  <a:lnTo>
                    <a:pt x="65659" y="25161"/>
                  </a:lnTo>
                  <a:lnTo>
                    <a:pt x="36345" y="52710"/>
                  </a:lnTo>
                  <a:lnTo>
                    <a:pt x="14986" y="87375"/>
                  </a:lnTo>
                  <a:lnTo>
                    <a:pt x="3730" y="125301"/>
                  </a:lnTo>
                  <a:lnTo>
                    <a:pt x="0" y="171323"/>
                  </a:lnTo>
                  <a:lnTo>
                    <a:pt x="2690" y="208278"/>
                  </a:lnTo>
                  <a:lnTo>
                    <a:pt x="24217" y="269567"/>
                  </a:lnTo>
                  <a:lnTo>
                    <a:pt x="66514" y="313380"/>
                  </a:lnTo>
                  <a:lnTo>
                    <a:pt x="124581" y="335668"/>
                  </a:lnTo>
                  <a:lnTo>
                    <a:pt x="159258" y="338454"/>
                  </a:lnTo>
                  <a:lnTo>
                    <a:pt x="193454" y="335666"/>
                  </a:lnTo>
                  <a:lnTo>
                    <a:pt x="224043" y="327294"/>
                  </a:lnTo>
                  <a:lnTo>
                    <a:pt x="251037" y="313326"/>
                  </a:lnTo>
                  <a:lnTo>
                    <a:pt x="274447" y="293750"/>
                  </a:lnTo>
                  <a:lnTo>
                    <a:pt x="283509" y="281939"/>
                  </a:lnTo>
                  <a:lnTo>
                    <a:pt x="159003" y="281939"/>
                  </a:lnTo>
                  <a:lnTo>
                    <a:pt x="140073" y="280154"/>
                  </a:lnTo>
                  <a:lnTo>
                    <a:pt x="93852" y="253364"/>
                  </a:lnTo>
                  <a:lnTo>
                    <a:pt x="74533" y="217916"/>
                  </a:lnTo>
                  <a:lnTo>
                    <a:pt x="68111" y="169672"/>
                  </a:lnTo>
                  <a:lnTo>
                    <a:pt x="68124" y="168148"/>
                  </a:lnTo>
                  <a:lnTo>
                    <a:pt x="74342" y="119665"/>
                  </a:lnTo>
                  <a:lnTo>
                    <a:pt x="93091" y="84581"/>
                  </a:lnTo>
                  <a:lnTo>
                    <a:pt x="139525" y="58275"/>
                  </a:lnTo>
                  <a:lnTo>
                    <a:pt x="159003" y="56514"/>
                  </a:lnTo>
                  <a:lnTo>
                    <a:pt x="282995" y="56514"/>
                  </a:lnTo>
                  <a:lnTo>
                    <a:pt x="274066" y="44958"/>
                  </a:lnTo>
                  <a:lnTo>
                    <a:pt x="250541" y="25288"/>
                  </a:lnTo>
                  <a:lnTo>
                    <a:pt x="223408" y="11239"/>
                  </a:lnTo>
                  <a:lnTo>
                    <a:pt x="192680" y="2809"/>
                  </a:lnTo>
                  <a:lnTo>
                    <a:pt x="158369" y="0"/>
                  </a:lnTo>
                  <a:close/>
                </a:path>
                <a:path w="317500" h="338455">
                  <a:moveTo>
                    <a:pt x="282995" y="56514"/>
                  </a:moveTo>
                  <a:lnTo>
                    <a:pt x="159003" y="56514"/>
                  </a:lnTo>
                  <a:lnTo>
                    <a:pt x="178387" y="58251"/>
                  </a:lnTo>
                  <a:lnTo>
                    <a:pt x="195770" y="63452"/>
                  </a:lnTo>
                  <a:lnTo>
                    <a:pt x="235297" y="99818"/>
                  </a:lnTo>
                  <a:lnTo>
                    <a:pt x="247628" y="141815"/>
                  </a:lnTo>
                  <a:lnTo>
                    <a:pt x="249174" y="168148"/>
                  </a:lnTo>
                  <a:lnTo>
                    <a:pt x="247580" y="194841"/>
                  </a:lnTo>
                  <a:lnTo>
                    <a:pt x="234868" y="237513"/>
                  </a:lnTo>
                  <a:lnTo>
                    <a:pt x="194913" y="274859"/>
                  </a:lnTo>
                  <a:lnTo>
                    <a:pt x="159003" y="281939"/>
                  </a:lnTo>
                  <a:lnTo>
                    <a:pt x="283509" y="281939"/>
                  </a:lnTo>
                  <a:lnTo>
                    <a:pt x="306736" y="240331"/>
                  </a:lnTo>
                  <a:lnTo>
                    <a:pt x="317381" y="171323"/>
                  </a:lnTo>
                  <a:lnTo>
                    <a:pt x="317390" y="168148"/>
                  </a:lnTo>
                  <a:lnTo>
                    <a:pt x="314785" y="131933"/>
                  </a:lnTo>
                  <a:lnTo>
                    <a:pt x="306641" y="98551"/>
                  </a:lnTo>
                  <a:lnTo>
                    <a:pt x="293068" y="69552"/>
                  </a:lnTo>
                  <a:lnTo>
                    <a:pt x="282995" y="5651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488684" y="1834007"/>
              <a:ext cx="199390" cy="24371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429755" y="1786636"/>
              <a:ext cx="317500" cy="338455"/>
            </a:xfrm>
            <a:custGeom>
              <a:avLst/>
              <a:gdLst/>
              <a:ahLst/>
              <a:cxnLst/>
              <a:rect l="l" t="t" r="r" b="b"/>
              <a:pathLst>
                <a:path w="317500" h="338455">
                  <a:moveTo>
                    <a:pt x="158369" y="0"/>
                  </a:moveTo>
                  <a:lnTo>
                    <a:pt x="223408" y="11239"/>
                  </a:lnTo>
                  <a:lnTo>
                    <a:pt x="274066" y="44958"/>
                  </a:lnTo>
                  <a:lnTo>
                    <a:pt x="306641" y="98551"/>
                  </a:lnTo>
                  <a:lnTo>
                    <a:pt x="317500" y="169672"/>
                  </a:lnTo>
                  <a:lnTo>
                    <a:pt x="314809" y="207150"/>
                  </a:lnTo>
                  <a:lnTo>
                    <a:pt x="293282" y="269202"/>
                  </a:lnTo>
                  <a:lnTo>
                    <a:pt x="251037" y="313326"/>
                  </a:lnTo>
                  <a:lnTo>
                    <a:pt x="193454" y="335666"/>
                  </a:lnTo>
                  <a:lnTo>
                    <a:pt x="159258" y="338454"/>
                  </a:lnTo>
                  <a:lnTo>
                    <a:pt x="124581" y="335668"/>
                  </a:lnTo>
                  <a:lnTo>
                    <a:pt x="66514" y="313380"/>
                  </a:lnTo>
                  <a:lnTo>
                    <a:pt x="24217" y="269567"/>
                  </a:lnTo>
                  <a:lnTo>
                    <a:pt x="2690" y="208278"/>
                  </a:lnTo>
                  <a:lnTo>
                    <a:pt x="0" y="171323"/>
                  </a:lnTo>
                  <a:lnTo>
                    <a:pt x="930" y="147294"/>
                  </a:lnTo>
                  <a:lnTo>
                    <a:pt x="8411" y="105332"/>
                  </a:lnTo>
                  <a:lnTo>
                    <a:pt x="28225" y="63611"/>
                  </a:lnTo>
                  <a:lnTo>
                    <a:pt x="55324" y="33152"/>
                  </a:lnTo>
                  <a:lnTo>
                    <a:pt x="87757" y="12953"/>
                  </a:lnTo>
                  <a:lnTo>
                    <a:pt x="138959" y="809"/>
                  </a:lnTo>
                  <a:lnTo>
                    <a:pt x="158369" y="0"/>
                  </a:lnTo>
                  <a:close/>
                </a:path>
              </a:pathLst>
            </a:custGeom>
            <a:ln w="18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30877" y="2331720"/>
              <a:ext cx="3717417" cy="35090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240147" y="2880360"/>
              <a:ext cx="2699131" cy="43573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174487" y="3429000"/>
              <a:ext cx="2834640" cy="43916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66893" y="3972052"/>
              <a:ext cx="3441573" cy="44132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7673" y="4520692"/>
              <a:ext cx="3678809" cy="44132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125592" y="5074920"/>
              <a:ext cx="2925445" cy="43916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474461" y="5955245"/>
              <a:ext cx="2024507" cy="39519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563357" y="6151112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>
                  <a:moveTo>
                    <a:pt x="104551" y="0"/>
                  </a:moveTo>
                  <a:lnTo>
                    <a:pt x="0" y="0"/>
                  </a:lnTo>
                  <a:lnTo>
                    <a:pt x="0" y="104551"/>
                  </a:lnTo>
                  <a:lnTo>
                    <a:pt x="104551" y="104551"/>
                  </a:lnTo>
                  <a:lnTo>
                    <a:pt x="10455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563357" y="6151112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>
                  <a:moveTo>
                    <a:pt x="0" y="104551"/>
                  </a:moveTo>
                  <a:lnTo>
                    <a:pt x="104551" y="104551"/>
                  </a:lnTo>
                  <a:lnTo>
                    <a:pt x="104551" y="0"/>
                  </a:lnTo>
                  <a:lnTo>
                    <a:pt x="0" y="0"/>
                  </a:lnTo>
                  <a:lnTo>
                    <a:pt x="0" y="104551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21563" y="1770888"/>
              <a:ext cx="4323588" cy="4828032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pic>
        <p:nvPicPr>
          <p:cNvPr id="30" name="Som gravado">
            <a:hlinkClick r:id="" action="ppaction://media"/>
            <a:extLst>
              <a:ext uri="{FF2B5EF4-FFF2-40B4-BE49-F238E27FC236}">
                <a16:creationId xmlns:a16="http://schemas.microsoft.com/office/drawing/2014/main" id="{9D9A330D-747F-4C92-87FA-6A97D8FBC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0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563" y="259079"/>
            <a:ext cx="8500872" cy="63398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4919" y="31749"/>
            <a:ext cx="8954770" cy="6794500"/>
          </a:xfrm>
          <a:custGeom>
            <a:avLst/>
            <a:gdLst/>
            <a:ahLst/>
            <a:cxnLst/>
            <a:rect l="l" t="t" r="r" b="b"/>
            <a:pathLst>
              <a:path w="8954770" h="6794500">
                <a:moveTo>
                  <a:pt x="8771331" y="228854"/>
                </a:moveTo>
                <a:lnTo>
                  <a:pt x="8725611" y="228854"/>
                </a:lnTo>
                <a:lnTo>
                  <a:pt x="8725611" y="6565595"/>
                </a:lnTo>
                <a:lnTo>
                  <a:pt x="8771331" y="6565595"/>
                </a:lnTo>
                <a:lnTo>
                  <a:pt x="8771331" y="228854"/>
                </a:lnTo>
                <a:close/>
              </a:path>
              <a:path w="8954770" h="6794500">
                <a:moveTo>
                  <a:pt x="8771331" y="182880"/>
                </a:moveTo>
                <a:lnTo>
                  <a:pt x="182892" y="182880"/>
                </a:lnTo>
                <a:lnTo>
                  <a:pt x="182892" y="228600"/>
                </a:lnTo>
                <a:lnTo>
                  <a:pt x="182892" y="6565900"/>
                </a:lnTo>
                <a:lnTo>
                  <a:pt x="182892" y="6611620"/>
                </a:lnTo>
                <a:lnTo>
                  <a:pt x="8771331" y="6611620"/>
                </a:lnTo>
                <a:lnTo>
                  <a:pt x="8771331" y="6565900"/>
                </a:lnTo>
                <a:lnTo>
                  <a:pt x="228612" y="6565900"/>
                </a:lnTo>
                <a:lnTo>
                  <a:pt x="228612" y="228600"/>
                </a:lnTo>
                <a:lnTo>
                  <a:pt x="8771331" y="228600"/>
                </a:lnTo>
                <a:lnTo>
                  <a:pt x="8771331" y="182880"/>
                </a:lnTo>
                <a:close/>
              </a:path>
              <a:path w="8954770" h="6794500">
                <a:moveTo>
                  <a:pt x="8954211" y="137414"/>
                </a:moveTo>
                <a:lnTo>
                  <a:pt x="8817051" y="137414"/>
                </a:lnTo>
                <a:lnTo>
                  <a:pt x="8817051" y="6657035"/>
                </a:lnTo>
                <a:lnTo>
                  <a:pt x="8954211" y="6657048"/>
                </a:lnTo>
                <a:lnTo>
                  <a:pt x="8954211" y="137414"/>
                </a:lnTo>
                <a:close/>
              </a:path>
              <a:path w="8954770" h="6794500">
                <a:moveTo>
                  <a:pt x="8954211" y="0"/>
                </a:moveTo>
                <a:lnTo>
                  <a:pt x="0" y="0"/>
                </a:lnTo>
                <a:lnTo>
                  <a:pt x="0" y="137160"/>
                </a:lnTo>
                <a:lnTo>
                  <a:pt x="0" y="6657340"/>
                </a:lnTo>
                <a:lnTo>
                  <a:pt x="0" y="6794500"/>
                </a:lnTo>
                <a:lnTo>
                  <a:pt x="8954211" y="6794500"/>
                </a:lnTo>
                <a:lnTo>
                  <a:pt x="8954211" y="6657340"/>
                </a:lnTo>
                <a:lnTo>
                  <a:pt x="137172" y="6657340"/>
                </a:lnTo>
                <a:lnTo>
                  <a:pt x="137172" y="137160"/>
                </a:lnTo>
                <a:lnTo>
                  <a:pt x="8954211" y="137160"/>
                </a:lnTo>
                <a:lnTo>
                  <a:pt x="89542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6CA01B42-A85E-487B-A027-DA8787707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2841" y="319913"/>
            <a:ext cx="8450580" cy="1748155"/>
            <a:chOff x="382841" y="319913"/>
            <a:chExt cx="8450580" cy="1748155"/>
          </a:xfrm>
        </p:grpSpPr>
        <p:sp>
          <p:nvSpPr>
            <p:cNvPr id="3" name="object 3"/>
            <p:cNvSpPr/>
            <p:nvPr/>
          </p:nvSpPr>
          <p:spPr>
            <a:xfrm>
              <a:off x="395541" y="332613"/>
              <a:ext cx="8425180" cy="1296670"/>
            </a:xfrm>
            <a:custGeom>
              <a:avLst/>
              <a:gdLst/>
              <a:ahLst/>
              <a:cxnLst/>
              <a:rect l="l" t="t" r="r" b="b"/>
              <a:pathLst>
                <a:path w="8425180" h="1296670">
                  <a:moveTo>
                    <a:pt x="5341302" y="0"/>
                  </a:moveTo>
                  <a:lnTo>
                    <a:pt x="3083623" y="0"/>
                  </a:lnTo>
                  <a:lnTo>
                    <a:pt x="1128839" y="173735"/>
                  </a:lnTo>
                  <a:lnTo>
                    <a:pt x="0" y="474471"/>
                  </a:lnTo>
                  <a:lnTo>
                    <a:pt x="0" y="821816"/>
                  </a:lnTo>
                  <a:lnTo>
                    <a:pt x="1128839" y="1122552"/>
                  </a:lnTo>
                  <a:lnTo>
                    <a:pt x="3083623" y="1296161"/>
                  </a:lnTo>
                  <a:lnTo>
                    <a:pt x="5341302" y="1296161"/>
                  </a:lnTo>
                  <a:lnTo>
                    <a:pt x="7296086" y="1122552"/>
                  </a:lnTo>
                  <a:lnTo>
                    <a:pt x="8424989" y="821816"/>
                  </a:lnTo>
                  <a:lnTo>
                    <a:pt x="8424989" y="474471"/>
                  </a:lnTo>
                  <a:lnTo>
                    <a:pt x="7296086" y="173735"/>
                  </a:lnTo>
                  <a:lnTo>
                    <a:pt x="5341302" y="0"/>
                  </a:lnTo>
                  <a:close/>
                </a:path>
              </a:pathLst>
            </a:custGeom>
            <a:solidFill>
              <a:srgbClr val="9946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5541" y="332613"/>
              <a:ext cx="8425180" cy="1296670"/>
            </a:xfrm>
            <a:custGeom>
              <a:avLst/>
              <a:gdLst/>
              <a:ahLst/>
              <a:cxnLst/>
              <a:rect l="l" t="t" r="r" b="b"/>
              <a:pathLst>
                <a:path w="8425180" h="1296670">
                  <a:moveTo>
                    <a:pt x="0" y="474471"/>
                  </a:moveTo>
                  <a:lnTo>
                    <a:pt x="1128839" y="173735"/>
                  </a:lnTo>
                  <a:lnTo>
                    <a:pt x="3083623" y="0"/>
                  </a:lnTo>
                  <a:lnTo>
                    <a:pt x="5341302" y="0"/>
                  </a:lnTo>
                  <a:lnTo>
                    <a:pt x="7296086" y="173735"/>
                  </a:lnTo>
                  <a:lnTo>
                    <a:pt x="8424989" y="474471"/>
                  </a:lnTo>
                  <a:lnTo>
                    <a:pt x="8424989" y="821816"/>
                  </a:lnTo>
                  <a:lnTo>
                    <a:pt x="7296086" y="1122552"/>
                  </a:lnTo>
                  <a:lnTo>
                    <a:pt x="5341302" y="1296161"/>
                  </a:lnTo>
                  <a:lnTo>
                    <a:pt x="3083623" y="1296161"/>
                  </a:lnTo>
                  <a:lnTo>
                    <a:pt x="1128839" y="1122552"/>
                  </a:lnTo>
                  <a:lnTo>
                    <a:pt x="0" y="821816"/>
                  </a:lnTo>
                  <a:lnTo>
                    <a:pt x="0" y="474471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69236" y="358140"/>
              <a:ext cx="4939284" cy="9784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29711" y="1089660"/>
              <a:ext cx="3198876" cy="9784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47459" y="249809"/>
            <a:ext cx="8001000" cy="2658110"/>
          </a:xfrm>
          <a:prstGeom prst="rect">
            <a:avLst/>
          </a:prstGeom>
        </p:spPr>
        <p:txBody>
          <a:bodyPr vert="horz" wrap="square" lIns="0" tIns="131572" rIns="0" bIns="0" rtlCol="0">
            <a:spAutoFit/>
          </a:bodyPr>
          <a:lstStyle/>
          <a:p>
            <a:pPr marL="2727325" marR="5080" indent="-760730">
              <a:lnSpc>
                <a:spcPct val="100000"/>
              </a:lnSpc>
              <a:spcBef>
                <a:spcPts val="100"/>
              </a:spcBef>
            </a:pPr>
            <a:r>
              <a:rPr lang="pt-BR" spc="-5" dirty="0"/>
              <a:t>A</a:t>
            </a:r>
            <a:r>
              <a:rPr spc="-270" dirty="0"/>
              <a:t> </a:t>
            </a:r>
            <a:r>
              <a:rPr dirty="0"/>
              <a:t>MIGRAÇÃO  </a:t>
            </a:r>
            <a:r>
              <a:rPr spc="-5" dirty="0"/>
              <a:t>ILEGAL.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178307" y="1285875"/>
            <a:ext cx="8966200" cy="5572125"/>
            <a:chOff x="178307" y="1285875"/>
            <a:chExt cx="8966200" cy="5572125"/>
          </a:xfrm>
        </p:grpSpPr>
        <p:sp>
          <p:nvSpPr>
            <p:cNvPr id="9" name="object 9"/>
            <p:cNvSpPr/>
            <p:nvPr/>
          </p:nvSpPr>
          <p:spPr>
            <a:xfrm>
              <a:off x="178307" y="1743454"/>
              <a:ext cx="4882896" cy="51145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229099" y="1285875"/>
              <a:ext cx="4914900" cy="527685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pic>
        <p:nvPicPr>
          <p:cNvPr id="13" name="Som gravado">
            <a:hlinkClick r:id="" action="ppaction://media"/>
            <a:extLst>
              <a:ext uri="{FF2B5EF4-FFF2-40B4-BE49-F238E27FC236}">
                <a16:creationId xmlns:a16="http://schemas.microsoft.com/office/drawing/2014/main" id="{56BDCEC2-E0F9-4D1B-8A43-20C5AB8F2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83002" y="391922"/>
            <a:ext cx="4562475" cy="1682114"/>
            <a:chOff x="2183002" y="391922"/>
            <a:chExt cx="4562475" cy="1682114"/>
          </a:xfrm>
        </p:grpSpPr>
        <p:sp>
          <p:nvSpPr>
            <p:cNvPr id="3" name="object 3"/>
            <p:cNvSpPr/>
            <p:nvPr/>
          </p:nvSpPr>
          <p:spPr>
            <a:xfrm>
              <a:off x="2195702" y="404622"/>
              <a:ext cx="4537075" cy="1656714"/>
            </a:xfrm>
            <a:custGeom>
              <a:avLst/>
              <a:gdLst/>
              <a:ahLst/>
              <a:cxnLst/>
              <a:rect l="l" t="t" r="r" b="b"/>
              <a:pathLst>
                <a:path w="4537075" h="1656714">
                  <a:moveTo>
                    <a:pt x="3402457" y="0"/>
                  </a:moveTo>
                  <a:lnTo>
                    <a:pt x="1134110" y="0"/>
                  </a:lnTo>
                  <a:lnTo>
                    <a:pt x="1134110" y="828166"/>
                  </a:lnTo>
                  <a:lnTo>
                    <a:pt x="0" y="828166"/>
                  </a:lnTo>
                  <a:lnTo>
                    <a:pt x="2268347" y="1656206"/>
                  </a:lnTo>
                  <a:lnTo>
                    <a:pt x="4536567" y="828166"/>
                  </a:lnTo>
                  <a:lnTo>
                    <a:pt x="3402457" y="828166"/>
                  </a:lnTo>
                  <a:lnTo>
                    <a:pt x="3402457" y="0"/>
                  </a:lnTo>
                  <a:close/>
                </a:path>
              </a:pathLst>
            </a:custGeom>
            <a:solidFill>
              <a:srgbClr val="9946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95702" y="404622"/>
              <a:ext cx="4537075" cy="1656714"/>
            </a:xfrm>
            <a:custGeom>
              <a:avLst/>
              <a:gdLst/>
              <a:ahLst/>
              <a:cxnLst/>
              <a:rect l="l" t="t" r="r" b="b"/>
              <a:pathLst>
                <a:path w="4537075" h="1656714">
                  <a:moveTo>
                    <a:pt x="0" y="828166"/>
                  </a:moveTo>
                  <a:lnTo>
                    <a:pt x="1134110" y="828166"/>
                  </a:lnTo>
                  <a:lnTo>
                    <a:pt x="1134110" y="0"/>
                  </a:lnTo>
                  <a:lnTo>
                    <a:pt x="3402457" y="0"/>
                  </a:lnTo>
                  <a:lnTo>
                    <a:pt x="3402457" y="828166"/>
                  </a:lnTo>
                  <a:lnTo>
                    <a:pt x="4536567" y="828166"/>
                  </a:lnTo>
                  <a:lnTo>
                    <a:pt x="2268347" y="1656206"/>
                  </a:lnTo>
                  <a:lnTo>
                    <a:pt x="0" y="828166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88791" y="483108"/>
              <a:ext cx="2484119" cy="5836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89019" y="909827"/>
              <a:ext cx="1781555" cy="5836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497960" y="575817"/>
            <a:ext cx="193230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2420" marR="5080" indent="-300355">
              <a:lnSpc>
                <a:spcPct val="100000"/>
              </a:lnSpc>
              <a:spcBef>
                <a:spcPts val="95"/>
              </a:spcBef>
            </a:pPr>
            <a:r>
              <a:rPr sz="2800" spc="90" dirty="0">
                <a:latin typeface="Trebuchet MS"/>
                <a:cs typeface="Trebuchet MS"/>
              </a:rPr>
              <a:t>I</a:t>
            </a:r>
            <a:r>
              <a:rPr sz="2800" spc="-30" dirty="0">
                <a:latin typeface="Trebuchet MS"/>
                <a:cs typeface="Trebuchet MS"/>
              </a:rPr>
              <a:t>M</a:t>
            </a:r>
            <a:r>
              <a:rPr sz="2800" spc="90" dirty="0">
                <a:latin typeface="Trebuchet MS"/>
                <a:cs typeface="Trebuchet MS"/>
              </a:rPr>
              <a:t>I</a:t>
            </a:r>
            <a:r>
              <a:rPr sz="2800" spc="-40" dirty="0">
                <a:latin typeface="Trebuchet MS"/>
                <a:cs typeface="Trebuchet MS"/>
              </a:rPr>
              <a:t>G</a:t>
            </a:r>
            <a:r>
              <a:rPr sz="2800" spc="-25" dirty="0">
                <a:latin typeface="Trebuchet MS"/>
                <a:cs typeface="Trebuchet MS"/>
              </a:rPr>
              <a:t>R</a:t>
            </a:r>
            <a:r>
              <a:rPr sz="2800" spc="-125" dirty="0">
                <a:latin typeface="Trebuchet MS"/>
                <a:cs typeface="Trebuchet MS"/>
              </a:rPr>
              <a:t>ANTES  </a:t>
            </a:r>
            <a:r>
              <a:rPr sz="2800" spc="-75" dirty="0">
                <a:latin typeface="Trebuchet MS"/>
                <a:cs typeface="Trebuchet MS"/>
              </a:rPr>
              <a:t>ILEGAIS.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68224" y="1993392"/>
            <a:ext cx="8475980" cy="807085"/>
            <a:chOff x="268224" y="1993392"/>
            <a:chExt cx="8475980" cy="807085"/>
          </a:xfrm>
        </p:grpSpPr>
        <p:sp>
          <p:nvSpPr>
            <p:cNvPr id="9" name="object 9"/>
            <p:cNvSpPr/>
            <p:nvPr/>
          </p:nvSpPr>
          <p:spPr>
            <a:xfrm>
              <a:off x="268224" y="1993392"/>
              <a:ext cx="1600200" cy="7863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1157" y="2196707"/>
              <a:ext cx="1155065" cy="342265"/>
            </a:xfrm>
            <a:custGeom>
              <a:avLst/>
              <a:gdLst/>
              <a:ahLst/>
              <a:cxnLst/>
              <a:rect l="l" t="t" r="r" b="b"/>
              <a:pathLst>
                <a:path w="1155065" h="342264">
                  <a:moveTo>
                    <a:pt x="1088509" y="118883"/>
                  </a:moveTo>
                  <a:lnTo>
                    <a:pt x="1076858" y="118883"/>
                  </a:lnTo>
                  <a:lnTo>
                    <a:pt x="1081557" y="194956"/>
                  </a:lnTo>
                  <a:lnTo>
                    <a:pt x="940795" y="203755"/>
                  </a:lnTo>
                  <a:lnTo>
                    <a:pt x="838161" y="272553"/>
                  </a:lnTo>
                  <a:lnTo>
                    <a:pt x="827504" y="283291"/>
                  </a:lnTo>
                  <a:lnTo>
                    <a:pt x="821988" y="296826"/>
                  </a:lnTo>
                  <a:lnTo>
                    <a:pt x="821949" y="311433"/>
                  </a:lnTo>
                  <a:lnTo>
                    <a:pt x="827722" y="325385"/>
                  </a:lnTo>
                  <a:lnTo>
                    <a:pt x="838463" y="336069"/>
                  </a:lnTo>
                  <a:lnTo>
                    <a:pt x="851989" y="341610"/>
                  </a:lnTo>
                  <a:lnTo>
                    <a:pt x="866595" y="341673"/>
                  </a:lnTo>
                  <a:lnTo>
                    <a:pt x="880579" y="335926"/>
                  </a:lnTo>
                  <a:lnTo>
                    <a:pt x="1154709" y="152157"/>
                  </a:lnTo>
                  <a:lnTo>
                    <a:pt x="1088509" y="118883"/>
                  </a:lnTo>
                  <a:close/>
                </a:path>
                <a:path w="1155065" h="342264">
                  <a:moveTo>
                    <a:pt x="936217" y="127674"/>
                  </a:moveTo>
                  <a:lnTo>
                    <a:pt x="0" y="186193"/>
                  </a:lnTo>
                  <a:lnTo>
                    <a:pt x="4749" y="262266"/>
                  </a:lnTo>
                  <a:lnTo>
                    <a:pt x="940795" y="203755"/>
                  </a:lnTo>
                  <a:lnTo>
                    <a:pt x="1003727" y="161571"/>
                  </a:lnTo>
                  <a:lnTo>
                    <a:pt x="936217" y="127674"/>
                  </a:lnTo>
                  <a:close/>
                </a:path>
                <a:path w="1155065" h="342264">
                  <a:moveTo>
                    <a:pt x="1003727" y="161571"/>
                  </a:moveTo>
                  <a:lnTo>
                    <a:pt x="940795" y="203755"/>
                  </a:lnTo>
                  <a:lnTo>
                    <a:pt x="1081557" y="194956"/>
                  </a:lnTo>
                  <a:lnTo>
                    <a:pt x="1081306" y="190892"/>
                  </a:lnTo>
                  <a:lnTo>
                    <a:pt x="1062126" y="190892"/>
                  </a:lnTo>
                  <a:lnTo>
                    <a:pt x="1003727" y="161571"/>
                  </a:lnTo>
                  <a:close/>
                </a:path>
                <a:path w="1155065" h="342264">
                  <a:moveTo>
                    <a:pt x="1057935" y="125233"/>
                  </a:moveTo>
                  <a:lnTo>
                    <a:pt x="1003727" y="161571"/>
                  </a:lnTo>
                  <a:lnTo>
                    <a:pt x="1062126" y="190892"/>
                  </a:lnTo>
                  <a:lnTo>
                    <a:pt x="1057935" y="125233"/>
                  </a:lnTo>
                  <a:close/>
                </a:path>
                <a:path w="1155065" h="342264">
                  <a:moveTo>
                    <a:pt x="1077250" y="125233"/>
                  </a:moveTo>
                  <a:lnTo>
                    <a:pt x="1057935" y="125233"/>
                  </a:lnTo>
                  <a:lnTo>
                    <a:pt x="1062126" y="190892"/>
                  </a:lnTo>
                  <a:lnTo>
                    <a:pt x="1081306" y="190892"/>
                  </a:lnTo>
                  <a:lnTo>
                    <a:pt x="1077250" y="125233"/>
                  </a:lnTo>
                  <a:close/>
                </a:path>
                <a:path w="1155065" h="342264">
                  <a:moveTo>
                    <a:pt x="1076858" y="118883"/>
                  </a:moveTo>
                  <a:lnTo>
                    <a:pt x="936217" y="127674"/>
                  </a:lnTo>
                  <a:lnTo>
                    <a:pt x="1003727" y="161571"/>
                  </a:lnTo>
                  <a:lnTo>
                    <a:pt x="1057935" y="125233"/>
                  </a:lnTo>
                  <a:lnTo>
                    <a:pt x="1077250" y="125233"/>
                  </a:lnTo>
                  <a:lnTo>
                    <a:pt x="1076858" y="118883"/>
                  </a:lnTo>
                  <a:close/>
                </a:path>
                <a:path w="1155065" h="342264">
                  <a:moveTo>
                    <a:pt x="845246" y="0"/>
                  </a:moveTo>
                  <a:lnTo>
                    <a:pt x="830757" y="1885"/>
                  </a:lnTo>
                  <a:lnTo>
                    <a:pt x="818021" y="9056"/>
                  </a:lnTo>
                  <a:lnTo>
                    <a:pt x="808685" y="20966"/>
                  </a:lnTo>
                  <a:lnTo>
                    <a:pt x="804702" y="35554"/>
                  </a:lnTo>
                  <a:lnTo>
                    <a:pt x="806564" y="50034"/>
                  </a:lnTo>
                  <a:lnTo>
                    <a:pt x="813721" y="62775"/>
                  </a:lnTo>
                  <a:lnTo>
                    <a:pt x="825627" y="72147"/>
                  </a:lnTo>
                  <a:lnTo>
                    <a:pt x="936217" y="127674"/>
                  </a:lnTo>
                  <a:lnTo>
                    <a:pt x="1076858" y="118883"/>
                  </a:lnTo>
                  <a:lnTo>
                    <a:pt x="1088509" y="118883"/>
                  </a:lnTo>
                  <a:lnTo>
                    <a:pt x="859840" y="3948"/>
                  </a:lnTo>
                  <a:lnTo>
                    <a:pt x="84524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19249" y="2085975"/>
              <a:ext cx="7124700" cy="7143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84604" y="2139696"/>
              <a:ext cx="6827520" cy="49987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11480" y="3000375"/>
            <a:ext cx="8561070" cy="860425"/>
            <a:chOff x="411480" y="3000375"/>
            <a:chExt cx="8561070" cy="860425"/>
          </a:xfrm>
        </p:grpSpPr>
        <p:sp>
          <p:nvSpPr>
            <p:cNvPr id="14" name="object 14"/>
            <p:cNvSpPr/>
            <p:nvPr/>
          </p:nvSpPr>
          <p:spPr>
            <a:xfrm>
              <a:off x="411480" y="3073907"/>
              <a:ext cx="1601724" cy="78638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65162" y="3276842"/>
              <a:ext cx="1155065" cy="341630"/>
            </a:xfrm>
            <a:custGeom>
              <a:avLst/>
              <a:gdLst/>
              <a:ahLst/>
              <a:cxnLst/>
              <a:rect l="l" t="t" r="r" b="b"/>
              <a:pathLst>
                <a:path w="1155065" h="341629">
                  <a:moveTo>
                    <a:pt x="1088516" y="118883"/>
                  </a:moveTo>
                  <a:lnTo>
                    <a:pt x="1076871" y="118883"/>
                  </a:lnTo>
                  <a:lnTo>
                    <a:pt x="1081570" y="194829"/>
                  </a:lnTo>
                  <a:lnTo>
                    <a:pt x="940980" y="203618"/>
                  </a:lnTo>
                  <a:lnTo>
                    <a:pt x="838111" y="272553"/>
                  </a:lnTo>
                  <a:lnTo>
                    <a:pt x="827500" y="283291"/>
                  </a:lnTo>
                  <a:lnTo>
                    <a:pt x="821997" y="296826"/>
                  </a:lnTo>
                  <a:lnTo>
                    <a:pt x="821948" y="311433"/>
                  </a:lnTo>
                  <a:lnTo>
                    <a:pt x="827697" y="325385"/>
                  </a:lnTo>
                  <a:lnTo>
                    <a:pt x="838490" y="336067"/>
                  </a:lnTo>
                  <a:lnTo>
                    <a:pt x="852033" y="341594"/>
                  </a:lnTo>
                  <a:lnTo>
                    <a:pt x="866648" y="341620"/>
                  </a:lnTo>
                  <a:lnTo>
                    <a:pt x="880656" y="335799"/>
                  </a:lnTo>
                  <a:lnTo>
                    <a:pt x="1154722" y="152157"/>
                  </a:lnTo>
                  <a:lnTo>
                    <a:pt x="1088516" y="118883"/>
                  </a:lnTo>
                  <a:close/>
                </a:path>
                <a:path w="1155065" h="341629">
                  <a:moveTo>
                    <a:pt x="936361" y="127666"/>
                  </a:moveTo>
                  <a:lnTo>
                    <a:pt x="0" y="186193"/>
                  </a:lnTo>
                  <a:lnTo>
                    <a:pt x="4762" y="262139"/>
                  </a:lnTo>
                  <a:lnTo>
                    <a:pt x="940980" y="203618"/>
                  </a:lnTo>
                  <a:lnTo>
                    <a:pt x="1003760" y="161546"/>
                  </a:lnTo>
                  <a:lnTo>
                    <a:pt x="936361" y="127666"/>
                  </a:lnTo>
                  <a:close/>
                </a:path>
                <a:path w="1155065" h="341629">
                  <a:moveTo>
                    <a:pt x="1003760" y="161546"/>
                  </a:moveTo>
                  <a:lnTo>
                    <a:pt x="940980" y="203618"/>
                  </a:lnTo>
                  <a:lnTo>
                    <a:pt x="1081570" y="194829"/>
                  </a:lnTo>
                  <a:lnTo>
                    <a:pt x="1081326" y="190892"/>
                  </a:lnTo>
                  <a:lnTo>
                    <a:pt x="1062139" y="190892"/>
                  </a:lnTo>
                  <a:lnTo>
                    <a:pt x="1003760" y="161546"/>
                  </a:lnTo>
                  <a:close/>
                </a:path>
                <a:path w="1155065" h="341629">
                  <a:moveTo>
                    <a:pt x="1057948" y="125233"/>
                  </a:moveTo>
                  <a:lnTo>
                    <a:pt x="1003760" y="161546"/>
                  </a:lnTo>
                  <a:lnTo>
                    <a:pt x="1062139" y="190892"/>
                  </a:lnTo>
                  <a:lnTo>
                    <a:pt x="1057948" y="125233"/>
                  </a:lnTo>
                  <a:close/>
                </a:path>
                <a:path w="1155065" h="341629">
                  <a:moveTo>
                    <a:pt x="1077263" y="125233"/>
                  </a:moveTo>
                  <a:lnTo>
                    <a:pt x="1057948" y="125233"/>
                  </a:lnTo>
                  <a:lnTo>
                    <a:pt x="1062139" y="190892"/>
                  </a:lnTo>
                  <a:lnTo>
                    <a:pt x="1081326" y="190892"/>
                  </a:lnTo>
                  <a:lnTo>
                    <a:pt x="1077263" y="125233"/>
                  </a:lnTo>
                  <a:close/>
                </a:path>
                <a:path w="1155065" h="341629">
                  <a:moveTo>
                    <a:pt x="1076871" y="118883"/>
                  </a:moveTo>
                  <a:lnTo>
                    <a:pt x="936361" y="127666"/>
                  </a:lnTo>
                  <a:lnTo>
                    <a:pt x="1003760" y="161546"/>
                  </a:lnTo>
                  <a:lnTo>
                    <a:pt x="1057948" y="125233"/>
                  </a:lnTo>
                  <a:lnTo>
                    <a:pt x="1077263" y="125233"/>
                  </a:lnTo>
                  <a:lnTo>
                    <a:pt x="1076871" y="118883"/>
                  </a:lnTo>
                  <a:close/>
                </a:path>
                <a:path w="1155065" h="341629">
                  <a:moveTo>
                    <a:pt x="845240" y="0"/>
                  </a:moveTo>
                  <a:lnTo>
                    <a:pt x="830760" y="1885"/>
                  </a:lnTo>
                  <a:lnTo>
                    <a:pt x="818019" y="9056"/>
                  </a:lnTo>
                  <a:lnTo>
                    <a:pt x="808647" y="20966"/>
                  </a:lnTo>
                  <a:lnTo>
                    <a:pt x="804698" y="35552"/>
                  </a:lnTo>
                  <a:lnTo>
                    <a:pt x="806583" y="50018"/>
                  </a:lnTo>
                  <a:lnTo>
                    <a:pt x="813754" y="62722"/>
                  </a:lnTo>
                  <a:lnTo>
                    <a:pt x="825665" y="72020"/>
                  </a:lnTo>
                  <a:lnTo>
                    <a:pt x="936361" y="127666"/>
                  </a:lnTo>
                  <a:lnTo>
                    <a:pt x="1076871" y="118883"/>
                  </a:lnTo>
                  <a:lnTo>
                    <a:pt x="1088516" y="118883"/>
                  </a:lnTo>
                  <a:lnTo>
                    <a:pt x="859828" y="3948"/>
                  </a:lnTo>
                  <a:lnTo>
                    <a:pt x="84524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52600" y="3000375"/>
              <a:ext cx="7219950" cy="85725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825752" y="3040380"/>
              <a:ext cx="7085076" cy="42062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892552" y="3345179"/>
              <a:ext cx="4895088" cy="42062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339852" y="4171950"/>
            <a:ext cx="8470900" cy="840740"/>
            <a:chOff x="339852" y="4171950"/>
            <a:chExt cx="8470900" cy="840740"/>
          </a:xfrm>
        </p:grpSpPr>
        <p:sp>
          <p:nvSpPr>
            <p:cNvPr id="20" name="object 20"/>
            <p:cNvSpPr/>
            <p:nvPr/>
          </p:nvSpPr>
          <p:spPr>
            <a:xfrm>
              <a:off x="339852" y="4226052"/>
              <a:ext cx="1600199" cy="78638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93153" y="4428968"/>
              <a:ext cx="1155065" cy="342265"/>
            </a:xfrm>
            <a:custGeom>
              <a:avLst/>
              <a:gdLst/>
              <a:ahLst/>
              <a:cxnLst/>
              <a:rect l="l" t="t" r="r" b="b"/>
              <a:pathLst>
                <a:path w="1155065" h="342264">
                  <a:moveTo>
                    <a:pt x="1088269" y="118774"/>
                  </a:moveTo>
                  <a:lnTo>
                    <a:pt x="1076871" y="118774"/>
                  </a:lnTo>
                  <a:lnTo>
                    <a:pt x="1081570" y="194847"/>
                  </a:lnTo>
                  <a:lnTo>
                    <a:pt x="941017" y="203633"/>
                  </a:lnTo>
                  <a:lnTo>
                    <a:pt x="838174" y="272571"/>
                  </a:lnTo>
                  <a:lnTo>
                    <a:pt x="827517" y="283309"/>
                  </a:lnTo>
                  <a:lnTo>
                    <a:pt x="822001" y="296844"/>
                  </a:lnTo>
                  <a:lnTo>
                    <a:pt x="821961" y="311451"/>
                  </a:lnTo>
                  <a:lnTo>
                    <a:pt x="827735" y="325403"/>
                  </a:lnTo>
                  <a:lnTo>
                    <a:pt x="838477" y="336085"/>
                  </a:lnTo>
                  <a:lnTo>
                    <a:pt x="852009" y="341612"/>
                  </a:lnTo>
                  <a:lnTo>
                    <a:pt x="866634" y="341637"/>
                  </a:lnTo>
                  <a:lnTo>
                    <a:pt x="880656" y="335817"/>
                  </a:lnTo>
                  <a:lnTo>
                    <a:pt x="1154722" y="152175"/>
                  </a:lnTo>
                  <a:lnTo>
                    <a:pt x="1088269" y="118774"/>
                  </a:lnTo>
                  <a:close/>
                </a:path>
                <a:path w="1155065" h="342264">
                  <a:moveTo>
                    <a:pt x="936124" y="127572"/>
                  </a:moveTo>
                  <a:lnTo>
                    <a:pt x="0" y="186084"/>
                  </a:lnTo>
                  <a:lnTo>
                    <a:pt x="4762" y="262157"/>
                  </a:lnTo>
                  <a:lnTo>
                    <a:pt x="941017" y="203633"/>
                  </a:lnTo>
                  <a:lnTo>
                    <a:pt x="1003766" y="161570"/>
                  </a:lnTo>
                  <a:lnTo>
                    <a:pt x="936124" y="127572"/>
                  </a:lnTo>
                  <a:close/>
                </a:path>
                <a:path w="1155065" h="342264">
                  <a:moveTo>
                    <a:pt x="1003766" y="161570"/>
                  </a:moveTo>
                  <a:lnTo>
                    <a:pt x="941017" y="203633"/>
                  </a:lnTo>
                  <a:lnTo>
                    <a:pt x="1081570" y="194847"/>
                  </a:lnTo>
                  <a:lnTo>
                    <a:pt x="1081326" y="190910"/>
                  </a:lnTo>
                  <a:lnTo>
                    <a:pt x="1062139" y="190910"/>
                  </a:lnTo>
                  <a:lnTo>
                    <a:pt x="1003766" y="161570"/>
                  </a:lnTo>
                  <a:close/>
                </a:path>
                <a:path w="1155065" h="342264">
                  <a:moveTo>
                    <a:pt x="1057948" y="125251"/>
                  </a:moveTo>
                  <a:lnTo>
                    <a:pt x="1003766" y="161570"/>
                  </a:lnTo>
                  <a:lnTo>
                    <a:pt x="1062139" y="190910"/>
                  </a:lnTo>
                  <a:lnTo>
                    <a:pt x="1057948" y="125251"/>
                  </a:lnTo>
                  <a:close/>
                </a:path>
                <a:path w="1155065" h="342264">
                  <a:moveTo>
                    <a:pt x="1077271" y="125251"/>
                  </a:moveTo>
                  <a:lnTo>
                    <a:pt x="1057948" y="125251"/>
                  </a:lnTo>
                  <a:lnTo>
                    <a:pt x="1062139" y="190910"/>
                  </a:lnTo>
                  <a:lnTo>
                    <a:pt x="1081326" y="190910"/>
                  </a:lnTo>
                  <a:lnTo>
                    <a:pt x="1077271" y="125251"/>
                  </a:lnTo>
                  <a:close/>
                </a:path>
                <a:path w="1155065" h="342264">
                  <a:moveTo>
                    <a:pt x="1076871" y="118774"/>
                  </a:moveTo>
                  <a:lnTo>
                    <a:pt x="936124" y="127572"/>
                  </a:lnTo>
                  <a:lnTo>
                    <a:pt x="1003766" y="161570"/>
                  </a:lnTo>
                  <a:lnTo>
                    <a:pt x="1057948" y="125251"/>
                  </a:lnTo>
                  <a:lnTo>
                    <a:pt x="1077271" y="125251"/>
                  </a:lnTo>
                  <a:lnTo>
                    <a:pt x="1076871" y="118774"/>
                  </a:lnTo>
                  <a:close/>
                </a:path>
                <a:path w="1155065" h="342264">
                  <a:moveTo>
                    <a:pt x="845259" y="0"/>
                  </a:moveTo>
                  <a:lnTo>
                    <a:pt x="830770" y="1855"/>
                  </a:lnTo>
                  <a:lnTo>
                    <a:pt x="818033" y="9020"/>
                  </a:lnTo>
                  <a:lnTo>
                    <a:pt x="808697" y="20984"/>
                  </a:lnTo>
                  <a:lnTo>
                    <a:pt x="804713" y="35569"/>
                  </a:lnTo>
                  <a:lnTo>
                    <a:pt x="806572" y="50036"/>
                  </a:lnTo>
                  <a:lnTo>
                    <a:pt x="813728" y="62739"/>
                  </a:lnTo>
                  <a:lnTo>
                    <a:pt x="825639" y="72038"/>
                  </a:lnTo>
                  <a:lnTo>
                    <a:pt x="936124" y="127572"/>
                  </a:lnTo>
                  <a:lnTo>
                    <a:pt x="1076871" y="118774"/>
                  </a:lnTo>
                  <a:lnTo>
                    <a:pt x="1088269" y="118774"/>
                  </a:lnTo>
                  <a:lnTo>
                    <a:pt x="859853" y="3966"/>
                  </a:lnTo>
                  <a:lnTo>
                    <a:pt x="84525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85924" y="4171950"/>
              <a:ext cx="7124700" cy="71437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043684" y="4294631"/>
              <a:ext cx="6493764" cy="38404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411480" y="5181600"/>
            <a:ext cx="8399145" cy="911860"/>
            <a:chOff x="411480" y="5181600"/>
            <a:chExt cx="8399145" cy="911860"/>
          </a:xfrm>
        </p:grpSpPr>
        <p:sp>
          <p:nvSpPr>
            <p:cNvPr id="25" name="object 25"/>
            <p:cNvSpPr/>
            <p:nvPr/>
          </p:nvSpPr>
          <p:spPr>
            <a:xfrm>
              <a:off x="411480" y="5306568"/>
              <a:ext cx="1601724" cy="78638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65162" y="5509101"/>
              <a:ext cx="1155065" cy="341630"/>
            </a:xfrm>
            <a:custGeom>
              <a:avLst/>
              <a:gdLst/>
              <a:ahLst/>
              <a:cxnLst/>
              <a:rect l="l" t="t" r="r" b="b"/>
              <a:pathLst>
                <a:path w="1155065" h="341629">
                  <a:moveTo>
                    <a:pt x="1088423" y="118827"/>
                  </a:moveTo>
                  <a:lnTo>
                    <a:pt x="1076871" y="118827"/>
                  </a:lnTo>
                  <a:lnTo>
                    <a:pt x="1081570" y="194875"/>
                  </a:lnTo>
                  <a:lnTo>
                    <a:pt x="940879" y="203667"/>
                  </a:lnTo>
                  <a:lnTo>
                    <a:pt x="838111" y="272548"/>
                  </a:lnTo>
                  <a:lnTo>
                    <a:pt x="827500" y="283295"/>
                  </a:lnTo>
                  <a:lnTo>
                    <a:pt x="821997" y="296821"/>
                  </a:lnTo>
                  <a:lnTo>
                    <a:pt x="821948" y="311428"/>
                  </a:lnTo>
                  <a:lnTo>
                    <a:pt x="827697" y="325418"/>
                  </a:lnTo>
                  <a:lnTo>
                    <a:pt x="838490" y="336068"/>
                  </a:lnTo>
                  <a:lnTo>
                    <a:pt x="852033" y="341580"/>
                  </a:lnTo>
                  <a:lnTo>
                    <a:pt x="866648" y="341618"/>
                  </a:lnTo>
                  <a:lnTo>
                    <a:pt x="880656" y="335845"/>
                  </a:lnTo>
                  <a:lnTo>
                    <a:pt x="1154722" y="152139"/>
                  </a:lnTo>
                  <a:lnTo>
                    <a:pt x="1088423" y="118827"/>
                  </a:lnTo>
                  <a:close/>
                </a:path>
                <a:path w="1155065" h="341629">
                  <a:moveTo>
                    <a:pt x="936244" y="127615"/>
                  </a:moveTo>
                  <a:lnTo>
                    <a:pt x="0" y="186124"/>
                  </a:lnTo>
                  <a:lnTo>
                    <a:pt x="4762" y="262172"/>
                  </a:lnTo>
                  <a:lnTo>
                    <a:pt x="940879" y="203667"/>
                  </a:lnTo>
                  <a:lnTo>
                    <a:pt x="1003738" y="161536"/>
                  </a:lnTo>
                  <a:lnTo>
                    <a:pt x="936244" y="127615"/>
                  </a:lnTo>
                  <a:close/>
                </a:path>
                <a:path w="1155065" h="341629">
                  <a:moveTo>
                    <a:pt x="1003738" y="161536"/>
                  </a:moveTo>
                  <a:lnTo>
                    <a:pt x="940879" y="203667"/>
                  </a:lnTo>
                  <a:lnTo>
                    <a:pt x="1081570" y="194875"/>
                  </a:lnTo>
                  <a:lnTo>
                    <a:pt x="1081323" y="190887"/>
                  </a:lnTo>
                  <a:lnTo>
                    <a:pt x="1062139" y="190887"/>
                  </a:lnTo>
                  <a:lnTo>
                    <a:pt x="1003738" y="161536"/>
                  </a:lnTo>
                  <a:close/>
                </a:path>
                <a:path w="1155065" h="341629">
                  <a:moveTo>
                    <a:pt x="1057948" y="125202"/>
                  </a:moveTo>
                  <a:lnTo>
                    <a:pt x="1003738" y="161536"/>
                  </a:lnTo>
                  <a:lnTo>
                    <a:pt x="1062139" y="190887"/>
                  </a:lnTo>
                  <a:lnTo>
                    <a:pt x="1057948" y="125202"/>
                  </a:lnTo>
                  <a:close/>
                </a:path>
                <a:path w="1155065" h="341629">
                  <a:moveTo>
                    <a:pt x="1077265" y="125202"/>
                  </a:moveTo>
                  <a:lnTo>
                    <a:pt x="1057948" y="125202"/>
                  </a:lnTo>
                  <a:lnTo>
                    <a:pt x="1062139" y="190887"/>
                  </a:lnTo>
                  <a:lnTo>
                    <a:pt x="1081323" y="190887"/>
                  </a:lnTo>
                  <a:lnTo>
                    <a:pt x="1077265" y="125202"/>
                  </a:lnTo>
                  <a:close/>
                </a:path>
                <a:path w="1155065" h="341629">
                  <a:moveTo>
                    <a:pt x="1076871" y="118827"/>
                  </a:moveTo>
                  <a:lnTo>
                    <a:pt x="936244" y="127615"/>
                  </a:lnTo>
                  <a:lnTo>
                    <a:pt x="1003738" y="161536"/>
                  </a:lnTo>
                  <a:lnTo>
                    <a:pt x="1057948" y="125202"/>
                  </a:lnTo>
                  <a:lnTo>
                    <a:pt x="1077265" y="125202"/>
                  </a:lnTo>
                  <a:lnTo>
                    <a:pt x="1076871" y="118827"/>
                  </a:lnTo>
                  <a:close/>
                </a:path>
                <a:path w="1155065" h="341629">
                  <a:moveTo>
                    <a:pt x="845240" y="0"/>
                  </a:moveTo>
                  <a:lnTo>
                    <a:pt x="830760" y="1841"/>
                  </a:lnTo>
                  <a:lnTo>
                    <a:pt x="818019" y="8969"/>
                  </a:lnTo>
                  <a:lnTo>
                    <a:pt x="808647" y="20859"/>
                  </a:lnTo>
                  <a:lnTo>
                    <a:pt x="804698" y="35464"/>
                  </a:lnTo>
                  <a:lnTo>
                    <a:pt x="806583" y="49974"/>
                  </a:lnTo>
                  <a:lnTo>
                    <a:pt x="813754" y="62722"/>
                  </a:lnTo>
                  <a:lnTo>
                    <a:pt x="825665" y="72040"/>
                  </a:lnTo>
                  <a:lnTo>
                    <a:pt x="936244" y="127615"/>
                  </a:lnTo>
                  <a:lnTo>
                    <a:pt x="1076871" y="118827"/>
                  </a:lnTo>
                  <a:lnTo>
                    <a:pt x="1088423" y="118827"/>
                  </a:lnTo>
                  <a:lnTo>
                    <a:pt x="859828" y="3968"/>
                  </a:lnTo>
                  <a:lnTo>
                    <a:pt x="84524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85925" y="5181600"/>
              <a:ext cx="7124700" cy="71437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055875" y="5303520"/>
              <a:ext cx="6475476" cy="38404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962150" y="2205990"/>
            <a:ext cx="6720840" cy="243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00"/>
                </a:solidFill>
                <a:latin typeface="Carlito"/>
                <a:cs typeface="Carlito"/>
              </a:rPr>
              <a:t>Perseguidos, </a:t>
            </a:r>
            <a:r>
              <a:rPr sz="2400" b="1" dirty="0">
                <a:solidFill>
                  <a:srgbClr val="FFFF00"/>
                </a:solidFill>
                <a:latin typeface="Carlito"/>
                <a:cs typeface="Carlito"/>
              </a:rPr>
              <a:t>passam a </a:t>
            </a:r>
            <a:r>
              <a:rPr sz="2400" b="1" spc="-10" dirty="0">
                <a:solidFill>
                  <a:srgbClr val="FFFF00"/>
                </a:solidFill>
                <a:latin typeface="Carlito"/>
                <a:cs typeface="Carlito"/>
              </a:rPr>
              <a:t>trabalhar </a:t>
            </a:r>
            <a:r>
              <a:rPr sz="2400" b="1" dirty="0">
                <a:solidFill>
                  <a:srgbClr val="FFFF00"/>
                </a:solidFill>
                <a:latin typeface="Carlito"/>
                <a:cs typeface="Carlito"/>
              </a:rPr>
              <a:t>no </a:t>
            </a:r>
            <a:r>
              <a:rPr sz="2400" b="1" spc="-10" dirty="0">
                <a:solidFill>
                  <a:srgbClr val="FFFF00"/>
                </a:solidFill>
                <a:latin typeface="Carlito"/>
                <a:cs typeface="Carlito"/>
              </a:rPr>
              <a:t>setor</a:t>
            </a:r>
            <a:r>
              <a:rPr sz="2400" b="1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arlito"/>
                <a:cs typeface="Carlito"/>
              </a:rPr>
              <a:t>informal.</a:t>
            </a:r>
            <a:endParaRPr sz="2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350">
              <a:latin typeface="Carlito"/>
              <a:cs typeface="Carlito"/>
            </a:endParaRPr>
          </a:p>
          <a:p>
            <a:pPr marL="1090295" marR="5080" indent="-1066800">
              <a:lnSpc>
                <a:spcPct val="100000"/>
              </a:lnSpc>
            </a:pP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Recebem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baixa remuneração,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costuma habitar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nas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periferias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da 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grandes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cidades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em comunidades</a:t>
            </a:r>
            <a:r>
              <a:rPr sz="2000" b="1" spc="-55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próprias.</a:t>
            </a:r>
            <a:endParaRPr sz="20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20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Carlito"/>
              <a:cs typeface="Carlito"/>
            </a:endParaRPr>
          </a:p>
          <a:p>
            <a:pPr marL="226060">
              <a:lnSpc>
                <a:spcPct val="100000"/>
              </a:lnSpc>
            </a:pPr>
            <a:r>
              <a:rPr sz="1800" b="1" spc="-5" dirty="0">
                <a:solidFill>
                  <a:srgbClr val="FFFF00"/>
                </a:solidFill>
                <a:latin typeface="Carlito"/>
                <a:cs typeface="Carlito"/>
              </a:rPr>
              <a:t>Contribuem </a:t>
            </a:r>
            <a:r>
              <a:rPr sz="1800" b="1" spc="-10" dirty="0">
                <a:solidFill>
                  <a:srgbClr val="FFFF00"/>
                </a:solidFill>
                <a:latin typeface="Carlito"/>
                <a:cs typeface="Carlito"/>
              </a:rPr>
              <a:t>para </a:t>
            </a:r>
            <a:r>
              <a:rPr sz="1800" b="1" dirty="0">
                <a:solidFill>
                  <a:srgbClr val="FFFF00"/>
                </a:solidFill>
                <a:latin typeface="Carlito"/>
                <a:cs typeface="Carlito"/>
              </a:rPr>
              <a:t>o </a:t>
            </a:r>
            <a:r>
              <a:rPr sz="1800" b="1" spc="-5" dirty="0">
                <a:solidFill>
                  <a:srgbClr val="FFFF00"/>
                </a:solidFill>
                <a:latin typeface="Carlito"/>
                <a:cs typeface="Carlito"/>
              </a:rPr>
              <a:t>aumento </a:t>
            </a:r>
            <a:r>
              <a:rPr sz="1800" b="1" dirty="0">
                <a:solidFill>
                  <a:srgbClr val="FFFF00"/>
                </a:solidFill>
                <a:latin typeface="Carlito"/>
                <a:cs typeface="Carlito"/>
              </a:rPr>
              <a:t>da </a:t>
            </a:r>
            <a:r>
              <a:rPr sz="1800" b="1" spc="-5" dirty="0">
                <a:solidFill>
                  <a:srgbClr val="FFFF00"/>
                </a:solidFill>
                <a:latin typeface="Carlito"/>
                <a:cs typeface="Carlito"/>
              </a:rPr>
              <a:t>diversidade étnica </a:t>
            </a:r>
            <a:r>
              <a:rPr sz="1800" b="1" dirty="0">
                <a:solidFill>
                  <a:srgbClr val="FFFF00"/>
                </a:solidFill>
                <a:latin typeface="Carlito"/>
                <a:cs typeface="Carlito"/>
              </a:rPr>
              <a:t>na</a:t>
            </a:r>
            <a:r>
              <a:rPr sz="1800" b="1" spc="-185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sz="1800" b="1" spc="-5" dirty="0">
                <a:solidFill>
                  <a:srgbClr val="FFFF00"/>
                </a:solidFill>
                <a:latin typeface="Carlito"/>
                <a:cs typeface="Carlito"/>
              </a:rPr>
              <a:t>população.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sp>
        <p:nvSpPr>
          <p:cNvPr id="30" name="object 30"/>
          <p:cNvSpPr txBox="1"/>
          <p:nvPr/>
        </p:nvSpPr>
        <p:spPr>
          <a:xfrm>
            <a:off x="2187955" y="5353303"/>
            <a:ext cx="6133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00"/>
                </a:solidFill>
                <a:latin typeface="Carlito"/>
                <a:cs typeface="Carlito"/>
              </a:rPr>
              <a:t>São </a:t>
            </a:r>
            <a:r>
              <a:rPr sz="1800" b="1" spc="-5" dirty="0">
                <a:solidFill>
                  <a:srgbClr val="FFFF00"/>
                </a:solidFill>
                <a:latin typeface="Carlito"/>
                <a:cs typeface="Carlito"/>
              </a:rPr>
              <a:t>vítimas </a:t>
            </a:r>
            <a:r>
              <a:rPr sz="1800" b="1" dirty="0">
                <a:solidFill>
                  <a:srgbClr val="FFFF00"/>
                </a:solidFill>
                <a:latin typeface="Carlito"/>
                <a:cs typeface="Carlito"/>
              </a:rPr>
              <a:t>de </a:t>
            </a:r>
            <a:r>
              <a:rPr sz="1800" b="1" spc="-10" dirty="0">
                <a:solidFill>
                  <a:srgbClr val="FFFF00"/>
                </a:solidFill>
                <a:latin typeface="Carlito"/>
                <a:cs typeface="Carlito"/>
              </a:rPr>
              <a:t>xenofobia </a:t>
            </a:r>
            <a:r>
              <a:rPr sz="1800" b="1" dirty="0">
                <a:solidFill>
                  <a:srgbClr val="FFFF00"/>
                </a:solidFill>
                <a:latin typeface="Carlito"/>
                <a:cs typeface="Carlito"/>
              </a:rPr>
              <a:t>, </a:t>
            </a:r>
            <a:r>
              <a:rPr sz="1800" b="1" spc="-10" dirty="0">
                <a:solidFill>
                  <a:srgbClr val="FFFF00"/>
                </a:solidFill>
                <a:latin typeface="Carlito"/>
                <a:cs typeface="Carlito"/>
              </a:rPr>
              <a:t>racismo </a:t>
            </a:r>
            <a:r>
              <a:rPr sz="1800" b="1" dirty="0">
                <a:solidFill>
                  <a:srgbClr val="FFFF00"/>
                </a:solidFill>
                <a:latin typeface="Carlito"/>
                <a:cs typeface="Carlito"/>
              </a:rPr>
              <a:t>e </a:t>
            </a:r>
            <a:r>
              <a:rPr sz="1800" b="1" spc="-10" dirty="0">
                <a:solidFill>
                  <a:srgbClr val="FFFF00"/>
                </a:solidFill>
                <a:latin typeface="Carlito"/>
                <a:cs typeface="Carlito"/>
              </a:rPr>
              <a:t>perseguições </a:t>
            </a:r>
            <a:r>
              <a:rPr sz="1800" b="1" dirty="0">
                <a:solidFill>
                  <a:srgbClr val="FFFF00"/>
                </a:solidFill>
                <a:latin typeface="Carlito"/>
                <a:cs typeface="Carlito"/>
              </a:rPr>
              <a:t>de</a:t>
            </a:r>
            <a:r>
              <a:rPr sz="1800" b="1" spc="-120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sz="1800" b="1" spc="-5" dirty="0">
                <a:solidFill>
                  <a:srgbClr val="FFFF00"/>
                </a:solidFill>
                <a:latin typeface="Carlito"/>
                <a:cs typeface="Carlito"/>
              </a:rPr>
              <a:t>populares.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3" name="Som gravado">
            <a:hlinkClick r:id="" action="ppaction://media"/>
            <a:extLst>
              <a:ext uri="{FF2B5EF4-FFF2-40B4-BE49-F238E27FC236}">
                <a16:creationId xmlns:a16="http://schemas.microsoft.com/office/drawing/2014/main" id="{4418DB0F-9BFC-4174-80E9-A7D7C85D9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7179" y="259079"/>
            <a:ext cx="8608060" cy="6351270"/>
            <a:chOff x="297179" y="259079"/>
            <a:chExt cx="8608060" cy="6351270"/>
          </a:xfrm>
        </p:grpSpPr>
        <p:sp>
          <p:nvSpPr>
            <p:cNvPr id="3" name="object 3"/>
            <p:cNvSpPr/>
            <p:nvPr/>
          </p:nvSpPr>
          <p:spPr>
            <a:xfrm>
              <a:off x="321563" y="259079"/>
              <a:ext cx="8572500" cy="46116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5541" y="4797132"/>
              <a:ext cx="8496935" cy="1800225"/>
            </a:xfrm>
            <a:custGeom>
              <a:avLst/>
              <a:gdLst/>
              <a:ahLst/>
              <a:cxnLst/>
              <a:rect l="l" t="t" r="r" b="b"/>
              <a:pathLst>
                <a:path w="8496935" h="1800225">
                  <a:moveTo>
                    <a:pt x="8496935" y="0"/>
                  </a:moveTo>
                  <a:lnTo>
                    <a:pt x="0" y="0"/>
                  </a:lnTo>
                  <a:lnTo>
                    <a:pt x="0" y="1800225"/>
                  </a:lnTo>
                  <a:lnTo>
                    <a:pt x="8496935" y="1800225"/>
                  </a:lnTo>
                  <a:lnTo>
                    <a:pt x="849693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5541" y="4797132"/>
              <a:ext cx="8496935" cy="1800225"/>
            </a:xfrm>
            <a:custGeom>
              <a:avLst/>
              <a:gdLst/>
              <a:ahLst/>
              <a:cxnLst/>
              <a:rect l="l" t="t" r="r" b="b"/>
              <a:pathLst>
                <a:path w="8496935" h="1800225">
                  <a:moveTo>
                    <a:pt x="0" y="1800225"/>
                  </a:moveTo>
                  <a:lnTo>
                    <a:pt x="8496935" y="1800225"/>
                  </a:lnTo>
                  <a:lnTo>
                    <a:pt x="8496935" y="0"/>
                  </a:lnTo>
                  <a:lnTo>
                    <a:pt x="0" y="0"/>
                  </a:lnTo>
                  <a:lnTo>
                    <a:pt x="0" y="1800225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1579" y="4744212"/>
              <a:ext cx="7260335" cy="4998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7179" y="5109971"/>
              <a:ext cx="2747772" cy="49987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636519" y="5109971"/>
              <a:ext cx="1940052" cy="49987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68139" y="5109971"/>
              <a:ext cx="3899916" cy="49987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7179" y="5475732"/>
              <a:ext cx="7834883" cy="49987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97179" y="5841491"/>
              <a:ext cx="4821936" cy="49987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74370" y="4811395"/>
            <a:ext cx="772350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1376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00"/>
                </a:solidFill>
                <a:latin typeface="Carlito"/>
                <a:cs typeface="Carlito"/>
              </a:rPr>
              <a:t>A </a:t>
            </a:r>
            <a:r>
              <a:rPr sz="2400" b="1" spc="-5" dirty="0">
                <a:solidFill>
                  <a:srgbClr val="FFFF00"/>
                </a:solidFill>
                <a:latin typeface="Carlito"/>
                <a:cs typeface="Carlito"/>
              </a:rPr>
              <a:t>Espanha </a:t>
            </a:r>
            <a:r>
              <a:rPr sz="2400" b="1" dirty="0">
                <a:solidFill>
                  <a:srgbClr val="FFFF00"/>
                </a:solidFill>
                <a:latin typeface="Carlito"/>
                <a:cs typeface="Carlito"/>
              </a:rPr>
              <a:t>é </a:t>
            </a:r>
            <a:r>
              <a:rPr sz="2400" b="1" spc="-5" dirty="0">
                <a:solidFill>
                  <a:srgbClr val="FFFF00"/>
                </a:solidFill>
                <a:latin typeface="Carlito"/>
                <a:cs typeface="Carlito"/>
              </a:rPr>
              <a:t>um </a:t>
            </a:r>
            <a:r>
              <a:rPr sz="2400" b="1" dirty="0">
                <a:solidFill>
                  <a:srgbClr val="FFFF00"/>
                </a:solidFill>
                <a:latin typeface="Carlito"/>
                <a:cs typeface="Carlito"/>
              </a:rPr>
              <a:t>dos países </a:t>
            </a:r>
            <a:r>
              <a:rPr sz="2400" b="1" spc="-5" dirty="0">
                <a:solidFill>
                  <a:srgbClr val="FFFF00"/>
                </a:solidFill>
                <a:latin typeface="Carlito"/>
                <a:cs typeface="Carlito"/>
              </a:rPr>
              <a:t>europeus que mais </a:t>
            </a:r>
            <a:r>
              <a:rPr sz="2400" b="1" spc="-10" dirty="0">
                <a:solidFill>
                  <a:srgbClr val="FFFF00"/>
                </a:solidFill>
                <a:latin typeface="Carlito"/>
                <a:cs typeface="Carlito"/>
              </a:rPr>
              <a:t>recebe  </a:t>
            </a:r>
            <a:r>
              <a:rPr sz="2400" b="1" spc="-15" dirty="0">
                <a:solidFill>
                  <a:srgbClr val="FFFF00"/>
                </a:solidFill>
                <a:latin typeface="Carlito"/>
                <a:cs typeface="Carlito"/>
              </a:rPr>
              <a:t>imigrantes </a:t>
            </a:r>
            <a:r>
              <a:rPr sz="2400" b="1" spc="-5" dirty="0">
                <a:solidFill>
                  <a:srgbClr val="FFFF00"/>
                </a:solidFill>
                <a:latin typeface="Carlito"/>
                <a:cs typeface="Carlito"/>
              </a:rPr>
              <a:t>ilegais. </a:t>
            </a:r>
            <a:r>
              <a:rPr sz="2400" b="1" dirty="0">
                <a:solidFill>
                  <a:srgbClr val="FFFF00"/>
                </a:solidFill>
                <a:latin typeface="Carlito"/>
                <a:cs typeface="Carlito"/>
              </a:rPr>
              <a:t>O </a:t>
            </a:r>
            <a:r>
              <a:rPr sz="2400" b="1" spc="-15" dirty="0">
                <a:solidFill>
                  <a:srgbClr val="FFFF00"/>
                </a:solidFill>
                <a:latin typeface="Carlito"/>
                <a:cs typeface="Carlito"/>
              </a:rPr>
              <a:t>ESTREITO </a:t>
            </a:r>
            <a:r>
              <a:rPr sz="2400" b="1" spc="-5" dirty="0">
                <a:solidFill>
                  <a:srgbClr val="FFFF00"/>
                </a:solidFill>
                <a:latin typeface="Carlito"/>
                <a:cs typeface="Carlito"/>
              </a:rPr>
              <a:t>DE </a:t>
            </a:r>
            <a:r>
              <a:rPr sz="2400" b="1" spc="-45" dirty="0">
                <a:solidFill>
                  <a:srgbClr val="FFFF00"/>
                </a:solidFill>
                <a:latin typeface="Carlito"/>
                <a:cs typeface="Carlito"/>
              </a:rPr>
              <a:t>GIBRALTAR </a:t>
            </a:r>
            <a:r>
              <a:rPr sz="2400" b="1" dirty="0">
                <a:solidFill>
                  <a:srgbClr val="FFFF00"/>
                </a:solidFill>
                <a:latin typeface="Carlito"/>
                <a:cs typeface="Carlito"/>
              </a:rPr>
              <a:t>é o </a:t>
            </a:r>
            <a:r>
              <a:rPr sz="2400" b="1" spc="-5" dirty="0">
                <a:solidFill>
                  <a:srgbClr val="FFFF00"/>
                </a:solidFill>
                <a:latin typeface="Carlito"/>
                <a:cs typeface="Carlito"/>
              </a:rPr>
              <a:t>principal  caminho </a:t>
            </a:r>
            <a:r>
              <a:rPr sz="2400" b="1" dirty="0">
                <a:solidFill>
                  <a:srgbClr val="FFFF00"/>
                </a:solidFill>
                <a:latin typeface="Carlito"/>
                <a:cs typeface="Carlito"/>
              </a:rPr>
              <a:t>usados pelos </a:t>
            </a:r>
            <a:r>
              <a:rPr sz="2400" b="1" spc="-5" dirty="0">
                <a:solidFill>
                  <a:srgbClr val="FFFF00"/>
                </a:solidFill>
                <a:latin typeface="Carlito"/>
                <a:cs typeface="Carlito"/>
              </a:rPr>
              <a:t>africanos </a:t>
            </a:r>
            <a:r>
              <a:rPr sz="2400" b="1" spc="-15" dirty="0">
                <a:solidFill>
                  <a:srgbClr val="FFFF00"/>
                </a:solidFill>
                <a:latin typeface="Carlito"/>
                <a:cs typeface="Carlito"/>
              </a:rPr>
              <a:t>para </a:t>
            </a:r>
            <a:r>
              <a:rPr sz="2400" b="1" spc="-10" dirty="0">
                <a:solidFill>
                  <a:srgbClr val="FFFF00"/>
                </a:solidFill>
                <a:latin typeface="Carlito"/>
                <a:cs typeface="Carlito"/>
              </a:rPr>
              <a:t>chegar </a:t>
            </a:r>
            <a:r>
              <a:rPr sz="2400" b="1" spc="-20" dirty="0">
                <a:solidFill>
                  <a:srgbClr val="FFFF00"/>
                </a:solidFill>
                <a:latin typeface="Carlito"/>
                <a:cs typeface="Carlito"/>
              </a:rPr>
              <a:t>até </a:t>
            </a:r>
            <a:r>
              <a:rPr sz="2400" b="1" dirty="0">
                <a:solidFill>
                  <a:srgbClr val="FFFF00"/>
                </a:solidFill>
                <a:latin typeface="Carlito"/>
                <a:cs typeface="Carlito"/>
              </a:rPr>
              <a:t>a </a:t>
            </a:r>
            <a:r>
              <a:rPr sz="2400" b="1" spc="-5" dirty="0">
                <a:solidFill>
                  <a:srgbClr val="FFFF00"/>
                </a:solidFill>
                <a:latin typeface="Carlito"/>
                <a:cs typeface="Carlito"/>
              </a:rPr>
              <a:t>Europa </a:t>
            </a:r>
            <a:r>
              <a:rPr sz="2400" b="1" dirty="0">
                <a:solidFill>
                  <a:srgbClr val="FFFF00"/>
                </a:solidFill>
                <a:latin typeface="Carlito"/>
                <a:cs typeface="Carlito"/>
              </a:rPr>
              <a:t>,  </a:t>
            </a:r>
            <a:r>
              <a:rPr sz="2400" b="1" spc="-15" dirty="0">
                <a:solidFill>
                  <a:srgbClr val="FFFF00"/>
                </a:solidFill>
                <a:latin typeface="Carlito"/>
                <a:cs typeface="Carlito"/>
              </a:rPr>
              <a:t>atravessando </a:t>
            </a:r>
            <a:r>
              <a:rPr sz="2400" b="1" dirty="0">
                <a:solidFill>
                  <a:srgbClr val="FFFF00"/>
                </a:solidFill>
                <a:latin typeface="Carlito"/>
                <a:cs typeface="Carlito"/>
              </a:rPr>
              <a:t>o </a:t>
            </a:r>
            <a:r>
              <a:rPr sz="2400" b="1" spc="-5" dirty="0">
                <a:solidFill>
                  <a:srgbClr val="FFFF00"/>
                </a:solidFill>
                <a:latin typeface="Carlito"/>
                <a:cs typeface="Carlito"/>
              </a:rPr>
              <a:t>Mar</a:t>
            </a:r>
            <a:r>
              <a:rPr sz="2400" b="1" spc="-25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arlito"/>
                <a:cs typeface="Carlito"/>
              </a:rPr>
              <a:t>Mediterrâneo.</a:t>
            </a:r>
            <a:endParaRPr sz="2400">
              <a:latin typeface="Carlito"/>
              <a:cs typeface="Carlito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851783" y="1738883"/>
            <a:ext cx="3771265" cy="596900"/>
            <a:chOff x="3851783" y="1738883"/>
            <a:chExt cx="3771265" cy="596900"/>
          </a:xfrm>
        </p:grpSpPr>
        <p:sp>
          <p:nvSpPr>
            <p:cNvPr id="14" name="object 14"/>
            <p:cNvSpPr/>
            <p:nvPr/>
          </p:nvSpPr>
          <p:spPr>
            <a:xfrm>
              <a:off x="3851783" y="1970023"/>
              <a:ext cx="1659889" cy="365760"/>
            </a:xfrm>
            <a:custGeom>
              <a:avLst/>
              <a:gdLst/>
              <a:ahLst/>
              <a:cxnLst/>
              <a:rect l="l" t="t" r="r" b="b"/>
              <a:pathLst>
                <a:path w="1659889" h="365760">
                  <a:moveTo>
                    <a:pt x="140112" y="196151"/>
                  </a:moveTo>
                  <a:lnTo>
                    <a:pt x="132853" y="196925"/>
                  </a:lnTo>
                  <a:lnTo>
                    <a:pt x="126237" y="200533"/>
                  </a:lnTo>
                  <a:lnTo>
                    <a:pt x="0" y="306831"/>
                  </a:lnTo>
                  <a:lnTo>
                    <a:pt x="154686" y="364363"/>
                  </a:lnTo>
                  <a:lnTo>
                    <a:pt x="162177" y="365545"/>
                  </a:lnTo>
                  <a:lnTo>
                    <a:pt x="169275" y="363823"/>
                  </a:lnTo>
                  <a:lnTo>
                    <a:pt x="175206" y="359576"/>
                  </a:lnTo>
                  <a:lnTo>
                    <a:pt x="179196" y="353187"/>
                  </a:lnTo>
                  <a:lnTo>
                    <a:pt x="180379" y="345695"/>
                  </a:lnTo>
                  <a:lnTo>
                    <a:pt x="178657" y="338597"/>
                  </a:lnTo>
                  <a:lnTo>
                    <a:pt x="174410" y="332666"/>
                  </a:lnTo>
                  <a:lnTo>
                    <a:pt x="168020" y="328675"/>
                  </a:lnTo>
                  <a:lnTo>
                    <a:pt x="142384" y="319150"/>
                  </a:lnTo>
                  <a:lnTo>
                    <a:pt x="40512" y="319150"/>
                  </a:lnTo>
                  <a:lnTo>
                    <a:pt x="34036" y="281559"/>
                  </a:lnTo>
                  <a:lnTo>
                    <a:pt x="103464" y="269484"/>
                  </a:lnTo>
                  <a:lnTo>
                    <a:pt x="150749" y="229615"/>
                  </a:lnTo>
                  <a:lnTo>
                    <a:pt x="155428" y="223714"/>
                  </a:lnTo>
                  <a:lnTo>
                    <a:pt x="157416" y="216693"/>
                  </a:lnTo>
                  <a:lnTo>
                    <a:pt x="156642" y="209434"/>
                  </a:lnTo>
                  <a:lnTo>
                    <a:pt x="153034" y="202818"/>
                  </a:lnTo>
                  <a:lnTo>
                    <a:pt x="147133" y="198139"/>
                  </a:lnTo>
                  <a:lnTo>
                    <a:pt x="140112" y="196151"/>
                  </a:lnTo>
                  <a:close/>
                </a:path>
                <a:path w="1659889" h="365760">
                  <a:moveTo>
                    <a:pt x="103464" y="269484"/>
                  </a:moveTo>
                  <a:lnTo>
                    <a:pt x="34036" y="281559"/>
                  </a:lnTo>
                  <a:lnTo>
                    <a:pt x="40512" y="319150"/>
                  </a:lnTo>
                  <a:lnTo>
                    <a:pt x="64613" y="314960"/>
                  </a:lnTo>
                  <a:lnTo>
                    <a:pt x="49529" y="314960"/>
                  </a:lnTo>
                  <a:lnTo>
                    <a:pt x="43941" y="282575"/>
                  </a:lnTo>
                  <a:lnTo>
                    <a:pt x="87938" y="282575"/>
                  </a:lnTo>
                  <a:lnTo>
                    <a:pt x="103464" y="269484"/>
                  </a:lnTo>
                  <a:close/>
                </a:path>
                <a:path w="1659889" h="365760">
                  <a:moveTo>
                    <a:pt x="109906" y="307083"/>
                  </a:moveTo>
                  <a:lnTo>
                    <a:pt x="40512" y="319150"/>
                  </a:lnTo>
                  <a:lnTo>
                    <a:pt x="142384" y="319150"/>
                  </a:lnTo>
                  <a:lnTo>
                    <a:pt x="109906" y="307083"/>
                  </a:lnTo>
                  <a:close/>
                </a:path>
                <a:path w="1659889" h="365760">
                  <a:moveTo>
                    <a:pt x="43941" y="282575"/>
                  </a:moveTo>
                  <a:lnTo>
                    <a:pt x="49529" y="314960"/>
                  </a:lnTo>
                  <a:lnTo>
                    <a:pt x="74481" y="293921"/>
                  </a:lnTo>
                  <a:lnTo>
                    <a:pt x="43941" y="282575"/>
                  </a:lnTo>
                  <a:close/>
                </a:path>
                <a:path w="1659889" h="365760">
                  <a:moveTo>
                    <a:pt x="74481" y="293921"/>
                  </a:moveTo>
                  <a:lnTo>
                    <a:pt x="49529" y="314960"/>
                  </a:lnTo>
                  <a:lnTo>
                    <a:pt x="64613" y="314960"/>
                  </a:lnTo>
                  <a:lnTo>
                    <a:pt x="109906" y="307083"/>
                  </a:lnTo>
                  <a:lnTo>
                    <a:pt x="74481" y="293921"/>
                  </a:lnTo>
                  <a:close/>
                </a:path>
                <a:path w="1659889" h="365760">
                  <a:moveTo>
                    <a:pt x="1653031" y="0"/>
                  </a:moveTo>
                  <a:lnTo>
                    <a:pt x="103464" y="269484"/>
                  </a:lnTo>
                  <a:lnTo>
                    <a:pt x="74481" y="293921"/>
                  </a:lnTo>
                  <a:lnTo>
                    <a:pt x="109906" y="307083"/>
                  </a:lnTo>
                  <a:lnTo>
                    <a:pt x="1659636" y="37591"/>
                  </a:lnTo>
                  <a:lnTo>
                    <a:pt x="1653031" y="0"/>
                  </a:lnTo>
                  <a:close/>
                </a:path>
                <a:path w="1659889" h="365760">
                  <a:moveTo>
                    <a:pt x="87938" y="282575"/>
                  </a:moveTo>
                  <a:lnTo>
                    <a:pt x="43941" y="282575"/>
                  </a:lnTo>
                  <a:lnTo>
                    <a:pt x="74481" y="293921"/>
                  </a:lnTo>
                  <a:lnTo>
                    <a:pt x="87938" y="28257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351399" y="1738883"/>
              <a:ext cx="2271649" cy="3840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492622" y="1788033"/>
            <a:ext cx="1974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00"/>
                </a:solidFill>
                <a:latin typeface="Carlito"/>
                <a:cs typeface="Carlito"/>
              </a:rPr>
              <a:t>Estreito </a:t>
            </a:r>
            <a:r>
              <a:rPr sz="1800" b="1" dirty="0">
                <a:solidFill>
                  <a:srgbClr val="FFFF00"/>
                </a:solidFill>
                <a:latin typeface="Carlito"/>
                <a:cs typeface="Carlito"/>
              </a:rPr>
              <a:t>de</a:t>
            </a:r>
            <a:r>
              <a:rPr sz="1800" b="1" spc="-90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sz="1800" b="1" spc="-25" dirty="0">
                <a:solidFill>
                  <a:srgbClr val="FFFF00"/>
                </a:solidFill>
                <a:latin typeface="Carlito"/>
                <a:cs typeface="Carlito"/>
              </a:rPr>
              <a:t>Gibraltar.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775327" y="3790188"/>
            <a:ext cx="1609725" cy="384175"/>
            <a:chOff x="4775327" y="3790188"/>
            <a:chExt cx="1609725" cy="384175"/>
          </a:xfrm>
        </p:grpSpPr>
        <p:sp>
          <p:nvSpPr>
            <p:cNvPr id="18" name="object 18"/>
            <p:cNvSpPr/>
            <p:nvPr/>
          </p:nvSpPr>
          <p:spPr>
            <a:xfrm>
              <a:off x="4788027" y="3861054"/>
              <a:ext cx="1584325" cy="288290"/>
            </a:xfrm>
            <a:custGeom>
              <a:avLst/>
              <a:gdLst/>
              <a:ahLst/>
              <a:cxnLst/>
              <a:rect l="l" t="t" r="r" b="b"/>
              <a:pathLst>
                <a:path w="1584325" h="288289">
                  <a:moveTo>
                    <a:pt x="1536192" y="0"/>
                  </a:moveTo>
                  <a:lnTo>
                    <a:pt x="48006" y="0"/>
                  </a:lnTo>
                  <a:lnTo>
                    <a:pt x="29307" y="3768"/>
                  </a:lnTo>
                  <a:lnTo>
                    <a:pt x="14049" y="14049"/>
                  </a:lnTo>
                  <a:lnTo>
                    <a:pt x="3768" y="29307"/>
                  </a:lnTo>
                  <a:lnTo>
                    <a:pt x="0" y="48006"/>
                  </a:lnTo>
                  <a:lnTo>
                    <a:pt x="0" y="240030"/>
                  </a:lnTo>
                  <a:lnTo>
                    <a:pt x="3768" y="258728"/>
                  </a:lnTo>
                  <a:lnTo>
                    <a:pt x="14049" y="273986"/>
                  </a:lnTo>
                  <a:lnTo>
                    <a:pt x="29307" y="284267"/>
                  </a:lnTo>
                  <a:lnTo>
                    <a:pt x="48006" y="288036"/>
                  </a:lnTo>
                  <a:lnTo>
                    <a:pt x="1536192" y="288036"/>
                  </a:lnTo>
                  <a:lnTo>
                    <a:pt x="1554890" y="284267"/>
                  </a:lnTo>
                  <a:lnTo>
                    <a:pt x="1570148" y="273986"/>
                  </a:lnTo>
                  <a:lnTo>
                    <a:pt x="1580429" y="258728"/>
                  </a:lnTo>
                  <a:lnTo>
                    <a:pt x="1584198" y="240030"/>
                  </a:lnTo>
                  <a:lnTo>
                    <a:pt x="1584198" y="48006"/>
                  </a:lnTo>
                  <a:lnTo>
                    <a:pt x="1580429" y="29307"/>
                  </a:lnTo>
                  <a:lnTo>
                    <a:pt x="1570148" y="14049"/>
                  </a:lnTo>
                  <a:lnTo>
                    <a:pt x="1554890" y="3768"/>
                  </a:lnTo>
                  <a:lnTo>
                    <a:pt x="153619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88027" y="3861054"/>
              <a:ext cx="1584325" cy="288290"/>
            </a:xfrm>
            <a:custGeom>
              <a:avLst/>
              <a:gdLst/>
              <a:ahLst/>
              <a:cxnLst/>
              <a:rect l="l" t="t" r="r" b="b"/>
              <a:pathLst>
                <a:path w="1584325" h="288289">
                  <a:moveTo>
                    <a:pt x="0" y="48006"/>
                  </a:moveTo>
                  <a:lnTo>
                    <a:pt x="3768" y="29307"/>
                  </a:lnTo>
                  <a:lnTo>
                    <a:pt x="14049" y="14049"/>
                  </a:lnTo>
                  <a:lnTo>
                    <a:pt x="29307" y="3768"/>
                  </a:lnTo>
                  <a:lnTo>
                    <a:pt x="48006" y="0"/>
                  </a:lnTo>
                  <a:lnTo>
                    <a:pt x="1536192" y="0"/>
                  </a:lnTo>
                  <a:lnTo>
                    <a:pt x="1554890" y="3768"/>
                  </a:lnTo>
                  <a:lnTo>
                    <a:pt x="1570148" y="14049"/>
                  </a:lnTo>
                  <a:lnTo>
                    <a:pt x="1580429" y="29307"/>
                  </a:lnTo>
                  <a:lnTo>
                    <a:pt x="1584198" y="48006"/>
                  </a:lnTo>
                  <a:lnTo>
                    <a:pt x="1584198" y="240030"/>
                  </a:lnTo>
                  <a:lnTo>
                    <a:pt x="1580429" y="258728"/>
                  </a:lnTo>
                  <a:lnTo>
                    <a:pt x="1570148" y="273986"/>
                  </a:lnTo>
                  <a:lnTo>
                    <a:pt x="1554890" y="284267"/>
                  </a:lnTo>
                  <a:lnTo>
                    <a:pt x="1536192" y="288036"/>
                  </a:lnTo>
                  <a:lnTo>
                    <a:pt x="48006" y="288036"/>
                  </a:lnTo>
                  <a:lnTo>
                    <a:pt x="29307" y="284267"/>
                  </a:lnTo>
                  <a:lnTo>
                    <a:pt x="14049" y="273986"/>
                  </a:lnTo>
                  <a:lnTo>
                    <a:pt x="3768" y="258728"/>
                  </a:lnTo>
                  <a:lnTo>
                    <a:pt x="0" y="240030"/>
                  </a:lnTo>
                  <a:lnTo>
                    <a:pt x="0" y="48006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090160" y="3790188"/>
              <a:ext cx="1005839" cy="38404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222240" y="3840556"/>
            <a:ext cx="7175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Carlito"/>
                <a:cs typeface="Carlito"/>
              </a:rPr>
              <a:t>ÁF</a:t>
            </a:r>
            <a:r>
              <a:rPr sz="1800" b="1" spc="-10" dirty="0">
                <a:solidFill>
                  <a:srgbClr val="FF0000"/>
                </a:solidFill>
                <a:latin typeface="Carlito"/>
                <a:cs typeface="Carlito"/>
              </a:rPr>
              <a:t>R</a:t>
            </a:r>
            <a:r>
              <a:rPr sz="1800" b="1" dirty="0">
                <a:solidFill>
                  <a:srgbClr val="FF0000"/>
                </a:solidFill>
                <a:latin typeface="Carlito"/>
                <a:cs typeface="Carlito"/>
              </a:rPr>
              <a:t>I</a:t>
            </a:r>
            <a:r>
              <a:rPr sz="1800" b="1" spc="-10" dirty="0">
                <a:solidFill>
                  <a:srgbClr val="FF0000"/>
                </a:solidFill>
                <a:latin typeface="Carlito"/>
                <a:cs typeface="Carlito"/>
              </a:rPr>
              <a:t>C</a:t>
            </a:r>
            <a:r>
              <a:rPr sz="1800" b="1" dirty="0">
                <a:solidFill>
                  <a:srgbClr val="FF0000"/>
                </a:solidFill>
                <a:latin typeface="Carlito"/>
                <a:cs typeface="Carlito"/>
              </a:rPr>
              <a:t>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055236" y="509016"/>
            <a:ext cx="1969770" cy="582295"/>
            <a:chOff x="4055236" y="509016"/>
            <a:chExt cx="1969770" cy="582295"/>
          </a:xfrm>
        </p:grpSpPr>
        <p:sp>
          <p:nvSpPr>
            <p:cNvPr id="23" name="object 23"/>
            <p:cNvSpPr/>
            <p:nvPr/>
          </p:nvSpPr>
          <p:spPr>
            <a:xfrm>
              <a:off x="4067936" y="620649"/>
              <a:ext cx="1944370" cy="432434"/>
            </a:xfrm>
            <a:custGeom>
              <a:avLst/>
              <a:gdLst/>
              <a:ahLst/>
              <a:cxnLst/>
              <a:rect l="l" t="t" r="r" b="b"/>
              <a:pathLst>
                <a:path w="1944370" h="432434">
                  <a:moveTo>
                    <a:pt x="1872234" y="0"/>
                  </a:moveTo>
                  <a:lnTo>
                    <a:pt x="72009" y="0"/>
                  </a:lnTo>
                  <a:lnTo>
                    <a:pt x="43987" y="5661"/>
                  </a:lnTo>
                  <a:lnTo>
                    <a:pt x="21097" y="21097"/>
                  </a:lnTo>
                  <a:lnTo>
                    <a:pt x="5661" y="43987"/>
                  </a:lnTo>
                  <a:lnTo>
                    <a:pt x="0" y="72009"/>
                  </a:lnTo>
                  <a:lnTo>
                    <a:pt x="0" y="360045"/>
                  </a:lnTo>
                  <a:lnTo>
                    <a:pt x="5661" y="388066"/>
                  </a:lnTo>
                  <a:lnTo>
                    <a:pt x="21097" y="410956"/>
                  </a:lnTo>
                  <a:lnTo>
                    <a:pt x="43987" y="426392"/>
                  </a:lnTo>
                  <a:lnTo>
                    <a:pt x="72009" y="432053"/>
                  </a:lnTo>
                  <a:lnTo>
                    <a:pt x="1872234" y="432053"/>
                  </a:lnTo>
                  <a:lnTo>
                    <a:pt x="1900255" y="426392"/>
                  </a:lnTo>
                  <a:lnTo>
                    <a:pt x="1923145" y="410956"/>
                  </a:lnTo>
                  <a:lnTo>
                    <a:pt x="1938581" y="388066"/>
                  </a:lnTo>
                  <a:lnTo>
                    <a:pt x="1944242" y="360045"/>
                  </a:lnTo>
                  <a:lnTo>
                    <a:pt x="1944242" y="72009"/>
                  </a:lnTo>
                  <a:lnTo>
                    <a:pt x="1938581" y="43987"/>
                  </a:lnTo>
                  <a:lnTo>
                    <a:pt x="1923145" y="21097"/>
                  </a:lnTo>
                  <a:lnTo>
                    <a:pt x="1900255" y="5661"/>
                  </a:lnTo>
                  <a:lnTo>
                    <a:pt x="187223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067936" y="620649"/>
              <a:ext cx="1944370" cy="432434"/>
            </a:xfrm>
            <a:custGeom>
              <a:avLst/>
              <a:gdLst/>
              <a:ahLst/>
              <a:cxnLst/>
              <a:rect l="l" t="t" r="r" b="b"/>
              <a:pathLst>
                <a:path w="1944370" h="432434">
                  <a:moveTo>
                    <a:pt x="0" y="72009"/>
                  </a:moveTo>
                  <a:lnTo>
                    <a:pt x="5661" y="43987"/>
                  </a:lnTo>
                  <a:lnTo>
                    <a:pt x="21097" y="21097"/>
                  </a:lnTo>
                  <a:lnTo>
                    <a:pt x="43987" y="5661"/>
                  </a:lnTo>
                  <a:lnTo>
                    <a:pt x="72009" y="0"/>
                  </a:lnTo>
                  <a:lnTo>
                    <a:pt x="1872234" y="0"/>
                  </a:lnTo>
                  <a:lnTo>
                    <a:pt x="1900255" y="5661"/>
                  </a:lnTo>
                  <a:lnTo>
                    <a:pt x="1923145" y="21097"/>
                  </a:lnTo>
                  <a:lnTo>
                    <a:pt x="1938581" y="43987"/>
                  </a:lnTo>
                  <a:lnTo>
                    <a:pt x="1944242" y="72009"/>
                  </a:lnTo>
                  <a:lnTo>
                    <a:pt x="1944242" y="360045"/>
                  </a:lnTo>
                  <a:lnTo>
                    <a:pt x="1938581" y="388066"/>
                  </a:lnTo>
                  <a:lnTo>
                    <a:pt x="1923145" y="410956"/>
                  </a:lnTo>
                  <a:lnTo>
                    <a:pt x="1900255" y="426392"/>
                  </a:lnTo>
                  <a:lnTo>
                    <a:pt x="1872234" y="432053"/>
                  </a:lnTo>
                  <a:lnTo>
                    <a:pt x="72009" y="432053"/>
                  </a:lnTo>
                  <a:lnTo>
                    <a:pt x="43987" y="426392"/>
                  </a:lnTo>
                  <a:lnTo>
                    <a:pt x="21097" y="410956"/>
                  </a:lnTo>
                  <a:lnTo>
                    <a:pt x="5661" y="388066"/>
                  </a:lnTo>
                  <a:lnTo>
                    <a:pt x="0" y="360045"/>
                  </a:lnTo>
                  <a:lnTo>
                    <a:pt x="0" y="72009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206239" y="509016"/>
              <a:ext cx="1697736" cy="58216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416044" y="588010"/>
            <a:ext cx="12484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0000"/>
                </a:solidFill>
                <a:latin typeface="Carlito"/>
                <a:cs typeface="Carlito"/>
              </a:rPr>
              <a:t>EU</a:t>
            </a:r>
            <a:r>
              <a:rPr sz="2800" spc="-30" dirty="0">
                <a:solidFill>
                  <a:srgbClr val="FF0000"/>
                </a:solidFill>
                <a:latin typeface="Carlito"/>
                <a:cs typeface="Carlito"/>
              </a:rPr>
              <a:t>R</a:t>
            </a:r>
            <a:r>
              <a:rPr sz="2800" spc="-10" dirty="0">
                <a:solidFill>
                  <a:srgbClr val="FF0000"/>
                </a:solidFill>
                <a:latin typeface="Carlito"/>
                <a:cs typeface="Carlito"/>
              </a:rPr>
              <a:t>O</a:t>
            </a:r>
            <a:r>
              <a:rPr sz="2800" spc="-195" dirty="0">
                <a:solidFill>
                  <a:srgbClr val="FF0000"/>
                </a:solidFill>
                <a:latin typeface="Carlito"/>
                <a:cs typeface="Carlito"/>
              </a:rPr>
              <a:t>P</a:t>
            </a:r>
            <a:r>
              <a:rPr sz="2800" spc="-5" dirty="0">
                <a:solidFill>
                  <a:srgbClr val="FF0000"/>
                </a:solidFill>
                <a:latin typeface="Carlito"/>
                <a:cs typeface="Carlito"/>
              </a:rPr>
              <a:t>A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pic>
        <p:nvPicPr>
          <p:cNvPr id="29" name="Som gravado">
            <a:hlinkClick r:id="" action="ppaction://media"/>
            <a:extLst>
              <a:ext uri="{FF2B5EF4-FFF2-40B4-BE49-F238E27FC236}">
                <a16:creationId xmlns:a16="http://schemas.microsoft.com/office/drawing/2014/main" id="{5F58C886-6C53-4148-B43D-2A1CD1339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6846" y="313943"/>
            <a:ext cx="8198053" cy="10394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98042" y="477773"/>
            <a:ext cx="74199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XENOFOBIA E</a:t>
            </a:r>
            <a:r>
              <a:rPr spc="-190" dirty="0"/>
              <a:t> </a:t>
            </a:r>
            <a:r>
              <a:rPr spc="-5" dirty="0"/>
              <a:t>RACISMO.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1339594"/>
            <a:ext cx="9144000" cy="55184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pic>
        <p:nvPicPr>
          <p:cNvPr id="7" name="Som gravado">
            <a:hlinkClick r:id="" action="ppaction://media"/>
            <a:extLst>
              <a:ext uri="{FF2B5EF4-FFF2-40B4-BE49-F238E27FC236}">
                <a16:creationId xmlns:a16="http://schemas.microsoft.com/office/drawing/2014/main" id="{4DCD2014-3111-4161-9433-5E1ECAEAB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8307" y="187452"/>
            <a:ext cx="4107179" cy="41071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78307" y="187452"/>
            <a:ext cx="8966200" cy="6483350"/>
            <a:chOff x="178307" y="187452"/>
            <a:chExt cx="8966200" cy="6483350"/>
          </a:xfrm>
        </p:grpSpPr>
        <p:sp>
          <p:nvSpPr>
            <p:cNvPr id="4" name="object 4"/>
            <p:cNvSpPr/>
            <p:nvPr/>
          </p:nvSpPr>
          <p:spPr>
            <a:xfrm>
              <a:off x="4354067" y="187452"/>
              <a:ext cx="4789932" cy="34594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54067" y="3499104"/>
              <a:ext cx="4789932" cy="302818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8307" y="4291584"/>
              <a:ext cx="4178808" cy="23789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  <p:pic>
        <p:nvPicPr>
          <p:cNvPr id="9" name="Som gravado">
            <a:hlinkClick r:id="" action="ppaction://media"/>
            <a:extLst>
              <a:ext uri="{FF2B5EF4-FFF2-40B4-BE49-F238E27FC236}">
                <a16:creationId xmlns:a16="http://schemas.microsoft.com/office/drawing/2014/main" id="{6E71C921-768C-4462-A9BB-75E23E64B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B08C75B-5BC4-41C1-A721-45616781733E}"/>
              </a:ext>
            </a:extLst>
          </p:cNvPr>
          <p:cNvSpPr txBox="1"/>
          <p:nvPr/>
        </p:nvSpPr>
        <p:spPr>
          <a:xfrm>
            <a:off x="838200" y="9906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* Fazer os exercícios paginas: 37, 41 e 43</a:t>
            </a:r>
          </a:p>
        </p:txBody>
      </p:sp>
    </p:spTree>
    <p:extLst>
      <p:ext uri="{BB962C8B-B14F-4D97-AF65-F5344CB8AC3E}">
        <p14:creationId xmlns:p14="http://schemas.microsoft.com/office/powerpoint/2010/main" val="859192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8650" y="276225"/>
            <a:ext cx="7905750" cy="1457325"/>
            <a:chOff x="628650" y="276225"/>
            <a:chExt cx="7905750" cy="1457325"/>
          </a:xfrm>
        </p:grpSpPr>
        <p:sp>
          <p:nvSpPr>
            <p:cNvPr id="3" name="object 3"/>
            <p:cNvSpPr/>
            <p:nvPr/>
          </p:nvSpPr>
          <p:spPr>
            <a:xfrm>
              <a:off x="628650" y="276225"/>
              <a:ext cx="7905750" cy="14573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99515" y="737616"/>
              <a:ext cx="6667500" cy="58216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09015" y="834339"/>
            <a:ext cx="63296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30" dirty="0"/>
              <a:t>GRANDE </a:t>
            </a:r>
            <a:r>
              <a:rPr sz="2800" dirty="0"/>
              <a:t>VARIEDADE</a:t>
            </a:r>
            <a:r>
              <a:rPr sz="2800" spc="-300" dirty="0"/>
              <a:t> </a:t>
            </a:r>
            <a:r>
              <a:rPr sz="2800" spc="60" dirty="0"/>
              <a:t>LINGUISTICA</a:t>
            </a:r>
            <a:r>
              <a:rPr sz="2800" b="0" spc="60" dirty="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90500" y="1419225"/>
            <a:ext cx="8877300" cy="5438775"/>
            <a:chOff x="190500" y="1419225"/>
            <a:chExt cx="8877300" cy="5438775"/>
          </a:xfrm>
        </p:grpSpPr>
        <p:sp>
          <p:nvSpPr>
            <p:cNvPr id="7" name="object 7"/>
            <p:cNvSpPr/>
            <p:nvPr/>
          </p:nvSpPr>
          <p:spPr>
            <a:xfrm>
              <a:off x="190500" y="1638298"/>
              <a:ext cx="4467225" cy="52196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6725" y="1419225"/>
              <a:ext cx="4791075" cy="543877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54652" y="2389632"/>
              <a:ext cx="4017263" cy="58216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33900" y="2816352"/>
              <a:ext cx="3855720" cy="58216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83608" y="3243072"/>
              <a:ext cx="3959351" cy="58216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847844" y="3669792"/>
              <a:ext cx="3227831" cy="58216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76215" y="4096511"/>
              <a:ext cx="3369564" cy="58216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11979" y="4523232"/>
              <a:ext cx="4098035" cy="58216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07991" y="4949952"/>
              <a:ext cx="3906012" cy="58216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666488" y="5376671"/>
              <a:ext cx="3508248" cy="58216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622038" y="2469337"/>
            <a:ext cx="3564254" cy="3439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445" algn="ctr">
              <a:lnSpc>
                <a:spcPct val="100000"/>
              </a:lnSpc>
              <a:spcBef>
                <a:spcPts val="95"/>
              </a:spcBef>
              <a:tabLst>
                <a:tab pos="2360295" algn="l"/>
              </a:tabLst>
            </a:pPr>
            <a:r>
              <a:rPr sz="2800" b="1" spc="-20" dirty="0">
                <a:solidFill>
                  <a:srgbClr val="0000FF"/>
                </a:solidFill>
                <a:latin typeface="Carlito"/>
                <a:cs typeface="Carlito"/>
              </a:rPr>
              <a:t>Atualmente </a:t>
            </a:r>
            <a:r>
              <a:rPr sz="2800" b="1" spc="-5" dirty="0">
                <a:solidFill>
                  <a:srgbClr val="0000FF"/>
                </a:solidFill>
                <a:latin typeface="Carlito"/>
                <a:cs typeface="Carlito"/>
              </a:rPr>
              <a:t>são </a:t>
            </a:r>
            <a:r>
              <a:rPr sz="2800" b="1" spc="-10" dirty="0">
                <a:solidFill>
                  <a:srgbClr val="0000FF"/>
                </a:solidFill>
                <a:latin typeface="Carlito"/>
                <a:cs typeface="Carlito"/>
              </a:rPr>
              <a:t>faladas  </a:t>
            </a:r>
            <a:r>
              <a:rPr sz="2800" b="1" spc="-15" dirty="0">
                <a:solidFill>
                  <a:srgbClr val="0000FF"/>
                </a:solidFill>
                <a:latin typeface="Carlito"/>
                <a:cs typeface="Carlito"/>
              </a:rPr>
              <a:t>cerca </a:t>
            </a:r>
            <a:r>
              <a:rPr sz="2800" b="1" spc="-5" dirty="0">
                <a:solidFill>
                  <a:srgbClr val="0000FF"/>
                </a:solidFill>
                <a:latin typeface="Carlito"/>
                <a:cs typeface="Carlito"/>
              </a:rPr>
              <a:t>de 60 Línguas na  </a:t>
            </a:r>
            <a:r>
              <a:rPr sz="2800" b="1" spc="-10" dirty="0">
                <a:solidFill>
                  <a:srgbClr val="0000FF"/>
                </a:solidFill>
                <a:latin typeface="Carlito"/>
                <a:cs typeface="Carlito"/>
              </a:rPr>
              <a:t>Europa,</a:t>
            </a:r>
            <a:r>
              <a:rPr sz="2800" b="1" spc="10" dirty="0">
                <a:solidFill>
                  <a:srgbClr val="0000FF"/>
                </a:solidFill>
                <a:latin typeface="Carlito"/>
                <a:cs typeface="Carlito"/>
              </a:rPr>
              <a:t> </a:t>
            </a:r>
            <a:r>
              <a:rPr sz="2800" b="1" spc="-15" dirty="0">
                <a:solidFill>
                  <a:srgbClr val="0000FF"/>
                </a:solidFill>
                <a:latin typeface="Carlito"/>
                <a:cs typeface="Carlito"/>
              </a:rPr>
              <a:t>porém	</a:t>
            </a:r>
            <a:r>
              <a:rPr sz="2800" b="1" spc="-5" dirty="0">
                <a:solidFill>
                  <a:srgbClr val="0000FF"/>
                </a:solidFill>
                <a:latin typeface="Carlito"/>
                <a:cs typeface="Carlito"/>
              </a:rPr>
              <a:t>apenas  algumas delas são  </a:t>
            </a:r>
            <a:r>
              <a:rPr sz="2800" b="1" spc="-10" dirty="0">
                <a:solidFill>
                  <a:srgbClr val="0000FF"/>
                </a:solidFill>
                <a:latin typeface="Carlito"/>
                <a:cs typeface="Carlito"/>
              </a:rPr>
              <a:t>reconhecidas </a:t>
            </a:r>
            <a:r>
              <a:rPr sz="2800" b="1" spc="-5" dirty="0">
                <a:solidFill>
                  <a:srgbClr val="0000FF"/>
                </a:solidFill>
                <a:latin typeface="Carlito"/>
                <a:cs typeface="Carlito"/>
              </a:rPr>
              <a:t>pelos  </a:t>
            </a:r>
            <a:r>
              <a:rPr sz="2800" b="1" spc="-15" dirty="0">
                <a:solidFill>
                  <a:srgbClr val="0000FF"/>
                </a:solidFill>
                <a:latin typeface="Carlito"/>
                <a:cs typeface="Carlito"/>
              </a:rPr>
              <a:t>governos, </a:t>
            </a:r>
            <a:r>
              <a:rPr sz="2800" b="1" spc="-10" dirty="0">
                <a:solidFill>
                  <a:srgbClr val="0000FF"/>
                </a:solidFill>
                <a:latin typeface="Carlito"/>
                <a:cs typeface="Carlito"/>
              </a:rPr>
              <a:t>ensinadas em  escolas </a:t>
            </a:r>
            <a:r>
              <a:rPr sz="2800" b="1" spc="-5" dirty="0">
                <a:solidFill>
                  <a:srgbClr val="0000FF"/>
                </a:solidFill>
                <a:latin typeface="Carlito"/>
                <a:cs typeface="Carlito"/>
              </a:rPr>
              <a:t>e </a:t>
            </a:r>
            <a:r>
              <a:rPr sz="2800" b="1" spc="-10" dirty="0">
                <a:solidFill>
                  <a:srgbClr val="0000FF"/>
                </a:solidFill>
                <a:latin typeface="Carlito"/>
                <a:cs typeface="Carlito"/>
              </a:rPr>
              <a:t>utilizadas em  documentos</a:t>
            </a:r>
            <a:r>
              <a:rPr sz="2800" b="1" spc="-20" dirty="0">
                <a:solidFill>
                  <a:srgbClr val="0000FF"/>
                </a:solidFill>
                <a:latin typeface="Carlito"/>
                <a:cs typeface="Carlito"/>
              </a:rPr>
              <a:t> </a:t>
            </a:r>
            <a:r>
              <a:rPr sz="2800" b="1" spc="-5" dirty="0">
                <a:solidFill>
                  <a:srgbClr val="0000FF"/>
                </a:solidFill>
                <a:latin typeface="Carlito"/>
                <a:cs typeface="Carlito"/>
              </a:rPr>
              <a:t>oficiais.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79281" y="6464909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2</a:t>
            </a:fld>
            <a:endParaRPr sz="1200">
              <a:latin typeface="Carlito"/>
              <a:cs typeface="Carlito"/>
            </a:endParaRPr>
          </a:p>
        </p:txBody>
      </p:sp>
      <p:pic>
        <p:nvPicPr>
          <p:cNvPr id="20" name="Som gravado">
            <a:hlinkClick r:id="" action="ppaction://media"/>
            <a:extLst>
              <a:ext uri="{FF2B5EF4-FFF2-40B4-BE49-F238E27FC236}">
                <a16:creationId xmlns:a16="http://schemas.microsoft.com/office/drawing/2014/main" id="{5DDA1A9E-5D55-48A3-AFCF-00FC23921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0" y="200025"/>
            <a:ext cx="8877300" cy="6505575"/>
            <a:chOff x="95250" y="200025"/>
            <a:chExt cx="8877300" cy="6505575"/>
          </a:xfrm>
        </p:grpSpPr>
        <p:sp>
          <p:nvSpPr>
            <p:cNvPr id="3" name="object 3"/>
            <p:cNvSpPr/>
            <p:nvPr/>
          </p:nvSpPr>
          <p:spPr>
            <a:xfrm>
              <a:off x="95250" y="200025"/>
              <a:ext cx="8877300" cy="65055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72539" y="501395"/>
              <a:ext cx="7431024" cy="58216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8140" y="928116"/>
              <a:ext cx="8453628" cy="58216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8140" y="1354836"/>
              <a:ext cx="7127748" cy="58216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8140" y="1781555"/>
              <a:ext cx="5033772" cy="58216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72539" y="2368295"/>
              <a:ext cx="3998976" cy="58216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96028" y="2368295"/>
              <a:ext cx="3433572" cy="58216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004815" y="2845307"/>
              <a:ext cx="3037332" cy="975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754111" y="2368295"/>
              <a:ext cx="665988" cy="58216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8140" y="2795016"/>
              <a:ext cx="7993380" cy="58216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8140" y="3221735"/>
              <a:ext cx="3787140" cy="58216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67639" y="587705"/>
            <a:ext cx="7898765" cy="3173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14400">
              <a:lnSpc>
                <a:spcPct val="100000"/>
              </a:lnSpc>
              <a:spcBef>
                <a:spcPts val="95"/>
              </a:spcBef>
              <a:tabLst>
                <a:tab pos="7070725" algn="l"/>
              </a:tabLst>
            </a:pPr>
            <a:r>
              <a:rPr sz="2800" b="1" spc="-160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2800" b="1" spc="-100" dirty="0">
                <a:solidFill>
                  <a:srgbClr val="0000FF"/>
                </a:solidFill>
                <a:latin typeface="Arial"/>
                <a:cs typeface="Arial"/>
              </a:rPr>
              <a:t>grande </a:t>
            </a:r>
            <a:r>
              <a:rPr sz="2800" b="1" spc="-114" dirty="0">
                <a:solidFill>
                  <a:srgbClr val="0000FF"/>
                </a:solidFill>
                <a:latin typeface="Arial"/>
                <a:cs typeface="Arial"/>
              </a:rPr>
              <a:t>diversidade </a:t>
            </a:r>
            <a:r>
              <a:rPr sz="2800" b="1" spc="-75" dirty="0">
                <a:solidFill>
                  <a:srgbClr val="0000FF"/>
                </a:solidFill>
                <a:latin typeface="Arial"/>
                <a:cs typeface="Arial"/>
              </a:rPr>
              <a:t>de </a:t>
            </a:r>
            <a:r>
              <a:rPr sz="2800" b="1" spc="-110" dirty="0">
                <a:solidFill>
                  <a:srgbClr val="0000FF"/>
                </a:solidFill>
                <a:latin typeface="Arial"/>
                <a:cs typeface="Arial"/>
              </a:rPr>
              <a:t>línguas </a:t>
            </a:r>
            <a:r>
              <a:rPr sz="2800" b="1" spc="-75" dirty="0">
                <a:solidFill>
                  <a:srgbClr val="0000FF"/>
                </a:solidFill>
                <a:latin typeface="Arial"/>
                <a:cs typeface="Arial"/>
              </a:rPr>
              <a:t>na </a:t>
            </a:r>
            <a:r>
              <a:rPr sz="2800" b="1" spc="-100" dirty="0">
                <a:solidFill>
                  <a:srgbClr val="0000FF"/>
                </a:solidFill>
                <a:latin typeface="Arial"/>
                <a:cs typeface="Arial"/>
              </a:rPr>
              <a:t>Europa 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é</a:t>
            </a:r>
            <a:r>
              <a:rPr sz="2800" b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spc="-150" dirty="0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sz="2800" b="1" spc="5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sz="2800" b="1" spc="-150" dirty="0">
                <a:solidFill>
                  <a:srgbClr val="0000FF"/>
                </a:solidFill>
                <a:latin typeface="Arial"/>
                <a:cs typeface="Arial"/>
              </a:rPr>
              <a:t>su</a:t>
            </a:r>
            <a:r>
              <a:rPr sz="2800" b="1" spc="-90" dirty="0">
                <a:solidFill>
                  <a:srgbClr val="0000FF"/>
                </a:solidFill>
                <a:latin typeface="Arial"/>
                <a:cs typeface="Arial"/>
              </a:rPr>
              <a:t>lt</a:t>
            </a:r>
            <a:r>
              <a:rPr sz="2800" b="1" spc="-145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2800" b="1" spc="-16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800" b="1" spc="-160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sz="2800" b="1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spc="-150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800" b="1" spc="5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2800" b="1" spc="-160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sz="2800" b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spc="-160" dirty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sz="2800" b="1" spc="-150" dirty="0">
                <a:solidFill>
                  <a:srgbClr val="0000FF"/>
                </a:solidFill>
                <a:latin typeface="Arial"/>
                <a:cs typeface="Arial"/>
              </a:rPr>
              <a:t>odi</a:t>
            </a:r>
            <a:r>
              <a:rPr sz="2800" b="1" spc="-125" dirty="0">
                <a:solidFill>
                  <a:srgbClr val="0000FF"/>
                </a:solidFill>
                <a:latin typeface="Arial"/>
                <a:cs typeface="Arial"/>
              </a:rPr>
              <a:t>fi</a:t>
            </a:r>
            <a:r>
              <a:rPr sz="2800" b="1" spc="-220" dirty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sz="2800" b="1" spc="-90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2800" b="1" spc="-80" dirty="0">
                <a:solidFill>
                  <a:srgbClr val="0000FF"/>
                </a:solidFill>
                <a:latin typeface="Arial"/>
                <a:cs typeface="Arial"/>
              </a:rPr>
              <a:t>ç</a:t>
            </a:r>
            <a:r>
              <a:rPr sz="2800" b="1" spc="-90" dirty="0">
                <a:solidFill>
                  <a:srgbClr val="0000FF"/>
                </a:solidFill>
                <a:latin typeface="Arial"/>
                <a:cs typeface="Arial"/>
              </a:rPr>
              <a:t>õ</a:t>
            </a:r>
            <a:r>
              <a:rPr sz="2800" b="1" spc="-75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sz="2800" b="1" spc="-160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sz="2800" b="1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spc="-150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800" b="1" spc="5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2800" b="1" spc="-160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sz="2800" b="1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spc="-150" dirty="0">
                <a:solidFill>
                  <a:srgbClr val="0000FF"/>
                </a:solidFill>
                <a:latin typeface="Arial"/>
                <a:cs typeface="Arial"/>
              </a:rPr>
              <a:t>fron</a:t>
            </a:r>
            <a:r>
              <a:rPr sz="2800" b="1" spc="-120" dirty="0">
                <a:solidFill>
                  <a:srgbClr val="0000FF"/>
                </a:solidFill>
                <a:latin typeface="Arial"/>
                <a:cs typeface="Arial"/>
              </a:rPr>
              <a:t>te</a:t>
            </a:r>
            <a:r>
              <a:rPr sz="2800" b="1" spc="-70" dirty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sz="2800" b="1" spc="-150" dirty="0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sz="2800" b="1" spc="-90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2800" b="1" spc="-85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sz="2800" b="1" dirty="0">
                <a:solidFill>
                  <a:srgbClr val="0000FF"/>
                </a:solidFill>
                <a:latin typeface="Arial"/>
                <a:cs typeface="Arial"/>
              </a:rPr>
              <a:t>	</a:t>
            </a:r>
            <a:r>
              <a:rPr sz="2800" b="1" spc="5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sz="2800" b="1" spc="-150" dirty="0">
                <a:solidFill>
                  <a:srgbClr val="0000FF"/>
                </a:solidFill>
                <a:latin typeface="Arial"/>
                <a:cs typeface="Arial"/>
              </a:rPr>
              <a:t>nt</a:t>
            </a:r>
            <a:r>
              <a:rPr sz="2800" b="1" spc="-65" dirty="0">
                <a:solidFill>
                  <a:srgbClr val="0000FF"/>
                </a:solidFill>
                <a:latin typeface="Arial"/>
                <a:cs typeface="Arial"/>
              </a:rPr>
              <a:t>re  </a:t>
            </a:r>
            <a:r>
              <a:rPr sz="2800" b="1" spc="-155" dirty="0">
                <a:solidFill>
                  <a:srgbClr val="0000FF"/>
                </a:solidFill>
                <a:latin typeface="Arial"/>
                <a:cs typeface="Arial"/>
              </a:rPr>
              <a:t>os </a:t>
            </a:r>
            <a:r>
              <a:rPr sz="2800" b="1" spc="-75" dirty="0">
                <a:solidFill>
                  <a:srgbClr val="0000FF"/>
                </a:solidFill>
                <a:latin typeface="Arial"/>
                <a:cs typeface="Arial"/>
              </a:rPr>
              <a:t>países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e </a:t>
            </a:r>
            <a:r>
              <a:rPr sz="2800" b="1" spc="-110" dirty="0">
                <a:solidFill>
                  <a:srgbClr val="0000FF"/>
                </a:solidFill>
                <a:latin typeface="Arial"/>
                <a:cs typeface="Arial"/>
              </a:rPr>
              <a:t>espaços </a:t>
            </a:r>
            <a:r>
              <a:rPr sz="2800" b="1" spc="-135" dirty="0">
                <a:solidFill>
                  <a:srgbClr val="0000FF"/>
                </a:solidFill>
                <a:latin typeface="Arial"/>
                <a:cs typeface="Arial"/>
              </a:rPr>
              <a:t>ocupados </a:t>
            </a:r>
            <a:r>
              <a:rPr sz="2800" b="1" spc="-150" dirty="0">
                <a:solidFill>
                  <a:srgbClr val="0000FF"/>
                </a:solidFill>
                <a:latin typeface="Arial"/>
                <a:cs typeface="Arial"/>
              </a:rPr>
              <a:t>por povos  </a:t>
            </a:r>
            <a:r>
              <a:rPr sz="2800" b="1" spc="-155" dirty="0">
                <a:solidFill>
                  <a:srgbClr val="0000FF"/>
                </a:solidFill>
                <a:latin typeface="Arial"/>
                <a:cs typeface="Arial"/>
              </a:rPr>
              <a:t>distintos </a:t>
            </a: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e </a:t>
            </a:r>
            <a:r>
              <a:rPr sz="2800" b="1" spc="-110" dirty="0">
                <a:solidFill>
                  <a:srgbClr val="0000FF"/>
                </a:solidFill>
                <a:latin typeface="Arial"/>
                <a:cs typeface="Arial"/>
              </a:rPr>
              <a:t>línguas</a:t>
            </a:r>
            <a:r>
              <a:rPr sz="2800" b="1" spc="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spc="-125" dirty="0">
                <a:solidFill>
                  <a:srgbClr val="0000FF"/>
                </a:solidFill>
                <a:latin typeface="Arial"/>
                <a:cs typeface="Arial"/>
              </a:rPr>
              <a:t>primitivas.</a:t>
            </a:r>
            <a:endParaRPr sz="2800">
              <a:latin typeface="Arial"/>
              <a:cs typeface="Arial"/>
            </a:endParaRPr>
          </a:p>
          <a:p>
            <a:pPr marL="12700" marR="381635" indent="914400" algn="just">
              <a:lnSpc>
                <a:spcPct val="100000"/>
              </a:lnSpc>
              <a:spcBef>
                <a:spcPts val="1265"/>
              </a:spcBef>
            </a:pPr>
            <a:r>
              <a:rPr sz="2800" b="1" spc="-85" dirty="0">
                <a:solidFill>
                  <a:srgbClr val="0000FF"/>
                </a:solidFill>
                <a:latin typeface="Arial"/>
                <a:cs typeface="Arial"/>
              </a:rPr>
              <a:t>Somente </a:t>
            </a:r>
            <a:r>
              <a:rPr sz="2800" b="1" spc="-150" dirty="0">
                <a:solidFill>
                  <a:srgbClr val="0000FF"/>
                </a:solidFill>
                <a:latin typeface="Arial"/>
                <a:cs typeface="Arial"/>
              </a:rPr>
              <a:t>dois </a:t>
            </a:r>
            <a:r>
              <a:rPr sz="2800" b="1" spc="-65" dirty="0">
                <a:solidFill>
                  <a:srgbClr val="0000FF"/>
                </a:solidFill>
                <a:latin typeface="Arial"/>
                <a:cs typeface="Arial"/>
              </a:rPr>
              <a:t>países, </a:t>
            </a:r>
            <a:r>
              <a:rPr sz="2800" b="1" u="heavy" spc="-11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Portugal </a:t>
            </a:r>
            <a:r>
              <a:rPr sz="28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e </a:t>
            </a:r>
            <a:r>
              <a:rPr sz="2800" b="1" u="heavy" spc="-8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Islândia</a:t>
            </a:r>
            <a:r>
              <a:rPr sz="2800" b="1" spc="-80" dirty="0">
                <a:solidFill>
                  <a:srgbClr val="0000FF"/>
                </a:solidFill>
                <a:latin typeface="Arial"/>
                <a:cs typeface="Arial"/>
              </a:rPr>
              <a:t>,  </a:t>
            </a:r>
            <a:r>
              <a:rPr sz="2800" b="1" spc="-100" dirty="0">
                <a:solidFill>
                  <a:srgbClr val="0000FF"/>
                </a:solidFill>
                <a:latin typeface="Arial"/>
                <a:cs typeface="Arial"/>
              </a:rPr>
              <a:t>são </a:t>
            </a:r>
            <a:r>
              <a:rPr sz="2800" b="1" spc="-30" dirty="0">
                <a:solidFill>
                  <a:srgbClr val="0000FF"/>
                </a:solidFill>
                <a:latin typeface="Arial"/>
                <a:cs typeface="Arial"/>
              </a:rPr>
              <a:t>MONOLÍGUES; </a:t>
            </a:r>
            <a:r>
              <a:rPr sz="2800" b="1" spc="-150" dirty="0">
                <a:solidFill>
                  <a:srgbClr val="0000FF"/>
                </a:solidFill>
                <a:latin typeface="Arial"/>
                <a:cs typeface="Arial"/>
              </a:rPr>
              <a:t>todos </a:t>
            </a:r>
            <a:r>
              <a:rPr sz="2800" b="1" spc="-155" dirty="0">
                <a:solidFill>
                  <a:srgbClr val="0000FF"/>
                </a:solidFill>
                <a:latin typeface="Arial"/>
                <a:cs typeface="Arial"/>
              </a:rPr>
              <a:t>os </a:t>
            </a:r>
            <a:r>
              <a:rPr sz="2800" b="1" spc="-100" dirty="0">
                <a:solidFill>
                  <a:srgbClr val="0000FF"/>
                </a:solidFill>
                <a:latin typeface="Arial"/>
                <a:cs typeface="Arial"/>
              </a:rPr>
              <a:t>demais </a:t>
            </a:r>
            <a:r>
              <a:rPr sz="2800" b="1" spc="-130" dirty="0">
                <a:solidFill>
                  <a:srgbClr val="0000FF"/>
                </a:solidFill>
                <a:latin typeface="Arial"/>
                <a:cs typeface="Arial"/>
              </a:rPr>
              <a:t>possuem  </a:t>
            </a:r>
            <a:r>
              <a:rPr sz="2800" b="1" spc="-135" dirty="0">
                <a:solidFill>
                  <a:srgbClr val="0000FF"/>
                </a:solidFill>
                <a:latin typeface="Arial"/>
                <a:cs typeface="Arial"/>
              </a:rPr>
              <a:t>minorias</a:t>
            </a:r>
            <a:r>
              <a:rPr sz="2800" b="1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spc="-120" dirty="0">
                <a:solidFill>
                  <a:srgbClr val="0000FF"/>
                </a:solidFill>
                <a:latin typeface="Arial"/>
                <a:cs typeface="Arial"/>
              </a:rPr>
              <a:t>lingüísticas.</a:t>
            </a:r>
            <a:endParaRPr sz="2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66344" y="3858767"/>
            <a:ext cx="8139683" cy="25679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479281" y="6464909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3</a:t>
            </a:fld>
            <a:endParaRPr sz="1200">
              <a:latin typeface="Carlito"/>
              <a:cs typeface="Carlito"/>
            </a:endParaRPr>
          </a:p>
        </p:txBody>
      </p:sp>
      <p:pic>
        <p:nvPicPr>
          <p:cNvPr id="18" name="Som gravado">
            <a:hlinkClick r:id="" action="ppaction://media"/>
            <a:extLst>
              <a:ext uri="{FF2B5EF4-FFF2-40B4-BE49-F238E27FC236}">
                <a16:creationId xmlns:a16="http://schemas.microsoft.com/office/drawing/2014/main" id="{4C6DB604-97D5-4A2E-804E-C24E0C9E1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9125" y="276225"/>
            <a:ext cx="7915275" cy="14573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92251" y="834339"/>
            <a:ext cx="63588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45" dirty="0">
                <a:solidFill>
                  <a:srgbClr val="FFFF00"/>
                </a:solidFill>
                <a:latin typeface="Arial"/>
                <a:cs typeface="Arial"/>
              </a:rPr>
              <a:t>CARACTERÍSTICA</a:t>
            </a:r>
            <a:r>
              <a:rPr sz="2800" spc="-1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35" dirty="0">
                <a:solidFill>
                  <a:srgbClr val="FFFF00"/>
                </a:solidFill>
                <a:latin typeface="Arial"/>
                <a:cs typeface="Arial"/>
              </a:rPr>
              <a:t>DEMOGRÁFICAS.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95541" y="1544066"/>
            <a:ext cx="8510270" cy="5125720"/>
            <a:chOff x="395541" y="1544066"/>
            <a:chExt cx="8510270" cy="5125720"/>
          </a:xfrm>
        </p:grpSpPr>
        <p:sp>
          <p:nvSpPr>
            <p:cNvPr id="5" name="object 5"/>
            <p:cNvSpPr/>
            <p:nvPr/>
          </p:nvSpPr>
          <p:spPr>
            <a:xfrm>
              <a:off x="395541" y="1700860"/>
              <a:ext cx="3203829" cy="496849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35883" y="1556766"/>
              <a:ext cx="5257165" cy="4968875"/>
            </a:xfrm>
            <a:custGeom>
              <a:avLst/>
              <a:gdLst/>
              <a:ahLst/>
              <a:cxnLst/>
              <a:rect l="l" t="t" r="r" b="b"/>
              <a:pathLst>
                <a:path w="5257165" h="4968875">
                  <a:moveTo>
                    <a:pt x="4428490" y="0"/>
                  </a:moveTo>
                  <a:lnTo>
                    <a:pt x="828166" y="0"/>
                  </a:lnTo>
                  <a:lnTo>
                    <a:pt x="779498" y="1406"/>
                  </a:lnTo>
                  <a:lnTo>
                    <a:pt x="731572" y="5572"/>
                  </a:lnTo>
                  <a:lnTo>
                    <a:pt x="684464" y="12421"/>
                  </a:lnTo>
                  <a:lnTo>
                    <a:pt x="638253" y="21875"/>
                  </a:lnTo>
                  <a:lnTo>
                    <a:pt x="593017" y="33856"/>
                  </a:lnTo>
                  <a:lnTo>
                    <a:pt x="548832" y="48287"/>
                  </a:lnTo>
                  <a:lnTo>
                    <a:pt x="505777" y="65089"/>
                  </a:lnTo>
                  <a:lnTo>
                    <a:pt x="463929" y="84185"/>
                  </a:lnTo>
                  <a:lnTo>
                    <a:pt x="423366" y="105498"/>
                  </a:lnTo>
                  <a:lnTo>
                    <a:pt x="384165" y="128949"/>
                  </a:lnTo>
                  <a:lnTo>
                    <a:pt x="346404" y="154461"/>
                  </a:lnTo>
                  <a:lnTo>
                    <a:pt x="310161" y="181956"/>
                  </a:lnTo>
                  <a:lnTo>
                    <a:pt x="275513" y="211357"/>
                  </a:lnTo>
                  <a:lnTo>
                    <a:pt x="242538" y="242585"/>
                  </a:lnTo>
                  <a:lnTo>
                    <a:pt x="211313" y="275564"/>
                  </a:lnTo>
                  <a:lnTo>
                    <a:pt x="181916" y="310214"/>
                  </a:lnTo>
                  <a:lnTo>
                    <a:pt x="154426" y="346459"/>
                  </a:lnTo>
                  <a:lnTo>
                    <a:pt x="128918" y="384221"/>
                  </a:lnTo>
                  <a:lnTo>
                    <a:pt x="105471" y="423422"/>
                  </a:lnTo>
                  <a:lnTo>
                    <a:pt x="84163" y="463985"/>
                  </a:lnTo>
                  <a:lnTo>
                    <a:pt x="65071" y="505831"/>
                  </a:lnTo>
                  <a:lnTo>
                    <a:pt x="48273" y="548883"/>
                  </a:lnTo>
                  <a:lnTo>
                    <a:pt x="33846" y="593063"/>
                  </a:lnTo>
                  <a:lnTo>
                    <a:pt x="21868" y="638293"/>
                  </a:lnTo>
                  <a:lnTo>
                    <a:pt x="12417" y="684497"/>
                  </a:lnTo>
                  <a:lnTo>
                    <a:pt x="5570" y="731595"/>
                  </a:lnTo>
                  <a:lnTo>
                    <a:pt x="1405" y="779511"/>
                  </a:lnTo>
                  <a:lnTo>
                    <a:pt x="0" y="828167"/>
                  </a:lnTo>
                  <a:lnTo>
                    <a:pt x="0" y="4140466"/>
                  </a:lnTo>
                  <a:lnTo>
                    <a:pt x="1405" y="4189124"/>
                  </a:lnTo>
                  <a:lnTo>
                    <a:pt x="5570" y="4237041"/>
                  </a:lnTo>
                  <a:lnTo>
                    <a:pt x="12417" y="4284141"/>
                  </a:lnTo>
                  <a:lnTo>
                    <a:pt x="21868" y="4330345"/>
                  </a:lnTo>
                  <a:lnTo>
                    <a:pt x="33846" y="4375575"/>
                  </a:lnTo>
                  <a:lnTo>
                    <a:pt x="48273" y="4419754"/>
                  </a:lnTo>
                  <a:lnTo>
                    <a:pt x="65071" y="4462805"/>
                  </a:lnTo>
                  <a:lnTo>
                    <a:pt x="84163" y="4504649"/>
                  </a:lnTo>
                  <a:lnTo>
                    <a:pt x="105471" y="4545209"/>
                  </a:lnTo>
                  <a:lnTo>
                    <a:pt x="128918" y="4584408"/>
                  </a:lnTo>
                  <a:lnTo>
                    <a:pt x="154426" y="4622167"/>
                  </a:lnTo>
                  <a:lnTo>
                    <a:pt x="181916" y="4658409"/>
                  </a:lnTo>
                  <a:lnTo>
                    <a:pt x="211313" y="4693057"/>
                  </a:lnTo>
                  <a:lnTo>
                    <a:pt x="242538" y="4726031"/>
                  </a:lnTo>
                  <a:lnTo>
                    <a:pt x="275513" y="4757256"/>
                  </a:lnTo>
                  <a:lnTo>
                    <a:pt x="310161" y="4786653"/>
                  </a:lnTo>
                  <a:lnTo>
                    <a:pt x="346404" y="4814145"/>
                  </a:lnTo>
                  <a:lnTo>
                    <a:pt x="384165" y="4839654"/>
                  </a:lnTo>
                  <a:lnTo>
                    <a:pt x="423366" y="4863102"/>
                  </a:lnTo>
                  <a:lnTo>
                    <a:pt x="463929" y="4884411"/>
                  </a:lnTo>
                  <a:lnTo>
                    <a:pt x="505777" y="4903504"/>
                  </a:lnTo>
                  <a:lnTo>
                    <a:pt x="548832" y="4920304"/>
                  </a:lnTo>
                  <a:lnTo>
                    <a:pt x="593017" y="4934732"/>
                  </a:lnTo>
                  <a:lnTo>
                    <a:pt x="638253" y="4946711"/>
                  </a:lnTo>
                  <a:lnTo>
                    <a:pt x="684464" y="4956163"/>
                  </a:lnTo>
                  <a:lnTo>
                    <a:pt x="731572" y="4963011"/>
                  </a:lnTo>
                  <a:lnTo>
                    <a:pt x="779498" y="4967177"/>
                  </a:lnTo>
                  <a:lnTo>
                    <a:pt x="828166" y="4968582"/>
                  </a:lnTo>
                  <a:lnTo>
                    <a:pt x="4428490" y="4968582"/>
                  </a:lnTo>
                  <a:lnTo>
                    <a:pt x="4477145" y="4967177"/>
                  </a:lnTo>
                  <a:lnTo>
                    <a:pt x="4525061" y="4963011"/>
                  </a:lnTo>
                  <a:lnTo>
                    <a:pt x="4572159" y="4956163"/>
                  </a:lnTo>
                  <a:lnTo>
                    <a:pt x="4618363" y="4946711"/>
                  </a:lnTo>
                  <a:lnTo>
                    <a:pt x="4663593" y="4934732"/>
                  </a:lnTo>
                  <a:lnTo>
                    <a:pt x="4707773" y="4920304"/>
                  </a:lnTo>
                  <a:lnTo>
                    <a:pt x="4750825" y="4903504"/>
                  </a:lnTo>
                  <a:lnTo>
                    <a:pt x="4792671" y="4884411"/>
                  </a:lnTo>
                  <a:lnTo>
                    <a:pt x="4833234" y="4863102"/>
                  </a:lnTo>
                  <a:lnTo>
                    <a:pt x="4872435" y="4839654"/>
                  </a:lnTo>
                  <a:lnTo>
                    <a:pt x="4910197" y="4814145"/>
                  </a:lnTo>
                  <a:lnTo>
                    <a:pt x="4946442" y="4786653"/>
                  </a:lnTo>
                  <a:lnTo>
                    <a:pt x="4981092" y="4757256"/>
                  </a:lnTo>
                  <a:lnTo>
                    <a:pt x="5014071" y="4726031"/>
                  </a:lnTo>
                  <a:lnTo>
                    <a:pt x="5045299" y="4693057"/>
                  </a:lnTo>
                  <a:lnTo>
                    <a:pt x="5074700" y="4658409"/>
                  </a:lnTo>
                  <a:lnTo>
                    <a:pt x="5102195" y="4622167"/>
                  </a:lnTo>
                  <a:lnTo>
                    <a:pt x="5127707" y="4584408"/>
                  </a:lnTo>
                  <a:lnTo>
                    <a:pt x="5151158" y="4545209"/>
                  </a:lnTo>
                  <a:lnTo>
                    <a:pt x="5172471" y="4504649"/>
                  </a:lnTo>
                  <a:lnTo>
                    <a:pt x="5191567" y="4462805"/>
                  </a:lnTo>
                  <a:lnTo>
                    <a:pt x="5208369" y="4419754"/>
                  </a:lnTo>
                  <a:lnTo>
                    <a:pt x="5222800" y="4375575"/>
                  </a:lnTo>
                  <a:lnTo>
                    <a:pt x="5234781" y="4330345"/>
                  </a:lnTo>
                  <a:lnTo>
                    <a:pt x="5244235" y="4284141"/>
                  </a:lnTo>
                  <a:lnTo>
                    <a:pt x="5251084" y="4237041"/>
                  </a:lnTo>
                  <a:lnTo>
                    <a:pt x="5255250" y="4189124"/>
                  </a:lnTo>
                  <a:lnTo>
                    <a:pt x="5256657" y="4140466"/>
                  </a:lnTo>
                  <a:lnTo>
                    <a:pt x="5256657" y="828167"/>
                  </a:lnTo>
                  <a:lnTo>
                    <a:pt x="5255250" y="779511"/>
                  </a:lnTo>
                  <a:lnTo>
                    <a:pt x="5251084" y="731595"/>
                  </a:lnTo>
                  <a:lnTo>
                    <a:pt x="5244235" y="684497"/>
                  </a:lnTo>
                  <a:lnTo>
                    <a:pt x="5234781" y="638293"/>
                  </a:lnTo>
                  <a:lnTo>
                    <a:pt x="5222800" y="593063"/>
                  </a:lnTo>
                  <a:lnTo>
                    <a:pt x="5208369" y="548883"/>
                  </a:lnTo>
                  <a:lnTo>
                    <a:pt x="5191567" y="505831"/>
                  </a:lnTo>
                  <a:lnTo>
                    <a:pt x="5172471" y="463985"/>
                  </a:lnTo>
                  <a:lnTo>
                    <a:pt x="5151158" y="423422"/>
                  </a:lnTo>
                  <a:lnTo>
                    <a:pt x="5127707" y="384221"/>
                  </a:lnTo>
                  <a:lnTo>
                    <a:pt x="5102195" y="346459"/>
                  </a:lnTo>
                  <a:lnTo>
                    <a:pt x="5074700" y="310214"/>
                  </a:lnTo>
                  <a:lnTo>
                    <a:pt x="5045299" y="275564"/>
                  </a:lnTo>
                  <a:lnTo>
                    <a:pt x="5014071" y="242585"/>
                  </a:lnTo>
                  <a:lnTo>
                    <a:pt x="4981092" y="211357"/>
                  </a:lnTo>
                  <a:lnTo>
                    <a:pt x="4946442" y="181956"/>
                  </a:lnTo>
                  <a:lnTo>
                    <a:pt x="4910197" y="154461"/>
                  </a:lnTo>
                  <a:lnTo>
                    <a:pt x="4872435" y="128949"/>
                  </a:lnTo>
                  <a:lnTo>
                    <a:pt x="4833234" y="105498"/>
                  </a:lnTo>
                  <a:lnTo>
                    <a:pt x="4792671" y="84185"/>
                  </a:lnTo>
                  <a:lnTo>
                    <a:pt x="4750825" y="65089"/>
                  </a:lnTo>
                  <a:lnTo>
                    <a:pt x="4707773" y="48287"/>
                  </a:lnTo>
                  <a:lnTo>
                    <a:pt x="4663593" y="33856"/>
                  </a:lnTo>
                  <a:lnTo>
                    <a:pt x="4618363" y="21875"/>
                  </a:lnTo>
                  <a:lnTo>
                    <a:pt x="4572159" y="12421"/>
                  </a:lnTo>
                  <a:lnTo>
                    <a:pt x="4525061" y="5572"/>
                  </a:lnTo>
                  <a:lnTo>
                    <a:pt x="4477145" y="1406"/>
                  </a:lnTo>
                  <a:lnTo>
                    <a:pt x="4428490" y="0"/>
                  </a:lnTo>
                  <a:close/>
                </a:path>
              </a:pathLst>
            </a:custGeom>
            <a:solidFill>
              <a:srgbClr val="9946A9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35883" y="1556766"/>
              <a:ext cx="5257165" cy="4968875"/>
            </a:xfrm>
            <a:custGeom>
              <a:avLst/>
              <a:gdLst/>
              <a:ahLst/>
              <a:cxnLst/>
              <a:rect l="l" t="t" r="r" b="b"/>
              <a:pathLst>
                <a:path w="5257165" h="4968875">
                  <a:moveTo>
                    <a:pt x="0" y="828167"/>
                  </a:moveTo>
                  <a:lnTo>
                    <a:pt x="1405" y="779511"/>
                  </a:lnTo>
                  <a:lnTo>
                    <a:pt x="5570" y="731595"/>
                  </a:lnTo>
                  <a:lnTo>
                    <a:pt x="12417" y="684497"/>
                  </a:lnTo>
                  <a:lnTo>
                    <a:pt x="21868" y="638293"/>
                  </a:lnTo>
                  <a:lnTo>
                    <a:pt x="33846" y="593063"/>
                  </a:lnTo>
                  <a:lnTo>
                    <a:pt x="48273" y="548883"/>
                  </a:lnTo>
                  <a:lnTo>
                    <a:pt x="65071" y="505831"/>
                  </a:lnTo>
                  <a:lnTo>
                    <a:pt x="84163" y="463985"/>
                  </a:lnTo>
                  <a:lnTo>
                    <a:pt x="105471" y="423422"/>
                  </a:lnTo>
                  <a:lnTo>
                    <a:pt x="128918" y="384221"/>
                  </a:lnTo>
                  <a:lnTo>
                    <a:pt x="154426" y="346459"/>
                  </a:lnTo>
                  <a:lnTo>
                    <a:pt x="181916" y="310214"/>
                  </a:lnTo>
                  <a:lnTo>
                    <a:pt x="211313" y="275564"/>
                  </a:lnTo>
                  <a:lnTo>
                    <a:pt x="242538" y="242585"/>
                  </a:lnTo>
                  <a:lnTo>
                    <a:pt x="275513" y="211357"/>
                  </a:lnTo>
                  <a:lnTo>
                    <a:pt x="310161" y="181956"/>
                  </a:lnTo>
                  <a:lnTo>
                    <a:pt x="346404" y="154461"/>
                  </a:lnTo>
                  <a:lnTo>
                    <a:pt x="384165" y="128949"/>
                  </a:lnTo>
                  <a:lnTo>
                    <a:pt x="423366" y="105498"/>
                  </a:lnTo>
                  <a:lnTo>
                    <a:pt x="463929" y="84185"/>
                  </a:lnTo>
                  <a:lnTo>
                    <a:pt x="505777" y="65089"/>
                  </a:lnTo>
                  <a:lnTo>
                    <a:pt x="548832" y="48287"/>
                  </a:lnTo>
                  <a:lnTo>
                    <a:pt x="593017" y="33856"/>
                  </a:lnTo>
                  <a:lnTo>
                    <a:pt x="638253" y="21875"/>
                  </a:lnTo>
                  <a:lnTo>
                    <a:pt x="684464" y="12421"/>
                  </a:lnTo>
                  <a:lnTo>
                    <a:pt x="731572" y="5572"/>
                  </a:lnTo>
                  <a:lnTo>
                    <a:pt x="779498" y="1406"/>
                  </a:lnTo>
                  <a:lnTo>
                    <a:pt x="828166" y="0"/>
                  </a:lnTo>
                  <a:lnTo>
                    <a:pt x="4428490" y="0"/>
                  </a:lnTo>
                  <a:lnTo>
                    <a:pt x="4477145" y="1406"/>
                  </a:lnTo>
                  <a:lnTo>
                    <a:pt x="4525061" y="5572"/>
                  </a:lnTo>
                  <a:lnTo>
                    <a:pt x="4572159" y="12421"/>
                  </a:lnTo>
                  <a:lnTo>
                    <a:pt x="4618363" y="21875"/>
                  </a:lnTo>
                  <a:lnTo>
                    <a:pt x="4663593" y="33856"/>
                  </a:lnTo>
                  <a:lnTo>
                    <a:pt x="4707773" y="48287"/>
                  </a:lnTo>
                  <a:lnTo>
                    <a:pt x="4750825" y="65089"/>
                  </a:lnTo>
                  <a:lnTo>
                    <a:pt x="4792671" y="84185"/>
                  </a:lnTo>
                  <a:lnTo>
                    <a:pt x="4833234" y="105498"/>
                  </a:lnTo>
                  <a:lnTo>
                    <a:pt x="4872435" y="128949"/>
                  </a:lnTo>
                  <a:lnTo>
                    <a:pt x="4910197" y="154461"/>
                  </a:lnTo>
                  <a:lnTo>
                    <a:pt x="4946442" y="181956"/>
                  </a:lnTo>
                  <a:lnTo>
                    <a:pt x="4981092" y="211357"/>
                  </a:lnTo>
                  <a:lnTo>
                    <a:pt x="5014071" y="242585"/>
                  </a:lnTo>
                  <a:lnTo>
                    <a:pt x="5045299" y="275564"/>
                  </a:lnTo>
                  <a:lnTo>
                    <a:pt x="5074700" y="310214"/>
                  </a:lnTo>
                  <a:lnTo>
                    <a:pt x="5102195" y="346459"/>
                  </a:lnTo>
                  <a:lnTo>
                    <a:pt x="5127707" y="384221"/>
                  </a:lnTo>
                  <a:lnTo>
                    <a:pt x="5151158" y="423422"/>
                  </a:lnTo>
                  <a:lnTo>
                    <a:pt x="5172471" y="463985"/>
                  </a:lnTo>
                  <a:lnTo>
                    <a:pt x="5191567" y="505831"/>
                  </a:lnTo>
                  <a:lnTo>
                    <a:pt x="5208369" y="548883"/>
                  </a:lnTo>
                  <a:lnTo>
                    <a:pt x="5222800" y="593063"/>
                  </a:lnTo>
                  <a:lnTo>
                    <a:pt x="5234781" y="638293"/>
                  </a:lnTo>
                  <a:lnTo>
                    <a:pt x="5244235" y="684497"/>
                  </a:lnTo>
                  <a:lnTo>
                    <a:pt x="5251084" y="731595"/>
                  </a:lnTo>
                  <a:lnTo>
                    <a:pt x="5255250" y="779511"/>
                  </a:lnTo>
                  <a:lnTo>
                    <a:pt x="5256657" y="828167"/>
                  </a:lnTo>
                  <a:lnTo>
                    <a:pt x="5256657" y="4140466"/>
                  </a:lnTo>
                  <a:lnTo>
                    <a:pt x="5255250" y="4189124"/>
                  </a:lnTo>
                  <a:lnTo>
                    <a:pt x="5251084" y="4237041"/>
                  </a:lnTo>
                  <a:lnTo>
                    <a:pt x="5244235" y="4284141"/>
                  </a:lnTo>
                  <a:lnTo>
                    <a:pt x="5234781" y="4330345"/>
                  </a:lnTo>
                  <a:lnTo>
                    <a:pt x="5222800" y="4375575"/>
                  </a:lnTo>
                  <a:lnTo>
                    <a:pt x="5208369" y="4419754"/>
                  </a:lnTo>
                  <a:lnTo>
                    <a:pt x="5191567" y="4462805"/>
                  </a:lnTo>
                  <a:lnTo>
                    <a:pt x="5172471" y="4504649"/>
                  </a:lnTo>
                  <a:lnTo>
                    <a:pt x="5151158" y="4545209"/>
                  </a:lnTo>
                  <a:lnTo>
                    <a:pt x="5127707" y="4584408"/>
                  </a:lnTo>
                  <a:lnTo>
                    <a:pt x="5102195" y="4622167"/>
                  </a:lnTo>
                  <a:lnTo>
                    <a:pt x="5074700" y="4658409"/>
                  </a:lnTo>
                  <a:lnTo>
                    <a:pt x="5045299" y="4693057"/>
                  </a:lnTo>
                  <a:lnTo>
                    <a:pt x="5014071" y="4726031"/>
                  </a:lnTo>
                  <a:lnTo>
                    <a:pt x="4981092" y="4757256"/>
                  </a:lnTo>
                  <a:lnTo>
                    <a:pt x="4946442" y="4786653"/>
                  </a:lnTo>
                  <a:lnTo>
                    <a:pt x="4910197" y="4814145"/>
                  </a:lnTo>
                  <a:lnTo>
                    <a:pt x="4872435" y="4839654"/>
                  </a:lnTo>
                  <a:lnTo>
                    <a:pt x="4833234" y="4863102"/>
                  </a:lnTo>
                  <a:lnTo>
                    <a:pt x="4792671" y="4884411"/>
                  </a:lnTo>
                  <a:lnTo>
                    <a:pt x="4750825" y="4903504"/>
                  </a:lnTo>
                  <a:lnTo>
                    <a:pt x="4707773" y="4920304"/>
                  </a:lnTo>
                  <a:lnTo>
                    <a:pt x="4663593" y="4934732"/>
                  </a:lnTo>
                  <a:lnTo>
                    <a:pt x="4618363" y="4946711"/>
                  </a:lnTo>
                  <a:lnTo>
                    <a:pt x="4572159" y="4956163"/>
                  </a:lnTo>
                  <a:lnTo>
                    <a:pt x="4525061" y="4963011"/>
                  </a:lnTo>
                  <a:lnTo>
                    <a:pt x="4477145" y="4967177"/>
                  </a:lnTo>
                  <a:lnTo>
                    <a:pt x="4428490" y="4968582"/>
                  </a:lnTo>
                  <a:lnTo>
                    <a:pt x="828166" y="4968582"/>
                  </a:lnTo>
                  <a:lnTo>
                    <a:pt x="779498" y="4967177"/>
                  </a:lnTo>
                  <a:lnTo>
                    <a:pt x="731572" y="4963011"/>
                  </a:lnTo>
                  <a:lnTo>
                    <a:pt x="684464" y="4956163"/>
                  </a:lnTo>
                  <a:lnTo>
                    <a:pt x="638253" y="4946711"/>
                  </a:lnTo>
                  <a:lnTo>
                    <a:pt x="593017" y="4934732"/>
                  </a:lnTo>
                  <a:lnTo>
                    <a:pt x="548832" y="4920304"/>
                  </a:lnTo>
                  <a:lnTo>
                    <a:pt x="505777" y="4903504"/>
                  </a:lnTo>
                  <a:lnTo>
                    <a:pt x="463929" y="4884411"/>
                  </a:lnTo>
                  <a:lnTo>
                    <a:pt x="423366" y="4863102"/>
                  </a:lnTo>
                  <a:lnTo>
                    <a:pt x="384165" y="4839654"/>
                  </a:lnTo>
                  <a:lnTo>
                    <a:pt x="346404" y="4814145"/>
                  </a:lnTo>
                  <a:lnTo>
                    <a:pt x="310161" y="4786653"/>
                  </a:lnTo>
                  <a:lnTo>
                    <a:pt x="275513" y="4757256"/>
                  </a:lnTo>
                  <a:lnTo>
                    <a:pt x="242538" y="4726031"/>
                  </a:lnTo>
                  <a:lnTo>
                    <a:pt x="211313" y="4693057"/>
                  </a:lnTo>
                  <a:lnTo>
                    <a:pt x="181916" y="4658409"/>
                  </a:lnTo>
                  <a:lnTo>
                    <a:pt x="154426" y="4622167"/>
                  </a:lnTo>
                  <a:lnTo>
                    <a:pt x="128918" y="4584408"/>
                  </a:lnTo>
                  <a:lnTo>
                    <a:pt x="105471" y="4545209"/>
                  </a:lnTo>
                  <a:lnTo>
                    <a:pt x="84163" y="4504649"/>
                  </a:lnTo>
                  <a:lnTo>
                    <a:pt x="65071" y="4462805"/>
                  </a:lnTo>
                  <a:lnTo>
                    <a:pt x="48273" y="4419754"/>
                  </a:lnTo>
                  <a:lnTo>
                    <a:pt x="33846" y="4375575"/>
                  </a:lnTo>
                  <a:lnTo>
                    <a:pt x="21868" y="4330345"/>
                  </a:lnTo>
                  <a:lnTo>
                    <a:pt x="12417" y="4284141"/>
                  </a:lnTo>
                  <a:lnTo>
                    <a:pt x="5570" y="4237041"/>
                  </a:lnTo>
                  <a:lnTo>
                    <a:pt x="1405" y="4189124"/>
                  </a:lnTo>
                  <a:lnTo>
                    <a:pt x="0" y="4140466"/>
                  </a:lnTo>
                  <a:lnTo>
                    <a:pt x="0" y="82816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63439" y="1726692"/>
              <a:ext cx="2859023" cy="5852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9039" y="2153412"/>
              <a:ext cx="3518916" cy="58521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49039" y="2580132"/>
              <a:ext cx="5108448" cy="58521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749039" y="3006852"/>
              <a:ext cx="3557016" cy="58521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830568" y="3006852"/>
              <a:ext cx="594359" cy="58521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949439" y="3006852"/>
              <a:ext cx="859536" cy="58521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749039" y="3433572"/>
              <a:ext cx="3706367" cy="58521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749039" y="3860292"/>
              <a:ext cx="4776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663439" y="4287011"/>
              <a:ext cx="3607308" cy="58521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749039" y="4713732"/>
              <a:ext cx="4315968" cy="5852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49039" y="5140451"/>
              <a:ext cx="5035296" cy="58521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49039" y="5567172"/>
              <a:ext cx="3613404" cy="58521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957954" y="1820672"/>
            <a:ext cx="4568825" cy="429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14400">
              <a:lnSpc>
                <a:spcPct val="100000"/>
              </a:lnSpc>
              <a:spcBef>
                <a:spcPts val="95"/>
              </a:spcBef>
              <a:tabLst>
                <a:tab pos="4377690" algn="l"/>
              </a:tabLst>
            </a:pPr>
            <a:r>
              <a:rPr sz="2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A </a:t>
            </a:r>
            <a:r>
              <a:rPr sz="2800"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Europa </a:t>
            </a:r>
            <a:r>
              <a:rPr sz="2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é um  continente bastante  PO</a:t>
            </a:r>
            <a:r>
              <a:rPr sz="2800" b="1" spc="-20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sz="2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UL</a:t>
            </a:r>
            <a:r>
              <a:rPr sz="2800" b="1" spc="-20" dirty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r>
              <a:rPr sz="2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SO</a:t>
            </a:r>
            <a:r>
              <a:rPr sz="2800" b="1" spc="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sz="28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PO</a:t>
            </a:r>
            <a:r>
              <a:rPr sz="2800" b="1" spc="-75" dirty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sz="2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OA</a:t>
            </a:r>
            <a:r>
              <a:rPr sz="2800"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r>
              <a:rPr sz="2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,</a:t>
            </a:r>
            <a:r>
              <a:rPr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endParaRPr sz="2800">
              <a:latin typeface="Times New Roman"/>
              <a:cs typeface="Times New Roman"/>
            </a:endParaRPr>
          </a:p>
          <a:p>
            <a:pPr marL="12700" marR="248285">
              <a:lnSpc>
                <a:spcPct val="100000"/>
              </a:lnSpc>
              <a:tabLst>
                <a:tab pos="1750060" algn="l"/>
              </a:tabLst>
            </a:pPr>
            <a:r>
              <a:rPr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população	encontra-se  </a:t>
            </a:r>
            <a:r>
              <a:rPr sz="2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distribuída de forma  </a:t>
            </a:r>
            <a:r>
              <a:rPr sz="28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irregular </a:t>
            </a:r>
            <a:r>
              <a:rPr sz="2800"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sobre </a:t>
            </a:r>
            <a:r>
              <a:rPr sz="2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o</a:t>
            </a:r>
            <a:r>
              <a:rPr sz="2800" b="1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continente.</a:t>
            </a:r>
            <a:endParaRPr sz="2800">
              <a:latin typeface="Times New Roman"/>
              <a:cs typeface="Times New Roman"/>
            </a:endParaRPr>
          </a:p>
          <a:p>
            <a:pPr marL="12700" marR="78740" indent="914400">
              <a:lnSpc>
                <a:spcPct val="100000"/>
              </a:lnSpc>
            </a:pPr>
            <a:r>
              <a:rPr sz="2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Em algumas </a:t>
            </a:r>
            <a:r>
              <a:rPr sz="2800"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áreas </a:t>
            </a:r>
            <a:r>
              <a:rPr sz="2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a  </a:t>
            </a:r>
            <a:r>
              <a:rPr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densidade </a:t>
            </a:r>
            <a:r>
              <a:rPr sz="2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demográfica é  elevado, em outras existem os  </a:t>
            </a:r>
            <a:r>
              <a:rPr sz="28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vazios </a:t>
            </a:r>
            <a:r>
              <a:rPr sz="2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demográficos.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79281" y="6464909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4</a:t>
            </a:fld>
            <a:endParaRPr sz="1200">
              <a:latin typeface="Carlito"/>
              <a:cs typeface="Carlito"/>
            </a:endParaRPr>
          </a:p>
        </p:txBody>
      </p:sp>
      <p:pic>
        <p:nvPicPr>
          <p:cNvPr id="23" name="Som gravado">
            <a:hlinkClick r:id="" action="ppaction://media"/>
            <a:extLst>
              <a:ext uri="{FF2B5EF4-FFF2-40B4-BE49-F238E27FC236}">
                <a16:creationId xmlns:a16="http://schemas.microsoft.com/office/drawing/2014/main" id="{132DC226-1DB9-4986-B26F-6E845ADDB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0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5541" y="319913"/>
            <a:ext cx="8366125" cy="6290310"/>
            <a:chOff x="395541" y="319913"/>
            <a:chExt cx="8366125" cy="6290310"/>
          </a:xfrm>
        </p:grpSpPr>
        <p:sp>
          <p:nvSpPr>
            <p:cNvPr id="3" name="object 3"/>
            <p:cNvSpPr/>
            <p:nvPr/>
          </p:nvSpPr>
          <p:spPr>
            <a:xfrm>
              <a:off x="395541" y="692746"/>
              <a:ext cx="3203829" cy="56165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35883" y="332613"/>
              <a:ext cx="5113020" cy="6264910"/>
            </a:xfrm>
            <a:custGeom>
              <a:avLst/>
              <a:gdLst/>
              <a:ahLst/>
              <a:cxnLst/>
              <a:rect l="l" t="t" r="r" b="b"/>
              <a:pathLst>
                <a:path w="5113020" h="6264909">
                  <a:moveTo>
                    <a:pt x="4260469" y="0"/>
                  </a:moveTo>
                  <a:lnTo>
                    <a:pt x="852169" y="0"/>
                  </a:lnTo>
                  <a:lnTo>
                    <a:pt x="803810" y="1348"/>
                  </a:lnTo>
                  <a:lnTo>
                    <a:pt x="756159" y="5347"/>
                  </a:lnTo>
                  <a:lnTo>
                    <a:pt x="709288" y="11924"/>
                  </a:lnTo>
                  <a:lnTo>
                    <a:pt x="663268" y="21007"/>
                  </a:lnTo>
                  <a:lnTo>
                    <a:pt x="618173" y="32524"/>
                  </a:lnTo>
                  <a:lnTo>
                    <a:pt x="574073" y="46403"/>
                  </a:lnTo>
                  <a:lnTo>
                    <a:pt x="531040" y="62572"/>
                  </a:lnTo>
                  <a:lnTo>
                    <a:pt x="489147" y="80960"/>
                  </a:lnTo>
                  <a:lnTo>
                    <a:pt x="448466" y="101494"/>
                  </a:lnTo>
                  <a:lnTo>
                    <a:pt x="409068" y="124103"/>
                  </a:lnTo>
                  <a:lnTo>
                    <a:pt x="371025" y="148715"/>
                  </a:lnTo>
                  <a:lnTo>
                    <a:pt x="334409" y="175257"/>
                  </a:lnTo>
                  <a:lnTo>
                    <a:pt x="299293" y="203657"/>
                  </a:lnTo>
                  <a:lnTo>
                    <a:pt x="265747" y="233845"/>
                  </a:lnTo>
                  <a:lnTo>
                    <a:pt x="233845" y="265747"/>
                  </a:lnTo>
                  <a:lnTo>
                    <a:pt x="203657" y="299293"/>
                  </a:lnTo>
                  <a:lnTo>
                    <a:pt x="175257" y="334409"/>
                  </a:lnTo>
                  <a:lnTo>
                    <a:pt x="148715" y="371025"/>
                  </a:lnTo>
                  <a:lnTo>
                    <a:pt x="124103" y="409068"/>
                  </a:lnTo>
                  <a:lnTo>
                    <a:pt x="101494" y="448466"/>
                  </a:lnTo>
                  <a:lnTo>
                    <a:pt x="80960" y="489147"/>
                  </a:lnTo>
                  <a:lnTo>
                    <a:pt x="62572" y="531040"/>
                  </a:lnTo>
                  <a:lnTo>
                    <a:pt x="46403" y="574073"/>
                  </a:lnTo>
                  <a:lnTo>
                    <a:pt x="32524" y="618173"/>
                  </a:lnTo>
                  <a:lnTo>
                    <a:pt x="21007" y="663268"/>
                  </a:lnTo>
                  <a:lnTo>
                    <a:pt x="11924" y="709288"/>
                  </a:lnTo>
                  <a:lnTo>
                    <a:pt x="5347" y="756159"/>
                  </a:lnTo>
                  <a:lnTo>
                    <a:pt x="1348" y="803810"/>
                  </a:lnTo>
                  <a:lnTo>
                    <a:pt x="0" y="852169"/>
                  </a:lnTo>
                  <a:lnTo>
                    <a:pt x="0" y="5412625"/>
                  </a:lnTo>
                  <a:lnTo>
                    <a:pt x="1348" y="5460979"/>
                  </a:lnTo>
                  <a:lnTo>
                    <a:pt x="5347" y="5508626"/>
                  </a:lnTo>
                  <a:lnTo>
                    <a:pt x="11924" y="5555492"/>
                  </a:lnTo>
                  <a:lnTo>
                    <a:pt x="21007" y="5601507"/>
                  </a:lnTo>
                  <a:lnTo>
                    <a:pt x="32524" y="5646599"/>
                  </a:lnTo>
                  <a:lnTo>
                    <a:pt x="46403" y="5690695"/>
                  </a:lnTo>
                  <a:lnTo>
                    <a:pt x="62572" y="5733724"/>
                  </a:lnTo>
                  <a:lnTo>
                    <a:pt x="80960" y="5775613"/>
                  </a:lnTo>
                  <a:lnTo>
                    <a:pt x="101494" y="5816292"/>
                  </a:lnTo>
                  <a:lnTo>
                    <a:pt x="124103" y="5855687"/>
                  </a:lnTo>
                  <a:lnTo>
                    <a:pt x="148715" y="5893727"/>
                  </a:lnTo>
                  <a:lnTo>
                    <a:pt x="175257" y="5930340"/>
                  </a:lnTo>
                  <a:lnTo>
                    <a:pt x="203657" y="5965454"/>
                  </a:lnTo>
                  <a:lnTo>
                    <a:pt x="233845" y="5998998"/>
                  </a:lnTo>
                  <a:lnTo>
                    <a:pt x="265747" y="6030898"/>
                  </a:lnTo>
                  <a:lnTo>
                    <a:pt x="299293" y="6061084"/>
                  </a:lnTo>
                  <a:lnTo>
                    <a:pt x="334409" y="6089483"/>
                  </a:lnTo>
                  <a:lnTo>
                    <a:pt x="371025" y="6116024"/>
                  </a:lnTo>
                  <a:lnTo>
                    <a:pt x="409068" y="6140634"/>
                  </a:lnTo>
                  <a:lnTo>
                    <a:pt x="448466" y="6163241"/>
                  </a:lnTo>
                  <a:lnTo>
                    <a:pt x="489147" y="6183774"/>
                  </a:lnTo>
                  <a:lnTo>
                    <a:pt x="531040" y="6202161"/>
                  </a:lnTo>
                  <a:lnTo>
                    <a:pt x="574073" y="6218330"/>
                  </a:lnTo>
                  <a:lnTo>
                    <a:pt x="618173" y="6232209"/>
                  </a:lnTo>
                  <a:lnTo>
                    <a:pt x="663268" y="6243725"/>
                  </a:lnTo>
                  <a:lnTo>
                    <a:pt x="709288" y="6252808"/>
                  </a:lnTo>
                  <a:lnTo>
                    <a:pt x="756159" y="6259384"/>
                  </a:lnTo>
                  <a:lnTo>
                    <a:pt x="803810" y="6263383"/>
                  </a:lnTo>
                  <a:lnTo>
                    <a:pt x="852169" y="6264744"/>
                  </a:lnTo>
                  <a:lnTo>
                    <a:pt x="4260469" y="6264744"/>
                  </a:lnTo>
                  <a:lnTo>
                    <a:pt x="4308828" y="6263383"/>
                  </a:lnTo>
                  <a:lnTo>
                    <a:pt x="4356479" y="6259384"/>
                  </a:lnTo>
                  <a:lnTo>
                    <a:pt x="4403350" y="6252808"/>
                  </a:lnTo>
                  <a:lnTo>
                    <a:pt x="4449370" y="6243725"/>
                  </a:lnTo>
                  <a:lnTo>
                    <a:pt x="4494465" y="6232209"/>
                  </a:lnTo>
                  <a:lnTo>
                    <a:pt x="4538565" y="6218330"/>
                  </a:lnTo>
                  <a:lnTo>
                    <a:pt x="4581598" y="6202161"/>
                  </a:lnTo>
                  <a:lnTo>
                    <a:pt x="4623491" y="6183774"/>
                  </a:lnTo>
                  <a:lnTo>
                    <a:pt x="4664172" y="6163241"/>
                  </a:lnTo>
                  <a:lnTo>
                    <a:pt x="4703570" y="6140634"/>
                  </a:lnTo>
                  <a:lnTo>
                    <a:pt x="4741613" y="6116024"/>
                  </a:lnTo>
                  <a:lnTo>
                    <a:pt x="4778229" y="6089483"/>
                  </a:lnTo>
                  <a:lnTo>
                    <a:pt x="4813345" y="6061084"/>
                  </a:lnTo>
                  <a:lnTo>
                    <a:pt x="4846891" y="6030898"/>
                  </a:lnTo>
                  <a:lnTo>
                    <a:pt x="4878793" y="5998998"/>
                  </a:lnTo>
                  <a:lnTo>
                    <a:pt x="4908981" y="5965454"/>
                  </a:lnTo>
                  <a:lnTo>
                    <a:pt x="4937381" y="5930340"/>
                  </a:lnTo>
                  <a:lnTo>
                    <a:pt x="4963923" y="5893727"/>
                  </a:lnTo>
                  <a:lnTo>
                    <a:pt x="4988535" y="5855687"/>
                  </a:lnTo>
                  <a:lnTo>
                    <a:pt x="5011144" y="5816292"/>
                  </a:lnTo>
                  <a:lnTo>
                    <a:pt x="5031678" y="5775613"/>
                  </a:lnTo>
                  <a:lnTo>
                    <a:pt x="5050066" y="5733724"/>
                  </a:lnTo>
                  <a:lnTo>
                    <a:pt x="5066235" y="5690695"/>
                  </a:lnTo>
                  <a:lnTo>
                    <a:pt x="5080114" y="5646599"/>
                  </a:lnTo>
                  <a:lnTo>
                    <a:pt x="5091631" y="5601507"/>
                  </a:lnTo>
                  <a:lnTo>
                    <a:pt x="5100714" y="5555492"/>
                  </a:lnTo>
                  <a:lnTo>
                    <a:pt x="5107291" y="5508626"/>
                  </a:lnTo>
                  <a:lnTo>
                    <a:pt x="5111290" y="5460979"/>
                  </a:lnTo>
                  <a:lnTo>
                    <a:pt x="5112639" y="5412625"/>
                  </a:lnTo>
                  <a:lnTo>
                    <a:pt x="5112639" y="852169"/>
                  </a:lnTo>
                  <a:lnTo>
                    <a:pt x="5111290" y="803810"/>
                  </a:lnTo>
                  <a:lnTo>
                    <a:pt x="5107291" y="756159"/>
                  </a:lnTo>
                  <a:lnTo>
                    <a:pt x="5100714" y="709288"/>
                  </a:lnTo>
                  <a:lnTo>
                    <a:pt x="5091631" y="663268"/>
                  </a:lnTo>
                  <a:lnTo>
                    <a:pt x="5080114" y="618173"/>
                  </a:lnTo>
                  <a:lnTo>
                    <a:pt x="5066235" y="574073"/>
                  </a:lnTo>
                  <a:lnTo>
                    <a:pt x="5050066" y="531040"/>
                  </a:lnTo>
                  <a:lnTo>
                    <a:pt x="5031678" y="489147"/>
                  </a:lnTo>
                  <a:lnTo>
                    <a:pt x="5011144" y="448466"/>
                  </a:lnTo>
                  <a:lnTo>
                    <a:pt x="4988535" y="409068"/>
                  </a:lnTo>
                  <a:lnTo>
                    <a:pt x="4963923" y="371025"/>
                  </a:lnTo>
                  <a:lnTo>
                    <a:pt x="4937381" y="334409"/>
                  </a:lnTo>
                  <a:lnTo>
                    <a:pt x="4908981" y="299293"/>
                  </a:lnTo>
                  <a:lnTo>
                    <a:pt x="4878793" y="265747"/>
                  </a:lnTo>
                  <a:lnTo>
                    <a:pt x="4846891" y="233845"/>
                  </a:lnTo>
                  <a:lnTo>
                    <a:pt x="4813345" y="203657"/>
                  </a:lnTo>
                  <a:lnTo>
                    <a:pt x="4778229" y="175257"/>
                  </a:lnTo>
                  <a:lnTo>
                    <a:pt x="4741613" y="148715"/>
                  </a:lnTo>
                  <a:lnTo>
                    <a:pt x="4703570" y="124103"/>
                  </a:lnTo>
                  <a:lnTo>
                    <a:pt x="4664172" y="101494"/>
                  </a:lnTo>
                  <a:lnTo>
                    <a:pt x="4623491" y="80960"/>
                  </a:lnTo>
                  <a:lnTo>
                    <a:pt x="4581598" y="62572"/>
                  </a:lnTo>
                  <a:lnTo>
                    <a:pt x="4538565" y="46403"/>
                  </a:lnTo>
                  <a:lnTo>
                    <a:pt x="4494465" y="32524"/>
                  </a:lnTo>
                  <a:lnTo>
                    <a:pt x="4449370" y="21007"/>
                  </a:lnTo>
                  <a:lnTo>
                    <a:pt x="4403350" y="11924"/>
                  </a:lnTo>
                  <a:lnTo>
                    <a:pt x="4356479" y="5347"/>
                  </a:lnTo>
                  <a:lnTo>
                    <a:pt x="4308828" y="1348"/>
                  </a:lnTo>
                  <a:lnTo>
                    <a:pt x="4260469" y="0"/>
                  </a:lnTo>
                  <a:close/>
                </a:path>
              </a:pathLst>
            </a:custGeom>
            <a:solidFill>
              <a:srgbClr val="9946A9">
                <a:alpha val="7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35883" y="332613"/>
              <a:ext cx="5113020" cy="6264910"/>
            </a:xfrm>
            <a:custGeom>
              <a:avLst/>
              <a:gdLst/>
              <a:ahLst/>
              <a:cxnLst/>
              <a:rect l="l" t="t" r="r" b="b"/>
              <a:pathLst>
                <a:path w="5113020" h="6264909">
                  <a:moveTo>
                    <a:pt x="0" y="852169"/>
                  </a:moveTo>
                  <a:lnTo>
                    <a:pt x="1348" y="803810"/>
                  </a:lnTo>
                  <a:lnTo>
                    <a:pt x="5347" y="756159"/>
                  </a:lnTo>
                  <a:lnTo>
                    <a:pt x="11924" y="709288"/>
                  </a:lnTo>
                  <a:lnTo>
                    <a:pt x="21007" y="663268"/>
                  </a:lnTo>
                  <a:lnTo>
                    <a:pt x="32524" y="618173"/>
                  </a:lnTo>
                  <a:lnTo>
                    <a:pt x="46403" y="574073"/>
                  </a:lnTo>
                  <a:lnTo>
                    <a:pt x="62572" y="531040"/>
                  </a:lnTo>
                  <a:lnTo>
                    <a:pt x="80960" y="489147"/>
                  </a:lnTo>
                  <a:lnTo>
                    <a:pt x="101494" y="448466"/>
                  </a:lnTo>
                  <a:lnTo>
                    <a:pt x="124103" y="409068"/>
                  </a:lnTo>
                  <a:lnTo>
                    <a:pt x="148715" y="371025"/>
                  </a:lnTo>
                  <a:lnTo>
                    <a:pt x="175257" y="334409"/>
                  </a:lnTo>
                  <a:lnTo>
                    <a:pt x="203657" y="299293"/>
                  </a:lnTo>
                  <a:lnTo>
                    <a:pt x="233845" y="265747"/>
                  </a:lnTo>
                  <a:lnTo>
                    <a:pt x="265747" y="233845"/>
                  </a:lnTo>
                  <a:lnTo>
                    <a:pt x="299293" y="203657"/>
                  </a:lnTo>
                  <a:lnTo>
                    <a:pt x="334409" y="175257"/>
                  </a:lnTo>
                  <a:lnTo>
                    <a:pt x="371025" y="148715"/>
                  </a:lnTo>
                  <a:lnTo>
                    <a:pt x="409068" y="124103"/>
                  </a:lnTo>
                  <a:lnTo>
                    <a:pt x="448466" y="101494"/>
                  </a:lnTo>
                  <a:lnTo>
                    <a:pt x="489147" y="80960"/>
                  </a:lnTo>
                  <a:lnTo>
                    <a:pt x="531040" y="62572"/>
                  </a:lnTo>
                  <a:lnTo>
                    <a:pt x="574073" y="46403"/>
                  </a:lnTo>
                  <a:lnTo>
                    <a:pt x="618173" y="32524"/>
                  </a:lnTo>
                  <a:lnTo>
                    <a:pt x="663268" y="21007"/>
                  </a:lnTo>
                  <a:lnTo>
                    <a:pt x="709288" y="11924"/>
                  </a:lnTo>
                  <a:lnTo>
                    <a:pt x="756159" y="5347"/>
                  </a:lnTo>
                  <a:lnTo>
                    <a:pt x="803810" y="1348"/>
                  </a:lnTo>
                  <a:lnTo>
                    <a:pt x="852169" y="0"/>
                  </a:lnTo>
                  <a:lnTo>
                    <a:pt x="4260469" y="0"/>
                  </a:lnTo>
                  <a:lnTo>
                    <a:pt x="4308828" y="1348"/>
                  </a:lnTo>
                  <a:lnTo>
                    <a:pt x="4356479" y="5347"/>
                  </a:lnTo>
                  <a:lnTo>
                    <a:pt x="4403350" y="11924"/>
                  </a:lnTo>
                  <a:lnTo>
                    <a:pt x="4449370" y="21007"/>
                  </a:lnTo>
                  <a:lnTo>
                    <a:pt x="4494465" y="32524"/>
                  </a:lnTo>
                  <a:lnTo>
                    <a:pt x="4538565" y="46403"/>
                  </a:lnTo>
                  <a:lnTo>
                    <a:pt x="4581598" y="62572"/>
                  </a:lnTo>
                  <a:lnTo>
                    <a:pt x="4623491" y="80960"/>
                  </a:lnTo>
                  <a:lnTo>
                    <a:pt x="4664172" y="101494"/>
                  </a:lnTo>
                  <a:lnTo>
                    <a:pt x="4703570" y="124103"/>
                  </a:lnTo>
                  <a:lnTo>
                    <a:pt x="4741613" y="148715"/>
                  </a:lnTo>
                  <a:lnTo>
                    <a:pt x="4778229" y="175257"/>
                  </a:lnTo>
                  <a:lnTo>
                    <a:pt x="4813345" y="203657"/>
                  </a:lnTo>
                  <a:lnTo>
                    <a:pt x="4846891" y="233845"/>
                  </a:lnTo>
                  <a:lnTo>
                    <a:pt x="4878793" y="265747"/>
                  </a:lnTo>
                  <a:lnTo>
                    <a:pt x="4908981" y="299293"/>
                  </a:lnTo>
                  <a:lnTo>
                    <a:pt x="4937381" y="334409"/>
                  </a:lnTo>
                  <a:lnTo>
                    <a:pt x="4963923" y="371025"/>
                  </a:lnTo>
                  <a:lnTo>
                    <a:pt x="4988535" y="409068"/>
                  </a:lnTo>
                  <a:lnTo>
                    <a:pt x="5011144" y="448466"/>
                  </a:lnTo>
                  <a:lnTo>
                    <a:pt x="5031678" y="489147"/>
                  </a:lnTo>
                  <a:lnTo>
                    <a:pt x="5050066" y="531040"/>
                  </a:lnTo>
                  <a:lnTo>
                    <a:pt x="5066235" y="574073"/>
                  </a:lnTo>
                  <a:lnTo>
                    <a:pt x="5080114" y="618173"/>
                  </a:lnTo>
                  <a:lnTo>
                    <a:pt x="5091631" y="663268"/>
                  </a:lnTo>
                  <a:lnTo>
                    <a:pt x="5100714" y="709288"/>
                  </a:lnTo>
                  <a:lnTo>
                    <a:pt x="5107291" y="756159"/>
                  </a:lnTo>
                  <a:lnTo>
                    <a:pt x="5111290" y="803810"/>
                  </a:lnTo>
                  <a:lnTo>
                    <a:pt x="5112639" y="852169"/>
                  </a:lnTo>
                  <a:lnTo>
                    <a:pt x="5112639" y="5412625"/>
                  </a:lnTo>
                  <a:lnTo>
                    <a:pt x="5111290" y="5460979"/>
                  </a:lnTo>
                  <a:lnTo>
                    <a:pt x="5107291" y="5508626"/>
                  </a:lnTo>
                  <a:lnTo>
                    <a:pt x="5100714" y="5555492"/>
                  </a:lnTo>
                  <a:lnTo>
                    <a:pt x="5091631" y="5601507"/>
                  </a:lnTo>
                  <a:lnTo>
                    <a:pt x="5080114" y="5646599"/>
                  </a:lnTo>
                  <a:lnTo>
                    <a:pt x="5066235" y="5690695"/>
                  </a:lnTo>
                  <a:lnTo>
                    <a:pt x="5050066" y="5733724"/>
                  </a:lnTo>
                  <a:lnTo>
                    <a:pt x="5031678" y="5775613"/>
                  </a:lnTo>
                  <a:lnTo>
                    <a:pt x="5011144" y="5816292"/>
                  </a:lnTo>
                  <a:lnTo>
                    <a:pt x="4988535" y="5855687"/>
                  </a:lnTo>
                  <a:lnTo>
                    <a:pt x="4963923" y="5893727"/>
                  </a:lnTo>
                  <a:lnTo>
                    <a:pt x="4937381" y="5930340"/>
                  </a:lnTo>
                  <a:lnTo>
                    <a:pt x="4908981" y="5965454"/>
                  </a:lnTo>
                  <a:lnTo>
                    <a:pt x="4878793" y="5998998"/>
                  </a:lnTo>
                  <a:lnTo>
                    <a:pt x="4846891" y="6030898"/>
                  </a:lnTo>
                  <a:lnTo>
                    <a:pt x="4813345" y="6061084"/>
                  </a:lnTo>
                  <a:lnTo>
                    <a:pt x="4778229" y="6089483"/>
                  </a:lnTo>
                  <a:lnTo>
                    <a:pt x="4741613" y="6116024"/>
                  </a:lnTo>
                  <a:lnTo>
                    <a:pt x="4703570" y="6140634"/>
                  </a:lnTo>
                  <a:lnTo>
                    <a:pt x="4664172" y="6163241"/>
                  </a:lnTo>
                  <a:lnTo>
                    <a:pt x="4623491" y="6183774"/>
                  </a:lnTo>
                  <a:lnTo>
                    <a:pt x="4581598" y="6202161"/>
                  </a:lnTo>
                  <a:lnTo>
                    <a:pt x="4538565" y="6218330"/>
                  </a:lnTo>
                  <a:lnTo>
                    <a:pt x="4494465" y="6232209"/>
                  </a:lnTo>
                  <a:lnTo>
                    <a:pt x="4449370" y="6243725"/>
                  </a:lnTo>
                  <a:lnTo>
                    <a:pt x="4403350" y="6252808"/>
                  </a:lnTo>
                  <a:lnTo>
                    <a:pt x="4356479" y="6259384"/>
                  </a:lnTo>
                  <a:lnTo>
                    <a:pt x="4308828" y="6263383"/>
                  </a:lnTo>
                  <a:lnTo>
                    <a:pt x="4260469" y="6264732"/>
                  </a:lnTo>
                  <a:lnTo>
                    <a:pt x="852169" y="6264744"/>
                  </a:lnTo>
                  <a:lnTo>
                    <a:pt x="803810" y="6263383"/>
                  </a:lnTo>
                  <a:lnTo>
                    <a:pt x="756159" y="6259384"/>
                  </a:lnTo>
                  <a:lnTo>
                    <a:pt x="709288" y="6252808"/>
                  </a:lnTo>
                  <a:lnTo>
                    <a:pt x="663268" y="6243725"/>
                  </a:lnTo>
                  <a:lnTo>
                    <a:pt x="618173" y="6232209"/>
                  </a:lnTo>
                  <a:lnTo>
                    <a:pt x="574073" y="6218330"/>
                  </a:lnTo>
                  <a:lnTo>
                    <a:pt x="531040" y="6202161"/>
                  </a:lnTo>
                  <a:lnTo>
                    <a:pt x="489147" y="6183774"/>
                  </a:lnTo>
                  <a:lnTo>
                    <a:pt x="448466" y="6163241"/>
                  </a:lnTo>
                  <a:lnTo>
                    <a:pt x="409068" y="6140634"/>
                  </a:lnTo>
                  <a:lnTo>
                    <a:pt x="371025" y="6116024"/>
                  </a:lnTo>
                  <a:lnTo>
                    <a:pt x="334409" y="6089483"/>
                  </a:lnTo>
                  <a:lnTo>
                    <a:pt x="299293" y="6061084"/>
                  </a:lnTo>
                  <a:lnTo>
                    <a:pt x="265747" y="6030898"/>
                  </a:lnTo>
                  <a:lnTo>
                    <a:pt x="233845" y="5998998"/>
                  </a:lnTo>
                  <a:lnTo>
                    <a:pt x="203657" y="5965454"/>
                  </a:lnTo>
                  <a:lnTo>
                    <a:pt x="175257" y="5930340"/>
                  </a:lnTo>
                  <a:lnTo>
                    <a:pt x="148715" y="5893727"/>
                  </a:lnTo>
                  <a:lnTo>
                    <a:pt x="124103" y="5855687"/>
                  </a:lnTo>
                  <a:lnTo>
                    <a:pt x="101494" y="5816292"/>
                  </a:lnTo>
                  <a:lnTo>
                    <a:pt x="80960" y="5775613"/>
                  </a:lnTo>
                  <a:lnTo>
                    <a:pt x="62572" y="5733724"/>
                  </a:lnTo>
                  <a:lnTo>
                    <a:pt x="46403" y="5690695"/>
                  </a:lnTo>
                  <a:lnTo>
                    <a:pt x="32524" y="5646599"/>
                  </a:lnTo>
                  <a:lnTo>
                    <a:pt x="21007" y="5601507"/>
                  </a:lnTo>
                  <a:lnTo>
                    <a:pt x="11924" y="5555492"/>
                  </a:lnTo>
                  <a:lnTo>
                    <a:pt x="5347" y="5508626"/>
                  </a:lnTo>
                  <a:lnTo>
                    <a:pt x="1348" y="5460979"/>
                  </a:lnTo>
                  <a:lnTo>
                    <a:pt x="0" y="5412625"/>
                  </a:lnTo>
                  <a:lnTo>
                    <a:pt x="0" y="852169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17619" y="544068"/>
              <a:ext cx="1830324" cy="4221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63924" y="888492"/>
              <a:ext cx="1565148" cy="1036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7619" y="848868"/>
              <a:ext cx="4607052" cy="4221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17619" y="1153668"/>
              <a:ext cx="3767328" cy="4221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17619" y="1458468"/>
              <a:ext cx="4809744" cy="4221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817619" y="1763268"/>
              <a:ext cx="920496" cy="42214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817619" y="2235708"/>
              <a:ext cx="4620768" cy="4221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63924" y="2580132"/>
              <a:ext cx="4293108" cy="10363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817619" y="2540508"/>
              <a:ext cx="2043683" cy="42214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963924" y="2884932"/>
              <a:ext cx="1778507" cy="10363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817619" y="2845308"/>
              <a:ext cx="4448556" cy="42214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17619" y="3150108"/>
              <a:ext cx="3407664" cy="42214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817619" y="3637788"/>
              <a:ext cx="3272028" cy="42214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963924" y="3982211"/>
              <a:ext cx="2942844" cy="10363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817619" y="3942588"/>
              <a:ext cx="4191000" cy="42214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963924" y="4287011"/>
              <a:ext cx="3925824" cy="10363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17619" y="4247388"/>
              <a:ext cx="4363212" cy="42214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817619" y="4552188"/>
              <a:ext cx="3895344" cy="42214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817619" y="4856988"/>
              <a:ext cx="3194304" cy="42214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817619" y="5466588"/>
              <a:ext cx="4351020" cy="42214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963924" y="5811011"/>
              <a:ext cx="4021835" cy="103631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817619" y="5771388"/>
              <a:ext cx="4568952" cy="42214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963924" y="6115811"/>
              <a:ext cx="4303776" cy="103631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964940" y="606297"/>
            <a:ext cx="4427220" cy="5559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POPULOSO: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atualmente a </a:t>
            </a:r>
            <a:r>
              <a:rPr sz="2000" b="1" spc="-25" dirty="0">
                <a:solidFill>
                  <a:srgbClr val="0000FF"/>
                </a:solidFill>
                <a:latin typeface="Times New Roman"/>
                <a:cs typeface="Times New Roman"/>
              </a:rPr>
              <a:t>EUROPA </a:t>
            </a: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possui </a:t>
            </a:r>
            <a:r>
              <a:rPr sz="20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cerca </a:t>
            </a: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de  </a:t>
            </a:r>
            <a:r>
              <a:rPr sz="2000" b="1" spc="5" dirty="0">
                <a:solidFill>
                  <a:srgbClr val="0000FF"/>
                </a:solidFill>
                <a:latin typeface="Times New Roman"/>
                <a:cs typeface="Times New Roman"/>
              </a:rPr>
              <a:t>744 </a:t>
            </a: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milhões de habitantes, com  estimativas de 701 milhões para o ano</a:t>
            </a:r>
            <a:r>
              <a:rPr sz="2000" b="1" spc="-1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de  2025.</a:t>
            </a:r>
            <a:endParaRPr sz="2000">
              <a:latin typeface="Times New Roman"/>
              <a:cs typeface="Times New Roman"/>
            </a:endParaRPr>
          </a:p>
          <a:p>
            <a:pPr marL="12700" marR="180975">
              <a:lnSpc>
                <a:spcPct val="100000"/>
              </a:lnSpc>
              <a:spcBef>
                <a:spcPts val="1320"/>
              </a:spcBef>
            </a:pPr>
            <a:r>
              <a:rPr sz="2000" b="1" u="heavy" spc="-5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ALTO </a:t>
            </a:r>
            <a:r>
              <a:rPr sz="20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PERCENTUAL DE IDOSO</a:t>
            </a:r>
            <a:r>
              <a:rPr sz="2000" b="1" u="heavy" spc="-1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NA </a:t>
            </a: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POPULAÇÃO:</a:t>
            </a:r>
            <a:endParaRPr sz="2000">
              <a:latin typeface="Times New Roman"/>
              <a:cs typeface="Times New Roman"/>
            </a:endParaRPr>
          </a:p>
          <a:p>
            <a:pPr marL="12700" marR="365125">
              <a:lnSpc>
                <a:spcPct val="100000"/>
              </a:lnSpc>
            </a:pPr>
            <a:r>
              <a:rPr sz="20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Proporção </a:t>
            </a: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de pessoas com mais de</a:t>
            </a:r>
            <a:r>
              <a:rPr sz="2000" b="1" spc="-1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65  anos na população é</a:t>
            </a:r>
            <a:r>
              <a:rPr sz="2000" b="1" spc="-9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elevada</a:t>
            </a:r>
            <a:endParaRPr sz="2000">
              <a:latin typeface="Times New Roman"/>
              <a:cs typeface="Times New Roman"/>
            </a:endParaRPr>
          </a:p>
          <a:p>
            <a:pPr marL="12700" marR="561975">
              <a:lnSpc>
                <a:spcPct val="100000"/>
              </a:lnSpc>
              <a:spcBef>
                <a:spcPts val="1440"/>
              </a:spcBef>
            </a:pPr>
            <a:r>
              <a:rPr sz="2000" b="1" u="heavy" spc="-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ELEVADO </a:t>
            </a:r>
            <a:r>
              <a:rPr sz="20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NÚMERO DE </a:t>
            </a: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IMIGRANTES NA</a:t>
            </a:r>
            <a:r>
              <a:rPr sz="2000" b="1" u="heavy" spc="-17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POPULAÇÃO:</a:t>
            </a:r>
            <a:endParaRPr sz="2000">
              <a:latin typeface="Times New Roman"/>
              <a:cs typeface="Times New Roman"/>
            </a:endParaRPr>
          </a:p>
          <a:p>
            <a:pPr marL="12700" marR="452755">
              <a:lnSpc>
                <a:spcPct val="100000"/>
              </a:lnSpc>
            </a:pP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Devido às boas condições de vida no  continente, </a:t>
            </a:r>
            <a:r>
              <a:rPr sz="20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recebe </a:t>
            </a: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imigrantes de  diversas partes do</a:t>
            </a:r>
            <a:r>
              <a:rPr sz="2000" b="1" spc="-9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mundo.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 marR="183515">
              <a:lnSpc>
                <a:spcPct val="100000"/>
              </a:lnSpc>
              <a:spcBef>
                <a:spcPts val="5"/>
              </a:spcBef>
            </a:pPr>
            <a:r>
              <a:rPr sz="2000" b="1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BAIXA </a:t>
            </a:r>
            <a:r>
              <a:rPr sz="2000" b="1" u="heavy" spc="-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TAXA </a:t>
            </a:r>
            <a:r>
              <a:rPr sz="20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DE </a:t>
            </a:r>
            <a:r>
              <a:rPr sz="2000" b="1" u="heavy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NATALIDADE </a:t>
            </a:r>
            <a:r>
              <a:rPr sz="20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E </a:t>
            </a: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b="1" u="heavy" spc="-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ELEVADA </a:t>
            </a:r>
            <a:r>
              <a:rPr sz="2000" b="1" u="heavy" spc="-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EXPECTATIVA </a:t>
            </a:r>
            <a:r>
              <a:rPr sz="20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DE</a:t>
            </a:r>
            <a:r>
              <a:rPr sz="2000" b="1" u="heavy" spc="-2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VIDA.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479281" y="6464909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5</a:t>
            </a:fld>
            <a:endParaRPr sz="1200">
              <a:latin typeface="Carlito"/>
              <a:cs typeface="Carlito"/>
            </a:endParaRPr>
          </a:p>
        </p:txBody>
      </p:sp>
      <p:pic>
        <p:nvPicPr>
          <p:cNvPr id="32" name="Som gravado">
            <a:hlinkClick r:id="" action="ppaction://media"/>
            <a:extLst>
              <a:ext uri="{FF2B5EF4-FFF2-40B4-BE49-F238E27FC236}">
                <a16:creationId xmlns:a16="http://schemas.microsoft.com/office/drawing/2014/main" id="{AF60D20E-4FBC-4491-B661-84F9ECB3A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9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0975" y="371475"/>
            <a:ext cx="8486775" cy="6105525"/>
            <a:chOff x="180975" y="371475"/>
            <a:chExt cx="8486775" cy="6105525"/>
          </a:xfrm>
        </p:grpSpPr>
        <p:sp>
          <p:nvSpPr>
            <p:cNvPr id="3" name="object 3"/>
            <p:cNvSpPr/>
            <p:nvPr/>
          </p:nvSpPr>
          <p:spPr>
            <a:xfrm>
              <a:off x="276225" y="371475"/>
              <a:ext cx="8277225" cy="29051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0975" y="3057525"/>
              <a:ext cx="8486775" cy="341947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46303" y="500634"/>
            <a:ext cx="7519034" cy="5787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3679" marR="156210" indent="-233679">
              <a:lnSpc>
                <a:spcPct val="100000"/>
              </a:lnSpc>
              <a:spcBef>
                <a:spcPts val="95"/>
              </a:spcBef>
              <a:buChar char="•"/>
              <a:tabLst>
                <a:tab pos="233679" algn="l"/>
              </a:tabLst>
            </a:pPr>
            <a:r>
              <a:rPr sz="2800" b="1" spc="-5" dirty="0">
                <a:latin typeface="Arial"/>
                <a:cs typeface="Arial"/>
              </a:rPr>
              <a:t>Países mais populosos: </a:t>
            </a:r>
            <a:r>
              <a:rPr sz="2800" spc="-5" dirty="0">
                <a:latin typeface="Arial"/>
                <a:cs typeface="Arial"/>
              </a:rPr>
              <a:t>Rússia,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Alemanha,  Reino Unido, França, </a:t>
            </a:r>
            <a:r>
              <a:rPr sz="2800" dirty="0">
                <a:latin typeface="Arial"/>
                <a:cs typeface="Arial"/>
              </a:rPr>
              <a:t>Itália </a:t>
            </a:r>
            <a:r>
              <a:rPr sz="2800" spc="-5" dirty="0">
                <a:latin typeface="Arial"/>
                <a:cs typeface="Arial"/>
              </a:rPr>
              <a:t>e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Ucrânia.</a:t>
            </a:r>
            <a:endParaRPr sz="2800">
              <a:latin typeface="Arial"/>
              <a:cs typeface="Arial"/>
            </a:endParaRPr>
          </a:p>
          <a:p>
            <a:pPr marL="233679" marR="252729" indent="-233679">
              <a:lnSpc>
                <a:spcPct val="100000"/>
              </a:lnSpc>
              <a:buChar char="•"/>
              <a:tabLst>
                <a:tab pos="233679" algn="l"/>
              </a:tabLst>
            </a:pPr>
            <a:r>
              <a:rPr sz="2800" b="1" spc="-5" dirty="0">
                <a:latin typeface="Arial"/>
                <a:cs typeface="Arial"/>
              </a:rPr>
              <a:t>Países mais povoados: </a:t>
            </a:r>
            <a:r>
              <a:rPr sz="2800" spc="-5" dirty="0">
                <a:latin typeface="Arial"/>
                <a:cs typeface="Arial"/>
              </a:rPr>
              <a:t>Holanda, Bélgica e  Reuno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Unido.</a:t>
            </a:r>
            <a:endParaRPr sz="2800">
              <a:latin typeface="Arial"/>
              <a:cs typeface="Arial"/>
            </a:endParaRPr>
          </a:p>
          <a:p>
            <a:pPr marL="234315" marR="248920" indent="-234315">
              <a:lnSpc>
                <a:spcPct val="100000"/>
              </a:lnSpc>
              <a:spcBef>
                <a:spcPts val="5"/>
              </a:spcBef>
              <a:buChar char="•"/>
              <a:tabLst>
                <a:tab pos="234315" algn="l"/>
              </a:tabLst>
            </a:pPr>
            <a:r>
              <a:rPr sz="2800" b="1" spc="-5" dirty="0">
                <a:latin typeface="Arial"/>
                <a:cs typeface="Arial"/>
              </a:rPr>
              <a:t>Maiores </a:t>
            </a:r>
            <a:r>
              <a:rPr sz="2800" b="1" spc="-10" dirty="0">
                <a:latin typeface="Arial"/>
                <a:cs typeface="Arial"/>
              </a:rPr>
              <a:t>cidades: </a:t>
            </a:r>
            <a:r>
              <a:rPr sz="2800" spc="-5" dirty="0">
                <a:latin typeface="Arial"/>
                <a:cs typeface="Arial"/>
              </a:rPr>
              <a:t>Londres, Paris e Moscou.  Migrações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Internacionais</a:t>
            </a:r>
            <a:endParaRPr sz="2800">
              <a:latin typeface="Arial"/>
              <a:cs typeface="Arial"/>
            </a:endParaRPr>
          </a:p>
          <a:p>
            <a:pPr marL="12700" marR="5080" indent="914400">
              <a:lnSpc>
                <a:spcPct val="100000"/>
              </a:lnSpc>
              <a:spcBef>
                <a:spcPts val="1205"/>
              </a:spcBef>
            </a:pPr>
            <a:r>
              <a:rPr sz="4000" spc="-20" dirty="0">
                <a:latin typeface="Carlito"/>
                <a:cs typeface="Carlito"/>
              </a:rPr>
              <a:t>Atualmente, </a:t>
            </a:r>
            <a:r>
              <a:rPr sz="4000" spc="-5" dirty="0">
                <a:latin typeface="Carlito"/>
                <a:cs typeface="Carlito"/>
              </a:rPr>
              <a:t>a </a:t>
            </a:r>
            <a:r>
              <a:rPr sz="4000" spc="-10" dirty="0">
                <a:latin typeface="Carlito"/>
                <a:cs typeface="Carlito"/>
              </a:rPr>
              <a:t>população</a:t>
            </a:r>
            <a:r>
              <a:rPr sz="4000" spc="-85" dirty="0">
                <a:latin typeface="Carlito"/>
                <a:cs typeface="Carlito"/>
              </a:rPr>
              <a:t> </a:t>
            </a:r>
            <a:r>
              <a:rPr sz="4000" spc="-10" dirty="0">
                <a:latin typeface="Carlito"/>
                <a:cs typeface="Carlito"/>
              </a:rPr>
              <a:t>cresce  </a:t>
            </a:r>
            <a:r>
              <a:rPr sz="4000" spc="-20" dirty="0">
                <a:latin typeface="Carlito"/>
                <a:cs typeface="Carlito"/>
              </a:rPr>
              <a:t>lentamente, </a:t>
            </a:r>
            <a:r>
              <a:rPr sz="4000" spc="-10" dirty="0">
                <a:latin typeface="Carlito"/>
                <a:cs typeface="Carlito"/>
              </a:rPr>
              <a:t>pois </a:t>
            </a:r>
            <a:r>
              <a:rPr sz="4000" dirty="0">
                <a:latin typeface="Carlito"/>
                <a:cs typeface="Carlito"/>
              </a:rPr>
              <a:t>os </a:t>
            </a:r>
            <a:r>
              <a:rPr sz="4000" spc="-10" dirty="0">
                <a:latin typeface="Carlito"/>
                <a:cs typeface="Carlito"/>
              </a:rPr>
              <a:t>índices de  natalidade </a:t>
            </a:r>
            <a:r>
              <a:rPr sz="4000" spc="-20" dirty="0">
                <a:latin typeface="Carlito"/>
                <a:cs typeface="Carlito"/>
              </a:rPr>
              <a:t>registrados </a:t>
            </a:r>
            <a:r>
              <a:rPr sz="4000" spc="-5" dirty="0">
                <a:latin typeface="Carlito"/>
                <a:cs typeface="Carlito"/>
              </a:rPr>
              <a:t>nos </a:t>
            </a:r>
            <a:r>
              <a:rPr sz="4000" spc="-10" dirty="0">
                <a:latin typeface="Carlito"/>
                <a:cs typeface="Carlito"/>
              </a:rPr>
              <a:t>países  </a:t>
            </a:r>
            <a:r>
              <a:rPr sz="4000" spc="-15" dirty="0">
                <a:latin typeface="Carlito"/>
                <a:cs typeface="Carlito"/>
              </a:rPr>
              <a:t>europeus </a:t>
            </a:r>
            <a:r>
              <a:rPr sz="4000" spc="-10" dirty="0">
                <a:latin typeface="Carlito"/>
                <a:cs typeface="Carlito"/>
              </a:rPr>
              <a:t>são </a:t>
            </a:r>
            <a:r>
              <a:rPr sz="4000" spc="-25" dirty="0">
                <a:latin typeface="Carlito"/>
                <a:cs typeface="Carlito"/>
              </a:rPr>
              <a:t>bastante baixos  </a:t>
            </a:r>
            <a:r>
              <a:rPr sz="4000" spc="-20" dirty="0">
                <a:latin typeface="Carlito"/>
                <a:cs typeface="Carlito"/>
              </a:rPr>
              <a:t>(inferiores </a:t>
            </a:r>
            <a:r>
              <a:rPr sz="4000" spc="-5" dirty="0">
                <a:latin typeface="Carlito"/>
                <a:cs typeface="Carlito"/>
              </a:rPr>
              <a:t>a 20 </a:t>
            </a:r>
            <a:r>
              <a:rPr sz="4000" spc="-10" dirty="0">
                <a:latin typeface="Carlito"/>
                <a:cs typeface="Carlito"/>
              </a:rPr>
              <a:t>por</a:t>
            </a:r>
            <a:r>
              <a:rPr sz="4000" spc="-5" dirty="0">
                <a:latin typeface="Carlito"/>
                <a:cs typeface="Carlito"/>
              </a:rPr>
              <a:t> mil).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79281" y="6464909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6</a:t>
            </a:fld>
            <a:endParaRPr sz="1200">
              <a:latin typeface="Carlito"/>
              <a:cs typeface="Carlito"/>
            </a:endParaRPr>
          </a:p>
        </p:txBody>
      </p:sp>
      <p:pic>
        <p:nvPicPr>
          <p:cNvPr id="8" name="Som gravado">
            <a:hlinkClick r:id="" action="ppaction://media"/>
            <a:extLst>
              <a:ext uri="{FF2B5EF4-FFF2-40B4-BE49-F238E27FC236}">
                <a16:creationId xmlns:a16="http://schemas.microsoft.com/office/drawing/2014/main" id="{D7A9CB56-F718-4CC7-B6F0-B94BDBE0C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5275" y="180975"/>
            <a:ext cx="8848725" cy="6419850"/>
            <a:chOff x="295275" y="180975"/>
            <a:chExt cx="8848725" cy="6419850"/>
          </a:xfrm>
        </p:grpSpPr>
        <p:sp>
          <p:nvSpPr>
            <p:cNvPr id="3" name="object 3"/>
            <p:cNvSpPr/>
            <p:nvPr/>
          </p:nvSpPr>
          <p:spPr>
            <a:xfrm>
              <a:off x="295275" y="180975"/>
              <a:ext cx="8848725" cy="64198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3500" y="1269491"/>
              <a:ext cx="908303" cy="73913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63267" y="1269491"/>
              <a:ext cx="2382011" cy="73913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04772" y="1895855"/>
              <a:ext cx="2287524" cy="1127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33500" y="3464052"/>
              <a:ext cx="1008888" cy="73914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38883" y="3464052"/>
              <a:ext cx="2482596" cy="73914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04772" y="4090415"/>
              <a:ext cx="2363724" cy="11277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5400" marR="533400" indent="914400">
              <a:lnSpc>
                <a:spcPct val="102200"/>
              </a:lnSpc>
              <a:spcBef>
                <a:spcPts val="20"/>
              </a:spcBef>
            </a:pPr>
            <a:r>
              <a:rPr sz="3200" dirty="0">
                <a:solidFill>
                  <a:srgbClr val="000000"/>
                </a:solidFill>
              </a:rPr>
              <a:t>As regiões com </a:t>
            </a:r>
            <a:r>
              <a:rPr sz="3200" spc="-5" dirty="0">
                <a:solidFill>
                  <a:srgbClr val="000000"/>
                </a:solidFill>
              </a:rPr>
              <a:t>mais </a:t>
            </a:r>
            <a:r>
              <a:rPr sz="3200" dirty="0">
                <a:solidFill>
                  <a:srgbClr val="000000"/>
                </a:solidFill>
              </a:rPr>
              <a:t>de </a:t>
            </a:r>
            <a:r>
              <a:rPr sz="3200" spc="-5" dirty="0">
                <a:solidFill>
                  <a:srgbClr val="000000"/>
                </a:solidFill>
              </a:rPr>
              <a:t>100  </a:t>
            </a:r>
            <a:r>
              <a:rPr sz="3200" dirty="0">
                <a:solidFill>
                  <a:srgbClr val="000000"/>
                </a:solidFill>
              </a:rPr>
              <a:t>hab./km</a:t>
            </a:r>
            <a:r>
              <a:rPr sz="3150" baseline="25132" dirty="0">
                <a:solidFill>
                  <a:srgbClr val="000000"/>
                </a:solidFill>
              </a:rPr>
              <a:t>2 </a:t>
            </a:r>
            <a:r>
              <a:rPr sz="3200" spc="-5" dirty="0">
                <a:solidFill>
                  <a:srgbClr val="000000"/>
                </a:solidFill>
              </a:rPr>
              <a:t>estendem-se </a:t>
            </a:r>
            <a:r>
              <a:rPr sz="3200" dirty="0">
                <a:solidFill>
                  <a:srgbClr val="000000"/>
                </a:solidFill>
              </a:rPr>
              <a:t>em duas</a:t>
            </a:r>
            <a:r>
              <a:rPr sz="3200" spc="-390" dirty="0">
                <a:solidFill>
                  <a:srgbClr val="000000"/>
                </a:solidFill>
              </a:rPr>
              <a:t> </a:t>
            </a:r>
            <a:r>
              <a:rPr sz="3200" spc="-5" dirty="0">
                <a:solidFill>
                  <a:srgbClr val="000000"/>
                </a:solidFill>
              </a:rPr>
              <a:t>faixas:</a:t>
            </a:r>
            <a:endParaRPr sz="3200"/>
          </a:p>
          <a:p>
            <a:pPr marL="25400" marR="17780" indent="914400">
              <a:lnSpc>
                <a:spcPts val="4320"/>
              </a:lnSpc>
              <a:spcBef>
                <a:spcPts val="140"/>
              </a:spcBef>
            </a:pPr>
            <a:r>
              <a:rPr sz="3600" b="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A </a:t>
            </a:r>
            <a:r>
              <a:rPr sz="3600" b="0" i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primeira </a:t>
            </a:r>
            <a:r>
              <a:rPr sz="3600" b="0" i="1" dirty="0">
                <a:solidFill>
                  <a:srgbClr val="000000"/>
                </a:solidFill>
                <a:latin typeface="Arial"/>
                <a:cs typeface="Arial"/>
              </a:rPr>
              <a:t>inclui a </a:t>
            </a:r>
            <a:r>
              <a:rPr sz="3600" b="0" i="1" spc="-5" dirty="0">
                <a:solidFill>
                  <a:srgbClr val="000000"/>
                </a:solidFill>
                <a:latin typeface="Arial"/>
                <a:cs typeface="Arial"/>
              </a:rPr>
              <a:t>Grã-Bretanha,</a:t>
            </a:r>
            <a:r>
              <a:rPr sz="3600" b="0" i="1" spc="-8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b="0" i="1" dirty="0">
                <a:solidFill>
                  <a:srgbClr val="000000"/>
                </a:solidFill>
                <a:latin typeface="Arial"/>
                <a:cs typeface="Arial"/>
              </a:rPr>
              <a:t>o  </a:t>
            </a:r>
            <a:r>
              <a:rPr sz="3600" b="0" i="1" spc="-5" dirty="0">
                <a:solidFill>
                  <a:srgbClr val="000000"/>
                </a:solidFill>
                <a:latin typeface="Arial"/>
                <a:cs typeface="Arial"/>
              </a:rPr>
              <a:t>Norte da França, a Bélgica, a </a:t>
            </a:r>
            <a:r>
              <a:rPr sz="3600" b="0" i="1" dirty="0">
                <a:solidFill>
                  <a:srgbClr val="000000"/>
                </a:solidFill>
                <a:latin typeface="Arial"/>
                <a:cs typeface="Arial"/>
              </a:rPr>
              <a:t>Holanda  </a:t>
            </a:r>
            <a:r>
              <a:rPr sz="3600" b="0" i="1" spc="-5" dirty="0">
                <a:solidFill>
                  <a:srgbClr val="000000"/>
                </a:solidFill>
                <a:latin typeface="Arial"/>
                <a:cs typeface="Arial"/>
              </a:rPr>
              <a:t>e o Oeste da </a:t>
            </a:r>
            <a:r>
              <a:rPr sz="3600" b="0" i="1" dirty="0">
                <a:solidFill>
                  <a:srgbClr val="000000"/>
                </a:solidFill>
                <a:latin typeface="Arial"/>
                <a:cs typeface="Arial"/>
              </a:rPr>
              <a:t>Alemanha,</a:t>
            </a:r>
            <a:r>
              <a:rPr sz="3600" b="0" i="1" spc="-18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b="0" i="1" dirty="0">
                <a:solidFill>
                  <a:srgbClr val="000000"/>
                </a:solidFill>
                <a:latin typeface="Arial"/>
                <a:cs typeface="Arial"/>
              </a:rPr>
              <a:t>prolongando-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0473" y="3036265"/>
            <a:ext cx="7926070" cy="3304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dirty="0">
                <a:latin typeface="Arial"/>
                <a:cs typeface="Arial"/>
              </a:rPr>
              <a:t>se até o Norte da</a:t>
            </a:r>
            <a:r>
              <a:rPr sz="3600" i="1" spc="-75" dirty="0">
                <a:latin typeface="Arial"/>
                <a:cs typeface="Arial"/>
              </a:rPr>
              <a:t> </a:t>
            </a:r>
            <a:r>
              <a:rPr sz="3600" i="1" spc="-5" dirty="0">
                <a:latin typeface="Arial"/>
                <a:cs typeface="Arial"/>
              </a:rPr>
              <a:t>Itália;</a:t>
            </a:r>
            <a:endParaRPr sz="3600">
              <a:latin typeface="Arial"/>
              <a:cs typeface="Arial"/>
            </a:endParaRPr>
          </a:p>
          <a:p>
            <a:pPr marL="12700" marR="5080" indent="914400">
              <a:lnSpc>
                <a:spcPct val="99400"/>
              </a:lnSpc>
              <a:spcBef>
                <a:spcPts val="25"/>
              </a:spcBef>
            </a:pPr>
            <a:r>
              <a:rPr sz="36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A segunda</a:t>
            </a:r>
            <a:r>
              <a:rPr sz="36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abrange </a:t>
            </a:r>
            <a:r>
              <a:rPr sz="3600" spc="-5" dirty="0">
                <a:latin typeface="Arial"/>
                <a:cs typeface="Arial"/>
              </a:rPr>
              <a:t>a </a:t>
            </a:r>
            <a:r>
              <a:rPr sz="3600" dirty="0">
                <a:latin typeface="Arial"/>
                <a:cs typeface="Arial"/>
              </a:rPr>
              <a:t>República  </a:t>
            </a:r>
            <a:r>
              <a:rPr sz="3600" spc="-60" dirty="0">
                <a:latin typeface="Arial"/>
                <a:cs typeface="Arial"/>
              </a:rPr>
              <a:t>Tcheca, </a:t>
            </a:r>
            <a:r>
              <a:rPr sz="3600" spc="-5" dirty="0">
                <a:latin typeface="Arial"/>
                <a:cs typeface="Arial"/>
              </a:rPr>
              <a:t>a </a:t>
            </a:r>
            <a:r>
              <a:rPr sz="3600" dirty="0">
                <a:latin typeface="Arial"/>
                <a:cs typeface="Arial"/>
              </a:rPr>
              <a:t>Eslováquia </a:t>
            </a:r>
            <a:r>
              <a:rPr sz="3600" spc="-5" dirty="0">
                <a:latin typeface="Arial"/>
                <a:cs typeface="Arial"/>
              </a:rPr>
              <a:t>e o Sul da  </a:t>
            </a:r>
            <a:r>
              <a:rPr sz="3600" dirty="0">
                <a:latin typeface="Arial"/>
                <a:cs typeface="Arial"/>
              </a:rPr>
              <a:t>Polônia. Essas grandes</a:t>
            </a:r>
            <a:r>
              <a:rPr sz="3600" spc="-13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concentrações  populacionais correspondem </a:t>
            </a:r>
            <a:r>
              <a:rPr sz="3600" spc="-5" dirty="0">
                <a:latin typeface="Arial"/>
                <a:cs typeface="Arial"/>
              </a:rPr>
              <a:t>às áreas  </a:t>
            </a:r>
            <a:r>
              <a:rPr sz="3600" dirty="0">
                <a:latin typeface="Arial"/>
                <a:cs typeface="Arial"/>
              </a:rPr>
              <a:t>industriais </a:t>
            </a:r>
            <a:r>
              <a:rPr sz="3600" spc="-5" dirty="0">
                <a:latin typeface="Arial"/>
                <a:cs typeface="Arial"/>
              </a:rPr>
              <a:t>mais</a:t>
            </a:r>
            <a:r>
              <a:rPr sz="3600" spc="-4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importantes.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1472" y="1573644"/>
            <a:ext cx="1008380" cy="2489200"/>
          </a:xfrm>
          <a:custGeom>
            <a:avLst/>
            <a:gdLst/>
            <a:ahLst/>
            <a:cxnLst/>
            <a:rect l="l" t="t" r="r" b="b"/>
            <a:pathLst>
              <a:path w="1008380" h="2489200">
                <a:moveTo>
                  <a:pt x="1008291" y="2360942"/>
                </a:moveTo>
                <a:lnTo>
                  <a:pt x="794727" y="2235974"/>
                </a:lnTo>
                <a:lnTo>
                  <a:pt x="783983" y="2232279"/>
                </a:lnTo>
                <a:lnTo>
                  <a:pt x="773049" y="2232964"/>
                </a:lnTo>
                <a:lnTo>
                  <a:pt x="763181" y="2237689"/>
                </a:lnTo>
                <a:lnTo>
                  <a:pt x="755624" y="2246134"/>
                </a:lnTo>
                <a:lnTo>
                  <a:pt x="751941" y="2256917"/>
                </a:lnTo>
                <a:lnTo>
                  <a:pt x="752640" y="2267839"/>
                </a:lnTo>
                <a:lnTo>
                  <a:pt x="757377" y="2277694"/>
                </a:lnTo>
                <a:lnTo>
                  <a:pt x="765848" y="2285250"/>
                </a:lnTo>
                <a:lnTo>
                  <a:pt x="845997" y="2332202"/>
                </a:lnTo>
                <a:lnTo>
                  <a:pt x="88" y="2330843"/>
                </a:lnTo>
                <a:lnTo>
                  <a:pt x="0" y="2387993"/>
                </a:lnTo>
                <a:lnTo>
                  <a:pt x="845807" y="2389352"/>
                </a:lnTo>
                <a:lnTo>
                  <a:pt x="765619" y="2435999"/>
                </a:lnTo>
                <a:lnTo>
                  <a:pt x="757123" y="2443505"/>
                </a:lnTo>
                <a:lnTo>
                  <a:pt x="752348" y="2453360"/>
                </a:lnTo>
                <a:lnTo>
                  <a:pt x="751611" y="2464282"/>
                </a:lnTo>
                <a:lnTo>
                  <a:pt x="755269" y="2474988"/>
                </a:lnTo>
                <a:lnTo>
                  <a:pt x="762787" y="2483510"/>
                </a:lnTo>
                <a:lnTo>
                  <a:pt x="772642" y="2488298"/>
                </a:lnTo>
                <a:lnTo>
                  <a:pt x="783577" y="2489035"/>
                </a:lnTo>
                <a:lnTo>
                  <a:pt x="794334" y="2485402"/>
                </a:lnTo>
                <a:lnTo>
                  <a:pt x="959167" y="2389517"/>
                </a:lnTo>
                <a:lnTo>
                  <a:pt x="1008291" y="2360942"/>
                </a:lnTo>
                <a:close/>
              </a:path>
              <a:path w="1008380" h="2489200">
                <a:moveTo>
                  <a:pt x="1008291" y="128790"/>
                </a:moveTo>
                <a:lnTo>
                  <a:pt x="794727" y="3695"/>
                </a:lnTo>
                <a:lnTo>
                  <a:pt x="783983" y="0"/>
                </a:lnTo>
                <a:lnTo>
                  <a:pt x="773049" y="698"/>
                </a:lnTo>
                <a:lnTo>
                  <a:pt x="763181" y="5473"/>
                </a:lnTo>
                <a:lnTo>
                  <a:pt x="755624" y="13982"/>
                </a:lnTo>
                <a:lnTo>
                  <a:pt x="751941" y="24714"/>
                </a:lnTo>
                <a:lnTo>
                  <a:pt x="752640" y="35636"/>
                </a:lnTo>
                <a:lnTo>
                  <a:pt x="757377" y="45529"/>
                </a:lnTo>
                <a:lnTo>
                  <a:pt x="765848" y="53098"/>
                </a:lnTo>
                <a:lnTo>
                  <a:pt x="845883" y="99923"/>
                </a:lnTo>
                <a:lnTo>
                  <a:pt x="88" y="98564"/>
                </a:lnTo>
                <a:lnTo>
                  <a:pt x="0" y="155714"/>
                </a:lnTo>
                <a:lnTo>
                  <a:pt x="845807" y="157073"/>
                </a:lnTo>
                <a:lnTo>
                  <a:pt x="765619" y="203720"/>
                </a:lnTo>
                <a:lnTo>
                  <a:pt x="757123" y="211226"/>
                </a:lnTo>
                <a:lnTo>
                  <a:pt x="752348" y="221081"/>
                </a:lnTo>
                <a:lnTo>
                  <a:pt x="751611" y="232003"/>
                </a:lnTo>
                <a:lnTo>
                  <a:pt x="755269" y="242709"/>
                </a:lnTo>
                <a:lnTo>
                  <a:pt x="762787" y="251231"/>
                </a:lnTo>
                <a:lnTo>
                  <a:pt x="772655" y="256019"/>
                </a:lnTo>
                <a:lnTo>
                  <a:pt x="783590" y="256755"/>
                </a:lnTo>
                <a:lnTo>
                  <a:pt x="794334" y="253123"/>
                </a:lnTo>
                <a:lnTo>
                  <a:pt x="959332" y="157238"/>
                </a:lnTo>
                <a:lnTo>
                  <a:pt x="1008291" y="12879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504681" y="6464909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7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15" name="Som gravado">
            <a:hlinkClick r:id="" action="ppaction://media"/>
            <a:extLst>
              <a:ext uri="{FF2B5EF4-FFF2-40B4-BE49-F238E27FC236}">
                <a16:creationId xmlns:a16="http://schemas.microsoft.com/office/drawing/2014/main" id="{94F7B6A9-F1FD-4CA6-8922-59EC1B5A4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2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150" y="47625"/>
            <a:ext cx="8324850" cy="1914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4651" y="834339"/>
            <a:ext cx="60553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spc="50" dirty="0">
                <a:latin typeface="Arial"/>
                <a:cs typeface="Arial"/>
              </a:rPr>
              <a:t>UM CONTINENTE </a:t>
            </a:r>
            <a:r>
              <a:rPr sz="2800" b="0" spc="20" dirty="0">
                <a:latin typeface="Arial"/>
                <a:cs typeface="Arial"/>
              </a:rPr>
              <a:t>DE</a:t>
            </a:r>
            <a:r>
              <a:rPr sz="2800" b="0" spc="-385" dirty="0">
                <a:latin typeface="Arial"/>
                <a:cs typeface="Arial"/>
              </a:rPr>
              <a:t> </a:t>
            </a:r>
            <a:r>
              <a:rPr sz="2800" b="0" spc="30" dirty="0">
                <a:latin typeface="Arial"/>
                <a:cs typeface="Arial"/>
              </a:rPr>
              <a:t>MIGRAÇÕES.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1285873"/>
            <a:ext cx="9115425" cy="5572125"/>
            <a:chOff x="0" y="1285873"/>
            <a:chExt cx="9115425" cy="5572125"/>
          </a:xfrm>
        </p:grpSpPr>
        <p:sp>
          <p:nvSpPr>
            <p:cNvPr id="5" name="object 5"/>
            <p:cNvSpPr/>
            <p:nvPr/>
          </p:nvSpPr>
          <p:spPr>
            <a:xfrm>
              <a:off x="3981450" y="1285873"/>
              <a:ext cx="5133975" cy="55721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495423"/>
              <a:ext cx="4429125" cy="536257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57300" y="1909572"/>
              <a:ext cx="2203704" cy="4998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2900" y="2275332"/>
              <a:ext cx="3386328" cy="49987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2900" y="2641091"/>
              <a:ext cx="3674364" cy="49987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2900" y="3006852"/>
              <a:ext cx="3788664" cy="4998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2900" y="3372612"/>
              <a:ext cx="3624072" cy="49987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2900" y="3738372"/>
              <a:ext cx="1947672" cy="49987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57300" y="4104131"/>
              <a:ext cx="2066544" cy="49987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2900" y="4469891"/>
              <a:ext cx="3183636" cy="49987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2900" y="4835652"/>
              <a:ext cx="3657600" cy="49987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2900" y="5201411"/>
              <a:ext cx="3474720" cy="49987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2900" y="5567172"/>
              <a:ext cx="3285744" cy="49987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2900" y="5932931"/>
              <a:ext cx="1863852" cy="49987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20090" y="1988261"/>
            <a:ext cx="3321050" cy="48141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144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Cerca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de 60 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milhões de pessoas  deixaram a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Europa do  início do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século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XIX</a:t>
            </a:r>
            <a:r>
              <a:rPr sz="24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às 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primeiras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décadas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do 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século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XX.</a:t>
            </a:r>
            <a:endParaRPr sz="2400" dirty="0">
              <a:latin typeface="Arial"/>
              <a:cs typeface="Arial"/>
            </a:endParaRPr>
          </a:p>
          <a:p>
            <a:pPr marL="12700" marR="135890" indent="914400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Britânicos,  italianos, alemães,  russos e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pt-BR" sz="2400" b="1" spc="-5" dirty="0" err="1">
                <a:solidFill>
                  <a:srgbClr val="FFFFFF"/>
                </a:solidFill>
                <a:latin typeface="Arial"/>
                <a:cs typeface="Arial"/>
              </a:rPr>
              <a:t>portuguese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  represent</a:t>
            </a:r>
            <a:r>
              <a:rPr lang="pt-BR" sz="2400" b="1" spc="-5" dirty="0">
                <a:solidFill>
                  <a:srgbClr val="FFFFFF"/>
                </a:solidFill>
                <a:latin typeface="Arial"/>
                <a:cs typeface="Arial"/>
              </a:rPr>
              <a:t>aram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 80%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do 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total de emigrantes  europeus.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479281" y="6464909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8</a:t>
            </a:fld>
            <a:endParaRPr sz="1200">
              <a:latin typeface="Carlito"/>
              <a:cs typeface="Carlito"/>
            </a:endParaRPr>
          </a:p>
        </p:txBody>
      </p:sp>
      <p:pic>
        <p:nvPicPr>
          <p:cNvPr id="22" name="Som gravado">
            <a:hlinkClick r:id="" action="ppaction://media"/>
            <a:extLst>
              <a:ext uri="{FF2B5EF4-FFF2-40B4-BE49-F238E27FC236}">
                <a16:creationId xmlns:a16="http://schemas.microsoft.com/office/drawing/2014/main" id="{323999E6-D0E5-4B61-A5F1-3F36EB7F9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6344" y="152400"/>
            <a:ext cx="8282940" cy="6446520"/>
            <a:chOff x="466344" y="152400"/>
            <a:chExt cx="8282940" cy="6446520"/>
          </a:xfrm>
        </p:grpSpPr>
        <p:sp>
          <p:nvSpPr>
            <p:cNvPr id="3" name="object 3"/>
            <p:cNvSpPr/>
            <p:nvPr/>
          </p:nvSpPr>
          <p:spPr>
            <a:xfrm>
              <a:off x="466344" y="1123188"/>
              <a:ext cx="8282940" cy="54757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2000" y="152400"/>
              <a:ext cx="7105650" cy="120015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96644" y="446277"/>
            <a:ext cx="52558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0" dirty="0">
                <a:solidFill>
                  <a:srgbClr val="FF0000"/>
                </a:solidFill>
                <a:latin typeface="Carlito"/>
                <a:cs typeface="Carlito"/>
              </a:rPr>
              <a:t>POR QUE </a:t>
            </a:r>
            <a:r>
              <a:rPr sz="3200" b="0" spc="-5" dirty="0">
                <a:solidFill>
                  <a:srgbClr val="FF0000"/>
                </a:solidFill>
                <a:latin typeface="Carlito"/>
                <a:cs typeface="Carlito"/>
              </a:rPr>
              <a:t>DEIXAR </a:t>
            </a:r>
            <a:r>
              <a:rPr sz="3200" b="0" dirty="0">
                <a:solidFill>
                  <a:srgbClr val="FF0000"/>
                </a:solidFill>
                <a:latin typeface="Carlito"/>
                <a:cs typeface="Carlito"/>
              </a:rPr>
              <a:t>O </a:t>
            </a:r>
            <a:r>
              <a:rPr sz="3200" b="0" spc="-60" dirty="0">
                <a:solidFill>
                  <a:srgbClr val="FF0000"/>
                </a:solidFill>
                <a:latin typeface="Carlito"/>
                <a:cs typeface="Carlito"/>
              </a:rPr>
              <a:t>PAÍS</a:t>
            </a:r>
            <a:r>
              <a:rPr sz="3200" b="0" spc="-5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3200" b="0" spc="-85" dirty="0">
                <a:solidFill>
                  <a:srgbClr val="FF0000"/>
                </a:solidFill>
                <a:latin typeface="Carlito"/>
                <a:cs typeface="Carlito"/>
              </a:rPr>
              <a:t>NATAL.</a:t>
            </a:r>
            <a:endParaRPr sz="32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16991" y="996696"/>
            <a:ext cx="8260080" cy="4394200"/>
            <a:chOff x="316991" y="996696"/>
            <a:chExt cx="8260080" cy="4394200"/>
          </a:xfrm>
        </p:grpSpPr>
        <p:sp>
          <p:nvSpPr>
            <p:cNvPr id="7" name="object 7"/>
            <p:cNvSpPr/>
            <p:nvPr/>
          </p:nvSpPr>
          <p:spPr>
            <a:xfrm>
              <a:off x="316991" y="996696"/>
              <a:ext cx="3849624" cy="11018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6991" y="1819656"/>
              <a:ext cx="7612380" cy="11018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6991" y="2642616"/>
              <a:ext cx="8260080" cy="110185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31391" y="3465575"/>
              <a:ext cx="3753612" cy="11018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16991" y="4288536"/>
              <a:ext cx="3810000" cy="110185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19988" y="1406906"/>
              <a:ext cx="2867583" cy="57365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04316" y="1390904"/>
              <a:ext cx="2899257" cy="60566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19988" y="2229866"/>
              <a:ext cx="6630339" cy="59867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04316" y="2213863"/>
              <a:ext cx="6662013" cy="63080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19988" y="3052825"/>
              <a:ext cx="7137196" cy="59944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04316" y="3036824"/>
              <a:ext cx="7168997" cy="63144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31644" y="3886835"/>
              <a:ext cx="2774315" cy="58839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15769" y="3870833"/>
              <a:ext cx="2806192" cy="62039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9988" y="4698746"/>
              <a:ext cx="2827324" cy="48488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04316" y="4682743"/>
              <a:ext cx="2859125" cy="51688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479281" y="6464909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9</a:t>
            </a:fld>
            <a:endParaRPr sz="1200">
              <a:latin typeface="Carlito"/>
              <a:cs typeface="Carlito"/>
            </a:endParaRPr>
          </a:p>
        </p:txBody>
      </p:sp>
      <p:pic>
        <p:nvPicPr>
          <p:cNvPr id="24" name="Som gravado">
            <a:hlinkClick r:id="" action="ppaction://media"/>
            <a:extLst>
              <a:ext uri="{FF2B5EF4-FFF2-40B4-BE49-F238E27FC236}">
                <a16:creationId xmlns:a16="http://schemas.microsoft.com/office/drawing/2014/main" id="{5989B01E-0C09-41E3-825C-6D530577C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573</Words>
  <Application>Microsoft Office PowerPoint</Application>
  <PresentationFormat>Apresentação na tela (4:3)</PresentationFormat>
  <Paragraphs>66</Paragraphs>
  <Slides>18</Slides>
  <Notes>0</Notes>
  <HiddenSlides>0</HiddenSlides>
  <MMClips>17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Carlito</vt:lpstr>
      <vt:lpstr>Times New Roman</vt:lpstr>
      <vt:lpstr>Trebuchet MS</vt:lpstr>
      <vt:lpstr>Office Theme</vt:lpstr>
      <vt:lpstr>Apresentação do PowerPoint</vt:lpstr>
      <vt:lpstr>GRANDE VARIEDADE LINGUISTICA.</vt:lpstr>
      <vt:lpstr>Apresentação do PowerPoint</vt:lpstr>
      <vt:lpstr>Apresentação do PowerPoint</vt:lpstr>
      <vt:lpstr>Apresentação do PowerPoint</vt:lpstr>
      <vt:lpstr>Apresentação do PowerPoint</vt:lpstr>
      <vt:lpstr>As regiões com mais de 100  hab./km2 estendem-se em duas faixas: A primeira inclui a Grã-Bretanha, o  Norte da França, a Bélgica, a Holanda  e o Oeste da Alemanha, prolongando-</vt:lpstr>
      <vt:lpstr>UM CONTINENTE DE MIGRAÇÕES.</vt:lpstr>
      <vt:lpstr>POR QUE DEIXAR O PAÍS NATAL.</vt:lpstr>
      <vt:lpstr>Até o ano 2000, a Europa recebeu  cerca de 30 milhões de imigrantes. Os  principais países receptores foram  ALEMANHA, ITÁLIA, REINO UNIDO,  ESPANHA, GRÉCIA e PAÍSES BAIXOS.</vt:lpstr>
      <vt:lpstr>FLUXOS MIGRATÓRIOS ATUAIS.</vt:lpstr>
      <vt:lpstr>Apresentação do PowerPoint</vt:lpstr>
      <vt:lpstr>A MIGRAÇÃO  ILEGAL.</vt:lpstr>
      <vt:lpstr>IMIGRANTES  ILEGAIS.</vt:lpstr>
      <vt:lpstr>EUROPA</vt:lpstr>
      <vt:lpstr>XENOFOBIA E RACISMO.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Douglas dos Santos</cp:lastModifiedBy>
  <cp:revision>14</cp:revision>
  <dcterms:created xsi:type="dcterms:W3CDTF">2020-06-24T21:20:19Z</dcterms:created>
  <dcterms:modified xsi:type="dcterms:W3CDTF">2020-06-25T14:44:51Z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2013-03-22T00:00:00Z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2020-06-24T00:00:00Z</vt:filetime>
  </property>
</Properties>
</file>