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5F5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5F5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75F5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4572000"/>
            <a:ext cx="9135110" cy="887094"/>
          </a:xfrm>
          <a:custGeom>
            <a:avLst/>
            <a:gdLst/>
            <a:ahLst/>
            <a:cxnLst/>
            <a:rect l="l" t="t" r="r" b="b"/>
            <a:pathLst>
              <a:path w="9135110" h="887095">
                <a:moveTo>
                  <a:pt x="9134856" y="0"/>
                </a:moveTo>
                <a:lnTo>
                  <a:pt x="0" y="0"/>
                </a:lnTo>
                <a:lnTo>
                  <a:pt x="0" y="886968"/>
                </a:lnTo>
                <a:lnTo>
                  <a:pt x="9134856" y="886968"/>
                </a:lnTo>
                <a:lnTo>
                  <a:pt x="91348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4663440"/>
            <a:ext cx="1454150" cy="713740"/>
          </a:xfrm>
          <a:custGeom>
            <a:avLst/>
            <a:gdLst/>
            <a:ahLst/>
            <a:cxnLst/>
            <a:rect l="l" t="t" r="r" b="b"/>
            <a:pathLst>
              <a:path w="1454150" h="713739">
                <a:moveTo>
                  <a:pt x="1453896" y="0"/>
                </a:moveTo>
                <a:lnTo>
                  <a:pt x="0" y="0"/>
                </a:lnTo>
                <a:lnTo>
                  <a:pt x="0" y="713232"/>
                </a:lnTo>
                <a:lnTo>
                  <a:pt x="1453896" y="713232"/>
                </a:lnTo>
                <a:lnTo>
                  <a:pt x="1453896" y="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45336" y="4654296"/>
            <a:ext cx="7599045" cy="713740"/>
          </a:xfrm>
          <a:custGeom>
            <a:avLst/>
            <a:gdLst/>
            <a:ahLst/>
            <a:cxnLst/>
            <a:rect l="l" t="t" r="r" b="b"/>
            <a:pathLst>
              <a:path w="7599045" h="713739">
                <a:moveTo>
                  <a:pt x="7598663" y="0"/>
                </a:moveTo>
                <a:lnTo>
                  <a:pt x="0" y="0"/>
                </a:lnTo>
                <a:lnTo>
                  <a:pt x="0" y="713231"/>
                </a:lnTo>
                <a:lnTo>
                  <a:pt x="7598663" y="713231"/>
                </a:lnTo>
                <a:lnTo>
                  <a:pt x="7598663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447800" y="0"/>
            <a:ext cx="100965" cy="6858000"/>
          </a:xfrm>
          <a:custGeom>
            <a:avLst/>
            <a:gdLst/>
            <a:ahLst/>
            <a:cxnLst/>
            <a:rect l="l" t="t" r="r" b="b"/>
            <a:pathLst>
              <a:path w="100965" h="6858000">
                <a:moveTo>
                  <a:pt x="0" y="6857998"/>
                </a:moveTo>
                <a:lnTo>
                  <a:pt x="100584" y="6857998"/>
                </a:lnTo>
                <a:lnTo>
                  <a:pt x="100584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533400" y="0"/>
                </a:moveTo>
                <a:lnTo>
                  <a:pt x="0" y="0"/>
                </a:lnTo>
                <a:lnTo>
                  <a:pt x="0" y="228600"/>
                </a:lnTo>
                <a:lnTo>
                  <a:pt x="533400" y="228600"/>
                </a:lnTo>
                <a:lnTo>
                  <a:pt x="533400" y="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91312" y="128016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8552688" y="0"/>
                </a:moveTo>
                <a:lnTo>
                  <a:pt x="0" y="0"/>
                </a:lnTo>
                <a:lnTo>
                  <a:pt x="0" y="228600"/>
                </a:lnTo>
                <a:lnTo>
                  <a:pt x="8552688" y="228600"/>
                </a:lnTo>
                <a:lnTo>
                  <a:pt x="8552688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8771" y="344170"/>
            <a:ext cx="1886457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75F5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0527" y="1523658"/>
            <a:ext cx="7822945" cy="2503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6271"/>
            <a:ext cx="9144000" cy="5971540"/>
          </a:xfrm>
          <a:custGeom>
            <a:avLst/>
            <a:gdLst/>
            <a:ahLst/>
            <a:cxnLst/>
            <a:rect l="l" t="t" r="r" b="b"/>
            <a:pathLst>
              <a:path w="9144000" h="5971540">
                <a:moveTo>
                  <a:pt x="0" y="5971032"/>
                </a:moveTo>
                <a:lnTo>
                  <a:pt x="9144000" y="5971032"/>
                </a:lnTo>
                <a:lnTo>
                  <a:pt x="9144000" y="0"/>
                </a:lnTo>
                <a:lnTo>
                  <a:pt x="0" y="0"/>
                </a:lnTo>
                <a:lnTo>
                  <a:pt x="0" y="5971032"/>
                </a:lnTo>
                <a:close/>
              </a:path>
            </a:pathLst>
          </a:custGeom>
          <a:solidFill>
            <a:srgbClr val="775F5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971032"/>
            <a:ext cx="9144000" cy="887094"/>
            <a:chOff x="0" y="5971032"/>
            <a:chExt cx="9144000" cy="887094"/>
          </a:xfrm>
        </p:grpSpPr>
        <p:sp>
          <p:nvSpPr>
            <p:cNvPr id="4" name="object 4"/>
            <p:cNvSpPr/>
            <p:nvPr/>
          </p:nvSpPr>
          <p:spPr>
            <a:xfrm>
              <a:off x="0" y="5971032"/>
              <a:ext cx="9144000" cy="887094"/>
            </a:xfrm>
            <a:custGeom>
              <a:avLst/>
              <a:gdLst/>
              <a:ahLst/>
              <a:cxnLst/>
              <a:rect l="l" t="t" r="r" b="b"/>
              <a:pathLst>
                <a:path w="9144000" h="887095">
                  <a:moveTo>
                    <a:pt x="9144000" y="0"/>
                  </a:moveTo>
                  <a:lnTo>
                    <a:pt x="0" y="0"/>
                  </a:lnTo>
                  <a:lnTo>
                    <a:pt x="0" y="886968"/>
                  </a:lnTo>
                  <a:lnTo>
                    <a:pt x="9144000" y="88696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053328"/>
              <a:ext cx="2240280" cy="713740"/>
            </a:xfrm>
            <a:custGeom>
              <a:avLst/>
              <a:gdLst/>
              <a:ahLst/>
              <a:cxnLst/>
              <a:rect l="l" t="t" r="r" b="b"/>
              <a:pathLst>
                <a:path w="2240280" h="713740">
                  <a:moveTo>
                    <a:pt x="2240280" y="0"/>
                  </a:moveTo>
                  <a:lnTo>
                    <a:pt x="0" y="0"/>
                  </a:lnTo>
                  <a:lnTo>
                    <a:pt x="0" y="713232"/>
                  </a:lnTo>
                  <a:lnTo>
                    <a:pt x="2240280" y="713232"/>
                  </a:lnTo>
                  <a:lnTo>
                    <a:pt x="2240280" y="0"/>
                  </a:lnTo>
                  <a:close/>
                </a:path>
              </a:pathLst>
            </a:custGeom>
            <a:solidFill>
              <a:srgbClr val="DD8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9151" y="6044184"/>
              <a:ext cx="6784975" cy="713740"/>
            </a:xfrm>
            <a:custGeom>
              <a:avLst/>
              <a:gdLst/>
              <a:ahLst/>
              <a:cxnLst/>
              <a:rect l="l" t="t" r="r" b="b"/>
              <a:pathLst>
                <a:path w="6784975" h="713740">
                  <a:moveTo>
                    <a:pt x="6784848" y="0"/>
                  </a:moveTo>
                  <a:lnTo>
                    <a:pt x="0" y="0"/>
                  </a:lnTo>
                  <a:lnTo>
                    <a:pt x="0" y="713231"/>
                  </a:lnTo>
                  <a:lnTo>
                    <a:pt x="6784848" y="713231"/>
                  </a:lnTo>
                  <a:lnTo>
                    <a:pt x="6784848" y="0"/>
                  </a:lnTo>
                  <a:close/>
                </a:path>
              </a:pathLst>
            </a:custGeom>
            <a:solidFill>
              <a:srgbClr val="93B6D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41194" y="3952113"/>
            <a:ext cx="535368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545" dirty="0">
                <a:solidFill>
                  <a:srgbClr val="EBDDC3"/>
                </a:solidFill>
                <a:latin typeface="Arial"/>
                <a:cs typeface="Arial"/>
              </a:rPr>
              <a:t>EUROP</a:t>
            </a:r>
            <a:r>
              <a:rPr lang="pt-BR" sz="4000" spc="-545" dirty="0">
                <a:solidFill>
                  <a:srgbClr val="EBDDC3"/>
                </a:solidFill>
                <a:latin typeface="Arial"/>
                <a:cs typeface="Arial"/>
              </a:rPr>
              <a:t>A :</a:t>
            </a:r>
            <a:r>
              <a:rPr sz="4000" spc="-405" dirty="0">
                <a:solidFill>
                  <a:srgbClr val="EBDDC3"/>
                </a:solidFill>
                <a:latin typeface="Arial"/>
                <a:cs typeface="Arial"/>
              </a:rPr>
              <a:t> </a:t>
            </a:r>
            <a:r>
              <a:rPr sz="4000" spc="-305" dirty="0">
                <a:solidFill>
                  <a:srgbClr val="EBDDC3"/>
                </a:solidFill>
                <a:latin typeface="Arial"/>
                <a:cs typeface="Arial"/>
              </a:rPr>
              <a:t>ECONOMIA </a:t>
            </a:r>
            <a:endParaRPr sz="4000" dirty="0">
              <a:latin typeface="Arial"/>
              <a:cs typeface="Arial"/>
            </a:endParaRP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9B9EB4B0-8F25-4E4C-B6EB-99E3CC22A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23952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latin typeface="Arial"/>
                <a:cs typeface="Arial"/>
              </a:rPr>
              <a:t>Mineração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1387" y="1611833"/>
            <a:ext cx="7968615" cy="3299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marR="1422400" indent="-320675">
              <a:lnSpc>
                <a:spcPct val="100000"/>
              </a:lnSpc>
              <a:spcBef>
                <a:spcPts val="10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85" dirty="0">
                <a:latin typeface="Arial"/>
                <a:cs typeface="Arial"/>
              </a:rPr>
              <a:t>Na </a:t>
            </a:r>
            <a:r>
              <a:rPr sz="2900" spc="-170" dirty="0">
                <a:latin typeface="Arial"/>
                <a:cs typeface="Arial"/>
              </a:rPr>
              <a:t>mineração </a:t>
            </a:r>
            <a:r>
              <a:rPr sz="2900" spc="-240" dirty="0">
                <a:latin typeface="Arial"/>
                <a:cs typeface="Arial"/>
              </a:rPr>
              <a:t>muitos </a:t>
            </a:r>
            <a:r>
              <a:rPr sz="2900" spc="-210" dirty="0">
                <a:latin typeface="Arial"/>
                <a:cs typeface="Arial"/>
              </a:rPr>
              <a:t>itens </a:t>
            </a:r>
            <a:r>
              <a:rPr sz="2900" spc="-220" dirty="0">
                <a:latin typeface="Arial"/>
                <a:cs typeface="Arial"/>
              </a:rPr>
              <a:t>são </a:t>
            </a:r>
            <a:r>
              <a:rPr sz="2900" spc="-110" dirty="0">
                <a:latin typeface="Arial"/>
                <a:cs typeface="Arial"/>
              </a:rPr>
              <a:t>explorados  </a:t>
            </a:r>
            <a:r>
              <a:rPr sz="2900" spc="-229" dirty="0">
                <a:latin typeface="Arial"/>
                <a:cs typeface="Arial"/>
              </a:rPr>
              <a:t>economicamente </a:t>
            </a:r>
            <a:r>
              <a:rPr sz="2900" spc="-85" dirty="0">
                <a:latin typeface="Arial"/>
                <a:cs typeface="Arial"/>
              </a:rPr>
              <a:t>pelo</a:t>
            </a:r>
            <a:r>
              <a:rPr sz="2900" spc="-370" dirty="0">
                <a:latin typeface="Arial"/>
                <a:cs typeface="Arial"/>
              </a:rPr>
              <a:t> </a:t>
            </a:r>
            <a:r>
              <a:rPr sz="2900" spc="-300" dirty="0">
                <a:latin typeface="Arial"/>
                <a:cs typeface="Arial"/>
              </a:rPr>
              <a:t>homem.</a:t>
            </a:r>
            <a:endParaRPr sz="2900">
              <a:latin typeface="Arial"/>
              <a:cs typeface="Arial"/>
            </a:endParaRPr>
          </a:p>
          <a:p>
            <a:pPr marL="332740" marR="5080" indent="-320675">
              <a:lnSpc>
                <a:spcPct val="100000"/>
              </a:lnSpc>
              <a:spcBef>
                <a:spcPts val="7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250" dirty="0">
                <a:latin typeface="Arial"/>
                <a:cs typeface="Arial"/>
              </a:rPr>
              <a:t>Os </a:t>
            </a:r>
            <a:r>
              <a:rPr sz="2900" spc="-190" dirty="0">
                <a:latin typeface="Arial"/>
                <a:cs typeface="Arial"/>
              </a:rPr>
              <a:t>maiores </a:t>
            </a:r>
            <a:r>
              <a:rPr sz="2900" spc="-140" dirty="0">
                <a:latin typeface="Arial"/>
                <a:cs typeface="Arial"/>
              </a:rPr>
              <a:t>produtores </a:t>
            </a:r>
            <a:r>
              <a:rPr sz="2900" spc="-204" dirty="0">
                <a:latin typeface="Arial"/>
                <a:cs typeface="Arial"/>
              </a:rPr>
              <a:t>mundiais </a:t>
            </a:r>
            <a:r>
              <a:rPr sz="2900" spc="-90" dirty="0">
                <a:latin typeface="Arial"/>
                <a:cs typeface="Arial"/>
              </a:rPr>
              <a:t>de </a:t>
            </a:r>
            <a:r>
              <a:rPr sz="2900" u="heavy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Carvão </a:t>
            </a:r>
            <a:r>
              <a:rPr sz="2900" u="heavy" spc="-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Mineral </a:t>
            </a:r>
            <a:r>
              <a:rPr sz="2900" spc="-105" dirty="0">
                <a:latin typeface="Arial"/>
                <a:cs typeface="Arial"/>
              </a:rPr>
              <a:t> </a:t>
            </a:r>
            <a:r>
              <a:rPr sz="2900" spc="-204" dirty="0">
                <a:latin typeface="Arial"/>
                <a:cs typeface="Arial"/>
              </a:rPr>
              <a:t>são: </a:t>
            </a:r>
            <a:r>
              <a:rPr sz="2900" spc="-150" dirty="0">
                <a:latin typeface="Arial"/>
                <a:cs typeface="Arial"/>
              </a:rPr>
              <a:t>Federação </a:t>
            </a:r>
            <a:r>
              <a:rPr sz="2900" spc="-355" dirty="0">
                <a:latin typeface="Arial"/>
                <a:cs typeface="Arial"/>
              </a:rPr>
              <a:t>Russa, </a:t>
            </a:r>
            <a:r>
              <a:rPr sz="2900" spc="-190" dirty="0">
                <a:latin typeface="Arial"/>
                <a:cs typeface="Arial"/>
              </a:rPr>
              <a:t>Polônia, Alemanha, </a:t>
            </a:r>
            <a:r>
              <a:rPr sz="2900" spc="-280" dirty="0">
                <a:latin typeface="Arial"/>
                <a:cs typeface="Arial"/>
              </a:rPr>
              <a:t>Reino  </a:t>
            </a:r>
            <a:r>
              <a:rPr sz="2900" spc="-190" dirty="0">
                <a:latin typeface="Arial"/>
                <a:cs typeface="Arial"/>
              </a:rPr>
              <a:t>Unido, </a:t>
            </a:r>
            <a:r>
              <a:rPr sz="2900" spc="-180" dirty="0">
                <a:latin typeface="Arial"/>
                <a:cs typeface="Arial"/>
              </a:rPr>
              <a:t>Republica </a:t>
            </a:r>
            <a:r>
              <a:rPr sz="2900" spc="-290" dirty="0">
                <a:latin typeface="Arial"/>
                <a:cs typeface="Arial"/>
              </a:rPr>
              <a:t>Tcheca </a:t>
            </a:r>
            <a:r>
              <a:rPr sz="2900" spc="-165" dirty="0">
                <a:latin typeface="Arial"/>
                <a:cs typeface="Arial"/>
              </a:rPr>
              <a:t>e</a:t>
            </a:r>
            <a:r>
              <a:rPr sz="2900" spc="50" dirty="0">
                <a:latin typeface="Arial"/>
                <a:cs typeface="Arial"/>
              </a:rPr>
              <a:t> </a:t>
            </a:r>
            <a:r>
              <a:rPr sz="2900" spc="-265" dirty="0">
                <a:latin typeface="Arial"/>
                <a:cs typeface="Arial"/>
              </a:rPr>
              <a:t>Espanha</a:t>
            </a:r>
            <a:endParaRPr sz="2900">
              <a:latin typeface="Arial"/>
              <a:cs typeface="Arial"/>
            </a:endParaRPr>
          </a:p>
          <a:p>
            <a:pPr marL="332740" marR="799465" indent="-320675">
              <a:lnSpc>
                <a:spcPct val="100000"/>
              </a:lnSpc>
              <a:spcBef>
                <a:spcPts val="71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85" dirty="0">
                <a:latin typeface="Arial"/>
                <a:cs typeface="Arial"/>
              </a:rPr>
              <a:t>A </a:t>
            </a:r>
            <a:r>
              <a:rPr sz="2900" spc="-100" dirty="0">
                <a:latin typeface="Arial"/>
                <a:cs typeface="Arial"/>
              </a:rPr>
              <a:t>exploração </a:t>
            </a:r>
            <a:r>
              <a:rPr sz="2900" spc="-90" dirty="0">
                <a:latin typeface="Arial"/>
                <a:cs typeface="Arial"/>
              </a:rPr>
              <a:t>do </a:t>
            </a:r>
            <a:r>
              <a:rPr sz="2900" u="heavy" spc="-1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Gás </a:t>
            </a:r>
            <a:r>
              <a:rPr sz="2900" u="heavy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Natural</a:t>
            </a:r>
            <a:r>
              <a:rPr sz="2900" spc="-80" dirty="0">
                <a:latin typeface="Arial"/>
                <a:cs typeface="Arial"/>
              </a:rPr>
              <a:t> </a:t>
            </a:r>
            <a:r>
              <a:rPr sz="2900" spc="-165" dirty="0">
                <a:latin typeface="Arial"/>
                <a:cs typeface="Arial"/>
              </a:rPr>
              <a:t>é </a:t>
            </a:r>
            <a:r>
              <a:rPr sz="2900" spc="-10" dirty="0">
                <a:latin typeface="Arial"/>
                <a:cs typeface="Arial"/>
              </a:rPr>
              <a:t>feita </a:t>
            </a:r>
            <a:r>
              <a:rPr sz="2900" spc="-254" dirty="0">
                <a:latin typeface="Arial"/>
                <a:cs typeface="Arial"/>
              </a:rPr>
              <a:t>no </a:t>
            </a:r>
            <a:r>
              <a:rPr sz="2900" spc="-280" dirty="0">
                <a:latin typeface="Arial"/>
                <a:cs typeface="Arial"/>
              </a:rPr>
              <a:t>Reino  </a:t>
            </a:r>
            <a:r>
              <a:rPr sz="2900" spc="-190" dirty="0">
                <a:latin typeface="Arial"/>
                <a:cs typeface="Arial"/>
              </a:rPr>
              <a:t>Unido, </a:t>
            </a:r>
            <a:r>
              <a:rPr sz="2900" spc="-180" dirty="0">
                <a:latin typeface="Arial"/>
                <a:cs typeface="Arial"/>
              </a:rPr>
              <a:t>na </a:t>
            </a:r>
            <a:r>
              <a:rPr sz="2900" spc="-125" dirty="0">
                <a:latin typeface="Arial"/>
                <a:cs typeface="Arial"/>
              </a:rPr>
              <a:t>Noruega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80" dirty="0">
                <a:latin typeface="Arial"/>
                <a:cs typeface="Arial"/>
              </a:rPr>
              <a:t>na</a:t>
            </a:r>
            <a:r>
              <a:rPr sz="2900" spc="-20" dirty="0">
                <a:latin typeface="Arial"/>
                <a:cs typeface="Arial"/>
              </a:rPr>
              <a:t> </a:t>
            </a:r>
            <a:r>
              <a:rPr sz="2900" spc="-135" dirty="0">
                <a:latin typeface="Arial"/>
                <a:cs typeface="Arial"/>
              </a:rPr>
              <a:t>Holanda.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80047" y="0"/>
            <a:ext cx="2628900" cy="1743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44689" y="1917954"/>
            <a:ext cx="103505" cy="720090"/>
          </a:xfrm>
          <a:custGeom>
            <a:avLst/>
            <a:gdLst/>
            <a:ahLst/>
            <a:cxnLst/>
            <a:rect l="l" t="t" r="r" b="b"/>
            <a:pathLst>
              <a:path w="103504" h="720089">
                <a:moveTo>
                  <a:pt x="51688" y="25109"/>
                </a:moveTo>
                <a:lnTo>
                  <a:pt x="45338" y="35995"/>
                </a:lnTo>
                <a:lnTo>
                  <a:pt x="45338" y="720090"/>
                </a:lnTo>
                <a:lnTo>
                  <a:pt x="58038" y="72009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720089">
                <a:moveTo>
                  <a:pt x="51688" y="0"/>
                </a:moveTo>
                <a:lnTo>
                  <a:pt x="0" y="88646"/>
                </a:lnTo>
                <a:lnTo>
                  <a:pt x="1015" y="92456"/>
                </a:lnTo>
                <a:lnTo>
                  <a:pt x="7111" y="96012"/>
                </a:lnTo>
                <a:lnTo>
                  <a:pt x="10921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720089">
                <a:moveTo>
                  <a:pt x="59020" y="12573"/>
                </a:moveTo>
                <a:lnTo>
                  <a:pt x="58038" y="12573"/>
                </a:lnTo>
                <a:lnTo>
                  <a:pt x="58039" y="35995"/>
                </a:lnTo>
                <a:lnTo>
                  <a:pt x="92455" y="94996"/>
                </a:lnTo>
                <a:lnTo>
                  <a:pt x="96265" y="96012"/>
                </a:lnTo>
                <a:lnTo>
                  <a:pt x="102361" y="92456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103504" h="720089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720089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9" y="35995"/>
                </a:lnTo>
                <a:lnTo>
                  <a:pt x="58038" y="15748"/>
                </a:lnTo>
                <a:close/>
              </a:path>
              <a:path w="103504" h="720089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61759" y="4724400"/>
            <a:ext cx="2467356" cy="1848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63590" y="4431029"/>
            <a:ext cx="1099820" cy="321945"/>
          </a:xfrm>
          <a:custGeom>
            <a:avLst/>
            <a:gdLst/>
            <a:ahLst/>
            <a:cxnLst/>
            <a:rect l="l" t="t" r="r" b="b"/>
            <a:pathLst>
              <a:path w="1099820" h="321945">
                <a:moveTo>
                  <a:pt x="1062893" y="291128"/>
                </a:moveTo>
                <a:lnTo>
                  <a:pt x="997076" y="309372"/>
                </a:lnTo>
                <a:lnTo>
                  <a:pt x="995045" y="312928"/>
                </a:lnTo>
                <a:lnTo>
                  <a:pt x="996061" y="316230"/>
                </a:lnTo>
                <a:lnTo>
                  <a:pt x="996950" y="319659"/>
                </a:lnTo>
                <a:lnTo>
                  <a:pt x="1000506" y="321691"/>
                </a:lnTo>
                <a:lnTo>
                  <a:pt x="1003808" y="320675"/>
                </a:lnTo>
                <a:lnTo>
                  <a:pt x="1088801" y="297053"/>
                </a:lnTo>
                <a:lnTo>
                  <a:pt x="1085469" y="297053"/>
                </a:lnTo>
                <a:lnTo>
                  <a:pt x="1062893" y="291128"/>
                </a:lnTo>
                <a:close/>
              </a:path>
              <a:path w="1099820" h="321945">
                <a:moveTo>
                  <a:pt x="1075019" y="287761"/>
                </a:moveTo>
                <a:lnTo>
                  <a:pt x="1062893" y="291128"/>
                </a:lnTo>
                <a:lnTo>
                  <a:pt x="1085469" y="297053"/>
                </a:lnTo>
                <a:lnTo>
                  <a:pt x="1085911" y="295402"/>
                </a:lnTo>
                <a:lnTo>
                  <a:pt x="1082675" y="295402"/>
                </a:lnTo>
                <a:lnTo>
                  <a:pt x="1075019" y="287761"/>
                </a:lnTo>
                <a:close/>
              </a:path>
              <a:path w="1099820" h="321945">
                <a:moveTo>
                  <a:pt x="1026668" y="221615"/>
                </a:moveTo>
                <a:lnTo>
                  <a:pt x="1022731" y="221615"/>
                </a:lnTo>
                <a:lnTo>
                  <a:pt x="1017778" y="226568"/>
                </a:lnTo>
                <a:lnTo>
                  <a:pt x="1017778" y="230632"/>
                </a:lnTo>
                <a:lnTo>
                  <a:pt x="1066001" y="278761"/>
                </a:lnTo>
                <a:lnTo>
                  <a:pt x="1088771" y="284734"/>
                </a:lnTo>
                <a:lnTo>
                  <a:pt x="1085469" y="297053"/>
                </a:lnTo>
                <a:lnTo>
                  <a:pt x="1088801" y="297053"/>
                </a:lnTo>
                <a:lnTo>
                  <a:pt x="1099312" y="294132"/>
                </a:lnTo>
                <a:lnTo>
                  <a:pt x="1026668" y="221615"/>
                </a:lnTo>
                <a:close/>
              </a:path>
              <a:path w="1099820" h="321945">
                <a:moveTo>
                  <a:pt x="1085469" y="284861"/>
                </a:moveTo>
                <a:lnTo>
                  <a:pt x="1075019" y="287761"/>
                </a:lnTo>
                <a:lnTo>
                  <a:pt x="1082675" y="295402"/>
                </a:lnTo>
                <a:lnTo>
                  <a:pt x="1085469" y="284861"/>
                </a:lnTo>
                <a:close/>
              </a:path>
              <a:path w="1099820" h="321945">
                <a:moveTo>
                  <a:pt x="1088736" y="284861"/>
                </a:moveTo>
                <a:lnTo>
                  <a:pt x="1085469" y="284861"/>
                </a:lnTo>
                <a:lnTo>
                  <a:pt x="1082675" y="295402"/>
                </a:lnTo>
                <a:lnTo>
                  <a:pt x="1085911" y="295402"/>
                </a:lnTo>
                <a:lnTo>
                  <a:pt x="1088736" y="284861"/>
                </a:lnTo>
                <a:close/>
              </a:path>
              <a:path w="1099820" h="321945">
                <a:moveTo>
                  <a:pt x="3301" y="0"/>
                </a:moveTo>
                <a:lnTo>
                  <a:pt x="0" y="12192"/>
                </a:lnTo>
                <a:lnTo>
                  <a:pt x="1062893" y="291128"/>
                </a:lnTo>
                <a:lnTo>
                  <a:pt x="1075019" y="287761"/>
                </a:lnTo>
                <a:lnTo>
                  <a:pt x="1066001" y="278761"/>
                </a:lnTo>
                <a:lnTo>
                  <a:pt x="3301" y="0"/>
                </a:lnTo>
                <a:close/>
              </a:path>
              <a:path w="1099820" h="321945">
                <a:moveTo>
                  <a:pt x="1066001" y="278761"/>
                </a:moveTo>
                <a:lnTo>
                  <a:pt x="1075019" y="287761"/>
                </a:lnTo>
                <a:lnTo>
                  <a:pt x="1085469" y="284861"/>
                </a:lnTo>
                <a:lnTo>
                  <a:pt x="1088736" y="284861"/>
                </a:lnTo>
                <a:lnTo>
                  <a:pt x="1088771" y="284734"/>
                </a:lnTo>
                <a:lnTo>
                  <a:pt x="1066001" y="278761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8BC78F49-159C-49AB-846C-966D2A02D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23952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latin typeface="Arial"/>
                <a:cs typeface="Arial"/>
              </a:rPr>
              <a:t>Mineração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63220" indent="-320675">
              <a:lnSpc>
                <a:spcPct val="100000"/>
              </a:lnSpc>
              <a:spcBef>
                <a:spcPts val="8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64490" algn="l"/>
              </a:tabLst>
            </a:pPr>
            <a:r>
              <a:rPr spc="-15" dirty="0"/>
              <a:t>O </a:t>
            </a:r>
            <a:r>
              <a:rPr u="heavy" spc="-135" dirty="0">
                <a:uFill>
                  <a:solidFill>
                    <a:srgbClr val="000000"/>
                  </a:solidFill>
                </a:uFill>
              </a:rPr>
              <a:t>cobre</a:t>
            </a:r>
            <a:r>
              <a:rPr spc="-135" dirty="0"/>
              <a:t> </a:t>
            </a:r>
            <a:r>
              <a:rPr spc="-160" dirty="0"/>
              <a:t>é </a:t>
            </a:r>
            <a:r>
              <a:rPr spc="-70" dirty="0"/>
              <a:t>explorado </a:t>
            </a:r>
            <a:r>
              <a:rPr spc="-175" dirty="0"/>
              <a:t>na</a:t>
            </a:r>
            <a:r>
              <a:rPr spc="254" dirty="0"/>
              <a:t> </a:t>
            </a:r>
            <a:r>
              <a:rPr spc="-190" dirty="0"/>
              <a:t>Polônia.</a:t>
            </a:r>
          </a:p>
          <a:p>
            <a:pPr marL="363220" marR="603885" indent="-320675">
              <a:lnSpc>
                <a:spcPct val="100000"/>
              </a:lnSpc>
              <a:spcBef>
                <a:spcPts val="7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64490" algn="l"/>
              </a:tabLst>
            </a:pPr>
            <a:r>
              <a:rPr spc="-20" dirty="0"/>
              <a:t>O </a:t>
            </a:r>
            <a:r>
              <a:rPr u="heavy" spc="-165" dirty="0">
                <a:uFill>
                  <a:solidFill>
                    <a:srgbClr val="000000"/>
                  </a:solidFill>
                </a:uFill>
              </a:rPr>
              <a:t>minério </a:t>
            </a:r>
            <a:r>
              <a:rPr u="heavy" spc="-90" dirty="0">
                <a:uFill>
                  <a:solidFill>
                    <a:srgbClr val="000000"/>
                  </a:solidFill>
                </a:uFill>
              </a:rPr>
              <a:t>de </a:t>
            </a:r>
            <a:r>
              <a:rPr u="heavy" spc="-45" dirty="0">
                <a:uFill>
                  <a:solidFill>
                    <a:srgbClr val="000000"/>
                  </a:solidFill>
                </a:uFill>
              </a:rPr>
              <a:t>ferro</a:t>
            </a:r>
            <a:r>
              <a:rPr spc="-45" dirty="0"/>
              <a:t> </a:t>
            </a:r>
            <a:r>
              <a:rPr spc="-165" dirty="0"/>
              <a:t>é </a:t>
            </a:r>
            <a:r>
              <a:rPr spc="-70" dirty="0"/>
              <a:t>explorado </a:t>
            </a:r>
            <a:r>
              <a:rPr spc="-180" dirty="0"/>
              <a:t>na </a:t>
            </a:r>
            <a:r>
              <a:rPr spc="-150" dirty="0" err="1"/>
              <a:t>Federação</a:t>
            </a:r>
            <a:r>
              <a:rPr spc="-150" dirty="0"/>
              <a:t> </a:t>
            </a:r>
            <a:r>
              <a:rPr spc="-395" dirty="0" err="1"/>
              <a:t>Russa</a:t>
            </a:r>
            <a:r>
              <a:rPr spc="-395" dirty="0"/>
              <a:t> </a:t>
            </a:r>
            <a:r>
              <a:rPr spc="-150" dirty="0"/>
              <a:t>Ucrânia </a:t>
            </a:r>
            <a:r>
              <a:rPr spc="-165" dirty="0"/>
              <a:t>e</a:t>
            </a:r>
            <a:r>
              <a:rPr spc="55" dirty="0"/>
              <a:t> </a:t>
            </a:r>
            <a:r>
              <a:rPr spc="-215" dirty="0"/>
              <a:t>Suécia.</a:t>
            </a:r>
          </a:p>
          <a:p>
            <a:pPr marL="363220" marR="5080" indent="-320675">
              <a:lnSpc>
                <a:spcPct val="100000"/>
              </a:lnSpc>
              <a:spcBef>
                <a:spcPts val="70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64490" algn="l"/>
              </a:tabLst>
            </a:pPr>
            <a:r>
              <a:rPr u="heavy" spc="-204" dirty="0">
                <a:uFill>
                  <a:solidFill>
                    <a:srgbClr val="000000"/>
                  </a:solidFill>
                </a:uFill>
              </a:rPr>
              <a:t>Manganês</a:t>
            </a:r>
            <a:r>
              <a:rPr spc="-204" dirty="0"/>
              <a:t>, </a:t>
            </a:r>
            <a:r>
              <a:rPr u="heavy" spc="-70" dirty="0">
                <a:uFill>
                  <a:solidFill>
                    <a:srgbClr val="000000"/>
                  </a:solidFill>
                </a:uFill>
              </a:rPr>
              <a:t>bauxita</a:t>
            </a:r>
            <a:r>
              <a:rPr spc="-70" dirty="0"/>
              <a:t>, </a:t>
            </a:r>
            <a:r>
              <a:rPr u="heavy" spc="-180" dirty="0">
                <a:uFill>
                  <a:solidFill>
                    <a:srgbClr val="000000"/>
                  </a:solidFill>
                </a:uFill>
              </a:rPr>
              <a:t>ouro</a:t>
            </a:r>
            <a:r>
              <a:rPr spc="-180" dirty="0"/>
              <a:t> </a:t>
            </a:r>
            <a:r>
              <a:rPr spc="-160" dirty="0"/>
              <a:t>e </a:t>
            </a:r>
            <a:r>
              <a:rPr u="heavy" spc="-170" dirty="0">
                <a:uFill>
                  <a:solidFill>
                    <a:srgbClr val="000000"/>
                  </a:solidFill>
                </a:uFill>
              </a:rPr>
              <a:t>diamantes</a:t>
            </a:r>
            <a:r>
              <a:rPr spc="-170" dirty="0"/>
              <a:t> </a:t>
            </a:r>
            <a:r>
              <a:rPr spc="-195" dirty="0"/>
              <a:t>também </a:t>
            </a:r>
            <a:r>
              <a:rPr spc="-220" dirty="0"/>
              <a:t>são  </a:t>
            </a:r>
            <a:r>
              <a:rPr spc="-185" dirty="0"/>
              <a:t>encontrados </a:t>
            </a:r>
            <a:r>
              <a:rPr spc="-180" dirty="0"/>
              <a:t>na </a:t>
            </a:r>
            <a:r>
              <a:rPr spc="-150" dirty="0"/>
              <a:t>Federação</a:t>
            </a:r>
            <a:r>
              <a:rPr spc="260" dirty="0"/>
              <a:t> </a:t>
            </a:r>
            <a:r>
              <a:rPr spc="-355" dirty="0"/>
              <a:t>Russa.</a:t>
            </a:r>
          </a:p>
        </p:txBody>
      </p:sp>
      <p:sp>
        <p:nvSpPr>
          <p:cNvPr id="4" name="object 4"/>
          <p:cNvSpPr/>
          <p:nvPr/>
        </p:nvSpPr>
        <p:spPr>
          <a:xfrm>
            <a:off x="6371844" y="4724400"/>
            <a:ext cx="2619755" cy="1743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051304" y="188976"/>
            <a:ext cx="7092950" cy="1800225"/>
            <a:chOff x="2051304" y="188976"/>
            <a:chExt cx="7092950" cy="1800225"/>
          </a:xfrm>
        </p:grpSpPr>
        <p:sp>
          <p:nvSpPr>
            <p:cNvPr id="6" name="object 6"/>
            <p:cNvSpPr/>
            <p:nvPr/>
          </p:nvSpPr>
          <p:spPr>
            <a:xfrm>
              <a:off x="7235951" y="188976"/>
              <a:ext cx="1908048" cy="17998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1304" y="1047876"/>
              <a:ext cx="5185410" cy="659765"/>
            </a:xfrm>
            <a:custGeom>
              <a:avLst/>
              <a:gdLst/>
              <a:ahLst/>
              <a:cxnLst/>
              <a:rect l="l" t="t" r="r" b="b"/>
              <a:pathLst>
                <a:path w="5185409" h="659764">
                  <a:moveTo>
                    <a:pt x="5148935" y="38971"/>
                  </a:moveTo>
                  <a:lnTo>
                    <a:pt x="0" y="646684"/>
                  </a:lnTo>
                  <a:lnTo>
                    <a:pt x="1523" y="659384"/>
                  </a:lnTo>
                  <a:lnTo>
                    <a:pt x="5150309" y="51562"/>
                  </a:lnTo>
                  <a:lnTo>
                    <a:pt x="5160405" y="43958"/>
                  </a:lnTo>
                  <a:lnTo>
                    <a:pt x="5148935" y="38971"/>
                  </a:lnTo>
                  <a:close/>
                </a:path>
                <a:path w="5185409" h="659764">
                  <a:moveTo>
                    <a:pt x="5174299" y="36195"/>
                  </a:moveTo>
                  <a:lnTo>
                    <a:pt x="5172456" y="36195"/>
                  </a:lnTo>
                  <a:lnTo>
                    <a:pt x="5173980" y="48768"/>
                  </a:lnTo>
                  <a:lnTo>
                    <a:pt x="5150309" y="51562"/>
                  </a:lnTo>
                  <a:lnTo>
                    <a:pt x="5098542" y="90550"/>
                  </a:lnTo>
                  <a:lnTo>
                    <a:pt x="5095748" y="92583"/>
                  </a:lnTo>
                  <a:lnTo>
                    <a:pt x="5095240" y="96647"/>
                  </a:lnTo>
                  <a:lnTo>
                    <a:pt x="5097272" y="99440"/>
                  </a:lnTo>
                  <a:lnTo>
                    <a:pt x="5099431" y="102235"/>
                  </a:lnTo>
                  <a:lnTo>
                    <a:pt x="5103368" y="102743"/>
                  </a:lnTo>
                  <a:lnTo>
                    <a:pt x="5106162" y="100584"/>
                  </a:lnTo>
                  <a:lnTo>
                    <a:pt x="5185410" y="41021"/>
                  </a:lnTo>
                  <a:lnTo>
                    <a:pt x="5174299" y="36195"/>
                  </a:lnTo>
                  <a:close/>
                </a:path>
                <a:path w="5185409" h="659764">
                  <a:moveTo>
                    <a:pt x="5160405" y="43958"/>
                  </a:moveTo>
                  <a:lnTo>
                    <a:pt x="5150309" y="51562"/>
                  </a:lnTo>
                  <a:lnTo>
                    <a:pt x="5173980" y="48768"/>
                  </a:lnTo>
                  <a:lnTo>
                    <a:pt x="5173918" y="48260"/>
                  </a:lnTo>
                  <a:lnTo>
                    <a:pt x="5170297" y="48260"/>
                  </a:lnTo>
                  <a:lnTo>
                    <a:pt x="5160405" y="43958"/>
                  </a:lnTo>
                  <a:close/>
                </a:path>
                <a:path w="5185409" h="659764">
                  <a:moveTo>
                    <a:pt x="5169027" y="37464"/>
                  </a:moveTo>
                  <a:lnTo>
                    <a:pt x="5160405" y="43958"/>
                  </a:lnTo>
                  <a:lnTo>
                    <a:pt x="5170297" y="48260"/>
                  </a:lnTo>
                  <a:lnTo>
                    <a:pt x="5169027" y="37464"/>
                  </a:lnTo>
                  <a:close/>
                </a:path>
                <a:path w="5185409" h="659764">
                  <a:moveTo>
                    <a:pt x="5172609" y="37464"/>
                  </a:moveTo>
                  <a:lnTo>
                    <a:pt x="5169027" y="37464"/>
                  </a:lnTo>
                  <a:lnTo>
                    <a:pt x="5170297" y="48260"/>
                  </a:lnTo>
                  <a:lnTo>
                    <a:pt x="5173918" y="48260"/>
                  </a:lnTo>
                  <a:lnTo>
                    <a:pt x="5172609" y="37464"/>
                  </a:lnTo>
                  <a:close/>
                </a:path>
                <a:path w="5185409" h="659764">
                  <a:moveTo>
                    <a:pt x="5172456" y="36195"/>
                  </a:moveTo>
                  <a:lnTo>
                    <a:pt x="5148935" y="38971"/>
                  </a:lnTo>
                  <a:lnTo>
                    <a:pt x="5160405" y="43958"/>
                  </a:lnTo>
                  <a:lnTo>
                    <a:pt x="5169027" y="37464"/>
                  </a:lnTo>
                  <a:lnTo>
                    <a:pt x="5172609" y="37464"/>
                  </a:lnTo>
                  <a:lnTo>
                    <a:pt x="5172456" y="36195"/>
                  </a:lnTo>
                  <a:close/>
                </a:path>
                <a:path w="5185409" h="659764">
                  <a:moveTo>
                    <a:pt x="5091303" y="0"/>
                  </a:moveTo>
                  <a:lnTo>
                    <a:pt x="5087493" y="1524"/>
                  </a:lnTo>
                  <a:lnTo>
                    <a:pt x="5086096" y="4699"/>
                  </a:lnTo>
                  <a:lnTo>
                    <a:pt x="5084699" y="8000"/>
                  </a:lnTo>
                  <a:lnTo>
                    <a:pt x="5086223" y="11684"/>
                  </a:lnTo>
                  <a:lnTo>
                    <a:pt x="5148935" y="38971"/>
                  </a:lnTo>
                  <a:lnTo>
                    <a:pt x="5172456" y="36195"/>
                  </a:lnTo>
                  <a:lnTo>
                    <a:pt x="5174299" y="36195"/>
                  </a:lnTo>
                  <a:lnTo>
                    <a:pt x="5094478" y="1524"/>
                  </a:lnTo>
                  <a:lnTo>
                    <a:pt x="5091303" y="0"/>
                  </a:lnTo>
                  <a:close/>
                </a:path>
              </a:pathLst>
            </a:custGeom>
            <a:solidFill>
              <a:srgbClr val="93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79831" y="4724400"/>
            <a:ext cx="2561844" cy="1781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3000" y="3681221"/>
            <a:ext cx="103505" cy="900430"/>
          </a:xfrm>
          <a:custGeom>
            <a:avLst/>
            <a:gdLst/>
            <a:ahLst/>
            <a:cxnLst/>
            <a:rect l="l" t="t" r="r" b="b"/>
            <a:pathLst>
              <a:path w="103505" h="900429">
                <a:moveTo>
                  <a:pt x="7086" y="804036"/>
                </a:moveTo>
                <a:lnTo>
                  <a:pt x="1028" y="807592"/>
                </a:lnTo>
                <a:lnTo>
                  <a:pt x="0" y="811529"/>
                </a:lnTo>
                <a:lnTo>
                  <a:pt x="51701" y="900176"/>
                </a:lnTo>
                <a:lnTo>
                  <a:pt x="59110" y="887476"/>
                </a:lnTo>
                <a:lnTo>
                  <a:pt x="45351" y="887476"/>
                </a:lnTo>
                <a:lnTo>
                  <a:pt x="45351" y="864004"/>
                </a:lnTo>
                <a:lnTo>
                  <a:pt x="10972" y="805052"/>
                </a:lnTo>
                <a:lnTo>
                  <a:pt x="7086" y="804036"/>
                </a:lnTo>
                <a:close/>
              </a:path>
              <a:path w="103505" h="900429">
                <a:moveTo>
                  <a:pt x="45351" y="864004"/>
                </a:moveTo>
                <a:lnTo>
                  <a:pt x="45351" y="887476"/>
                </a:lnTo>
                <a:lnTo>
                  <a:pt x="58051" y="887476"/>
                </a:lnTo>
                <a:lnTo>
                  <a:pt x="58051" y="884301"/>
                </a:lnTo>
                <a:lnTo>
                  <a:pt x="46215" y="884301"/>
                </a:lnTo>
                <a:lnTo>
                  <a:pt x="51701" y="874893"/>
                </a:lnTo>
                <a:lnTo>
                  <a:pt x="45351" y="864004"/>
                </a:lnTo>
                <a:close/>
              </a:path>
              <a:path w="103505" h="900429">
                <a:moveTo>
                  <a:pt x="96316" y="804036"/>
                </a:moveTo>
                <a:lnTo>
                  <a:pt x="92430" y="805052"/>
                </a:lnTo>
                <a:lnTo>
                  <a:pt x="58051" y="864004"/>
                </a:lnTo>
                <a:lnTo>
                  <a:pt x="58051" y="887476"/>
                </a:lnTo>
                <a:lnTo>
                  <a:pt x="59110" y="887476"/>
                </a:lnTo>
                <a:lnTo>
                  <a:pt x="103403" y="811529"/>
                </a:lnTo>
                <a:lnTo>
                  <a:pt x="102387" y="807592"/>
                </a:lnTo>
                <a:lnTo>
                  <a:pt x="96316" y="804036"/>
                </a:lnTo>
                <a:close/>
              </a:path>
              <a:path w="103505" h="900429">
                <a:moveTo>
                  <a:pt x="51701" y="874893"/>
                </a:moveTo>
                <a:lnTo>
                  <a:pt x="46215" y="884301"/>
                </a:lnTo>
                <a:lnTo>
                  <a:pt x="57188" y="884301"/>
                </a:lnTo>
                <a:lnTo>
                  <a:pt x="51701" y="874893"/>
                </a:lnTo>
                <a:close/>
              </a:path>
              <a:path w="103505" h="900429">
                <a:moveTo>
                  <a:pt x="58051" y="864004"/>
                </a:moveTo>
                <a:lnTo>
                  <a:pt x="51701" y="874893"/>
                </a:lnTo>
                <a:lnTo>
                  <a:pt x="57188" y="884301"/>
                </a:lnTo>
                <a:lnTo>
                  <a:pt x="58051" y="884301"/>
                </a:lnTo>
                <a:lnTo>
                  <a:pt x="58051" y="864004"/>
                </a:lnTo>
                <a:close/>
              </a:path>
              <a:path w="103505" h="900429">
                <a:moveTo>
                  <a:pt x="58051" y="0"/>
                </a:moveTo>
                <a:lnTo>
                  <a:pt x="45351" y="0"/>
                </a:lnTo>
                <a:lnTo>
                  <a:pt x="45351" y="864004"/>
                </a:lnTo>
                <a:lnTo>
                  <a:pt x="51701" y="874893"/>
                </a:lnTo>
                <a:lnTo>
                  <a:pt x="58051" y="864004"/>
                </a:lnTo>
                <a:lnTo>
                  <a:pt x="58051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361309" y="2631948"/>
            <a:ext cx="3732529" cy="3997960"/>
            <a:chOff x="3361309" y="2631948"/>
            <a:chExt cx="3732529" cy="3997960"/>
          </a:xfrm>
        </p:grpSpPr>
        <p:sp>
          <p:nvSpPr>
            <p:cNvPr id="11" name="object 11"/>
            <p:cNvSpPr/>
            <p:nvPr/>
          </p:nvSpPr>
          <p:spPr>
            <a:xfrm>
              <a:off x="3850005" y="2631948"/>
              <a:ext cx="3244215" cy="2093595"/>
            </a:xfrm>
            <a:custGeom>
              <a:avLst/>
              <a:gdLst/>
              <a:ahLst/>
              <a:cxnLst/>
              <a:rect l="l" t="t" r="r" b="b"/>
              <a:pathLst>
                <a:path w="3244215" h="2093595">
                  <a:moveTo>
                    <a:pt x="3141853" y="2076322"/>
                  </a:moveTo>
                  <a:lnTo>
                    <a:pt x="3138931" y="2078989"/>
                  </a:lnTo>
                  <a:lnTo>
                    <a:pt x="3138804" y="2082545"/>
                  </a:lnTo>
                  <a:lnTo>
                    <a:pt x="3138551" y="2086102"/>
                  </a:lnTo>
                  <a:lnTo>
                    <a:pt x="3141345" y="2089022"/>
                  </a:lnTo>
                  <a:lnTo>
                    <a:pt x="3243834" y="2093595"/>
                  </a:lnTo>
                  <a:lnTo>
                    <a:pt x="3243123" y="2092197"/>
                  </a:lnTo>
                  <a:lnTo>
                    <a:pt x="3229864" y="2092197"/>
                  </a:lnTo>
                  <a:lnTo>
                    <a:pt x="3209897" y="2079330"/>
                  </a:lnTo>
                  <a:lnTo>
                    <a:pt x="3141853" y="2076322"/>
                  </a:lnTo>
                  <a:close/>
                </a:path>
                <a:path w="3244215" h="2093595">
                  <a:moveTo>
                    <a:pt x="3209897" y="2079330"/>
                  </a:moveTo>
                  <a:lnTo>
                    <a:pt x="3229864" y="2092197"/>
                  </a:lnTo>
                  <a:lnTo>
                    <a:pt x="3231496" y="2089658"/>
                  </a:lnTo>
                  <a:lnTo>
                    <a:pt x="3227578" y="2089658"/>
                  </a:lnTo>
                  <a:lnTo>
                    <a:pt x="3222611" y="2079898"/>
                  </a:lnTo>
                  <a:lnTo>
                    <a:pt x="3209897" y="2079330"/>
                  </a:lnTo>
                  <a:close/>
                </a:path>
                <a:path w="3244215" h="2093595">
                  <a:moveTo>
                    <a:pt x="3193542" y="2000884"/>
                  </a:moveTo>
                  <a:lnTo>
                    <a:pt x="3190367" y="2002408"/>
                  </a:lnTo>
                  <a:lnTo>
                    <a:pt x="3187192" y="2004059"/>
                  </a:lnTo>
                  <a:lnTo>
                    <a:pt x="3186049" y="2007870"/>
                  </a:lnTo>
                  <a:lnTo>
                    <a:pt x="3187573" y="2011045"/>
                  </a:lnTo>
                  <a:lnTo>
                    <a:pt x="3216961" y="2068794"/>
                  </a:lnTo>
                  <a:lnTo>
                    <a:pt x="3236722" y="2081529"/>
                  </a:lnTo>
                  <a:lnTo>
                    <a:pt x="3229864" y="2092197"/>
                  </a:lnTo>
                  <a:lnTo>
                    <a:pt x="3243123" y="2092197"/>
                  </a:lnTo>
                  <a:lnTo>
                    <a:pt x="3198876" y="2005202"/>
                  </a:lnTo>
                  <a:lnTo>
                    <a:pt x="3197352" y="2002154"/>
                  </a:lnTo>
                  <a:lnTo>
                    <a:pt x="3193542" y="2000884"/>
                  </a:lnTo>
                  <a:close/>
                </a:path>
                <a:path w="3244215" h="2093595">
                  <a:moveTo>
                    <a:pt x="3222611" y="2079898"/>
                  </a:moveTo>
                  <a:lnTo>
                    <a:pt x="3227578" y="2089658"/>
                  </a:lnTo>
                  <a:lnTo>
                    <a:pt x="3233547" y="2080387"/>
                  </a:lnTo>
                  <a:lnTo>
                    <a:pt x="3222611" y="2079898"/>
                  </a:lnTo>
                  <a:close/>
                </a:path>
                <a:path w="3244215" h="2093595">
                  <a:moveTo>
                    <a:pt x="3216961" y="2068794"/>
                  </a:moveTo>
                  <a:lnTo>
                    <a:pt x="3222611" y="2079898"/>
                  </a:lnTo>
                  <a:lnTo>
                    <a:pt x="3233547" y="2080387"/>
                  </a:lnTo>
                  <a:lnTo>
                    <a:pt x="3227578" y="2089658"/>
                  </a:lnTo>
                  <a:lnTo>
                    <a:pt x="3231496" y="2089658"/>
                  </a:lnTo>
                  <a:lnTo>
                    <a:pt x="3236722" y="2081529"/>
                  </a:lnTo>
                  <a:lnTo>
                    <a:pt x="3216961" y="2068794"/>
                  </a:lnTo>
                  <a:close/>
                </a:path>
                <a:path w="3244215" h="2093595">
                  <a:moveTo>
                    <a:pt x="6858" y="0"/>
                  </a:moveTo>
                  <a:lnTo>
                    <a:pt x="0" y="10667"/>
                  </a:lnTo>
                  <a:lnTo>
                    <a:pt x="3209897" y="2079330"/>
                  </a:lnTo>
                  <a:lnTo>
                    <a:pt x="3222611" y="2079898"/>
                  </a:lnTo>
                  <a:lnTo>
                    <a:pt x="3216961" y="2068794"/>
                  </a:lnTo>
                  <a:lnTo>
                    <a:pt x="6858" y="0"/>
                  </a:lnTo>
                  <a:close/>
                </a:path>
              </a:pathLst>
            </a:custGeom>
            <a:solidFill>
              <a:srgbClr val="93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6516" y="4724400"/>
              <a:ext cx="2410967" cy="1905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1309" y="3678936"/>
              <a:ext cx="507365" cy="1263015"/>
            </a:xfrm>
            <a:custGeom>
              <a:avLst/>
              <a:gdLst/>
              <a:ahLst/>
              <a:cxnLst/>
              <a:rect l="l" t="t" r="r" b="b"/>
              <a:pathLst>
                <a:path w="507364" h="1263014">
                  <a:moveTo>
                    <a:pt x="418718" y="1188339"/>
                  </a:moveTo>
                  <a:lnTo>
                    <a:pt x="414654" y="1188846"/>
                  </a:lnTo>
                  <a:lnTo>
                    <a:pt x="412495" y="1191514"/>
                  </a:lnTo>
                  <a:lnTo>
                    <a:pt x="410337" y="1194308"/>
                  </a:lnTo>
                  <a:lnTo>
                    <a:pt x="410717" y="1198245"/>
                  </a:lnTo>
                  <a:lnTo>
                    <a:pt x="413512" y="1200531"/>
                  </a:lnTo>
                  <a:lnTo>
                    <a:pt x="490854" y="1262507"/>
                  </a:lnTo>
                  <a:lnTo>
                    <a:pt x="492399" y="1252982"/>
                  </a:lnTo>
                  <a:lnTo>
                    <a:pt x="480313" y="1252982"/>
                  </a:lnTo>
                  <a:lnTo>
                    <a:pt x="471878" y="1231056"/>
                  </a:lnTo>
                  <a:lnTo>
                    <a:pt x="421386" y="1190625"/>
                  </a:lnTo>
                  <a:lnTo>
                    <a:pt x="418718" y="1188339"/>
                  </a:lnTo>
                  <a:close/>
                </a:path>
                <a:path w="507364" h="1263014">
                  <a:moveTo>
                    <a:pt x="471878" y="1231056"/>
                  </a:moveTo>
                  <a:lnTo>
                    <a:pt x="480313" y="1252982"/>
                  </a:lnTo>
                  <a:lnTo>
                    <a:pt x="488935" y="1249680"/>
                  </a:lnTo>
                  <a:lnTo>
                    <a:pt x="480060" y="1249680"/>
                  </a:lnTo>
                  <a:lnTo>
                    <a:pt x="481789" y="1238992"/>
                  </a:lnTo>
                  <a:lnTo>
                    <a:pt x="471878" y="1231056"/>
                  </a:lnTo>
                  <a:close/>
                </a:path>
                <a:path w="507364" h="1263014">
                  <a:moveTo>
                    <a:pt x="497966" y="1156843"/>
                  </a:moveTo>
                  <a:lnTo>
                    <a:pt x="494664" y="1159128"/>
                  </a:lnTo>
                  <a:lnTo>
                    <a:pt x="494156" y="1162558"/>
                  </a:lnTo>
                  <a:lnTo>
                    <a:pt x="483814" y="1226478"/>
                  </a:lnTo>
                  <a:lnTo>
                    <a:pt x="492251" y="1248409"/>
                  </a:lnTo>
                  <a:lnTo>
                    <a:pt x="480313" y="1252982"/>
                  </a:lnTo>
                  <a:lnTo>
                    <a:pt x="492399" y="1252982"/>
                  </a:lnTo>
                  <a:lnTo>
                    <a:pt x="506729" y="1164589"/>
                  </a:lnTo>
                  <a:lnTo>
                    <a:pt x="507238" y="1161161"/>
                  </a:lnTo>
                  <a:lnTo>
                    <a:pt x="504825" y="1157858"/>
                  </a:lnTo>
                  <a:lnTo>
                    <a:pt x="497966" y="1156843"/>
                  </a:lnTo>
                  <a:close/>
                </a:path>
                <a:path w="507364" h="1263014">
                  <a:moveTo>
                    <a:pt x="481789" y="1238992"/>
                  </a:moveTo>
                  <a:lnTo>
                    <a:pt x="480060" y="1249680"/>
                  </a:lnTo>
                  <a:lnTo>
                    <a:pt x="490219" y="1245743"/>
                  </a:lnTo>
                  <a:lnTo>
                    <a:pt x="481789" y="1238992"/>
                  </a:lnTo>
                  <a:close/>
                </a:path>
                <a:path w="507364" h="1263014">
                  <a:moveTo>
                    <a:pt x="483814" y="1226478"/>
                  </a:moveTo>
                  <a:lnTo>
                    <a:pt x="481789" y="1238992"/>
                  </a:lnTo>
                  <a:lnTo>
                    <a:pt x="490219" y="1245743"/>
                  </a:lnTo>
                  <a:lnTo>
                    <a:pt x="480060" y="1249680"/>
                  </a:lnTo>
                  <a:lnTo>
                    <a:pt x="488935" y="1249680"/>
                  </a:lnTo>
                  <a:lnTo>
                    <a:pt x="492251" y="1248409"/>
                  </a:lnTo>
                  <a:lnTo>
                    <a:pt x="483814" y="1226478"/>
                  </a:lnTo>
                  <a:close/>
                </a:path>
                <a:path w="507364" h="1263014">
                  <a:moveTo>
                    <a:pt x="11937" y="0"/>
                  </a:moveTo>
                  <a:lnTo>
                    <a:pt x="0" y="4571"/>
                  </a:lnTo>
                  <a:lnTo>
                    <a:pt x="471878" y="1231056"/>
                  </a:lnTo>
                  <a:lnTo>
                    <a:pt x="481789" y="1238992"/>
                  </a:lnTo>
                  <a:lnTo>
                    <a:pt x="483814" y="1226478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93B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A19C763-7B53-4B23-8B3D-97629D358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18999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40" dirty="0">
                <a:latin typeface="Arial"/>
                <a:cs typeface="Arial"/>
              </a:rPr>
              <a:t>Indústria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1387" y="1567637"/>
            <a:ext cx="7998459" cy="493331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32740" marR="5080" indent="-320675" algn="just">
              <a:lnSpc>
                <a:spcPct val="90000"/>
              </a:lnSpc>
              <a:spcBef>
                <a:spcPts val="45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90" dirty="0">
                <a:latin typeface="Arial"/>
                <a:cs typeface="Arial"/>
              </a:rPr>
              <a:t>Na </a:t>
            </a:r>
            <a:r>
              <a:rPr sz="2900" spc="-210" dirty="0">
                <a:latin typeface="Arial"/>
                <a:cs typeface="Arial"/>
              </a:rPr>
              <a:t>Europa </a:t>
            </a:r>
            <a:r>
              <a:rPr sz="2900" spc="-125" dirty="0">
                <a:latin typeface="Arial"/>
                <a:cs typeface="Arial"/>
              </a:rPr>
              <a:t>ocidental, </a:t>
            </a:r>
            <a:r>
              <a:rPr sz="2900" spc="-160" dirty="0">
                <a:latin typeface="Arial"/>
                <a:cs typeface="Arial"/>
              </a:rPr>
              <a:t>o </a:t>
            </a:r>
            <a:r>
              <a:rPr sz="2900" spc="-285" dirty="0">
                <a:latin typeface="Arial"/>
                <a:cs typeface="Arial"/>
              </a:rPr>
              <a:t>Reino </a:t>
            </a:r>
            <a:r>
              <a:rPr sz="2900" spc="-175" dirty="0">
                <a:latin typeface="Arial"/>
                <a:cs typeface="Arial"/>
              </a:rPr>
              <a:t>Unido </a:t>
            </a:r>
            <a:r>
              <a:rPr sz="2900" spc="-330" dirty="0">
                <a:latin typeface="Arial"/>
                <a:cs typeface="Arial"/>
              </a:rPr>
              <a:t>se </a:t>
            </a:r>
            <a:r>
              <a:rPr sz="2900" spc="-150" dirty="0">
                <a:latin typeface="Arial"/>
                <a:cs typeface="Arial"/>
              </a:rPr>
              <a:t>destaca  </a:t>
            </a:r>
            <a:r>
              <a:rPr sz="2900" spc="-20" dirty="0">
                <a:latin typeface="Arial"/>
                <a:cs typeface="Arial"/>
              </a:rPr>
              <a:t>para </a:t>
            </a:r>
            <a:r>
              <a:rPr sz="2900" spc="-254" dirty="0">
                <a:latin typeface="Arial"/>
                <a:cs typeface="Arial"/>
              </a:rPr>
              <a:t>as </a:t>
            </a:r>
            <a:r>
              <a:rPr sz="2900" spc="-175" dirty="0">
                <a:latin typeface="Arial"/>
                <a:cs typeface="Arial"/>
              </a:rPr>
              <a:t>industrias </a:t>
            </a:r>
            <a:r>
              <a:rPr sz="2900" spc="-229" dirty="0">
                <a:latin typeface="Arial"/>
                <a:cs typeface="Arial"/>
              </a:rPr>
              <a:t>químicas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55" dirty="0">
                <a:latin typeface="Arial"/>
                <a:cs typeface="Arial"/>
              </a:rPr>
              <a:t>farmacêuticas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245" dirty="0">
                <a:latin typeface="Arial"/>
                <a:cs typeface="Arial"/>
              </a:rPr>
              <a:t>as  </a:t>
            </a:r>
            <a:r>
              <a:rPr sz="2900" spc="-175" dirty="0">
                <a:latin typeface="Arial"/>
                <a:cs typeface="Arial"/>
              </a:rPr>
              <a:t>industrias </a:t>
            </a:r>
            <a:r>
              <a:rPr sz="2900" spc="-95" dirty="0">
                <a:latin typeface="Arial"/>
                <a:cs typeface="Arial"/>
              </a:rPr>
              <a:t>eletro </a:t>
            </a:r>
            <a:r>
              <a:rPr sz="2900" spc="-165" dirty="0">
                <a:latin typeface="Arial"/>
                <a:cs typeface="Arial"/>
              </a:rPr>
              <a:t>eletrônicas, </a:t>
            </a:r>
            <a:r>
              <a:rPr sz="2900" spc="-140" dirty="0">
                <a:latin typeface="Arial"/>
                <a:cs typeface="Arial"/>
              </a:rPr>
              <a:t>principalmente </a:t>
            </a:r>
            <a:r>
              <a:rPr sz="2900" spc="-85" dirty="0">
                <a:latin typeface="Arial"/>
                <a:cs typeface="Arial"/>
              </a:rPr>
              <a:t>de  </a:t>
            </a:r>
            <a:r>
              <a:rPr sz="2900" spc="-185" dirty="0">
                <a:latin typeface="Arial"/>
                <a:cs typeface="Arial"/>
              </a:rPr>
              <a:t>computadores. </a:t>
            </a:r>
            <a:r>
              <a:rPr sz="2900" spc="-335" dirty="0">
                <a:latin typeface="Arial"/>
                <a:cs typeface="Arial"/>
              </a:rPr>
              <a:t>Dos </a:t>
            </a:r>
            <a:r>
              <a:rPr sz="2900" spc="-10" dirty="0">
                <a:latin typeface="Arial"/>
                <a:cs typeface="Arial"/>
              </a:rPr>
              <a:t>50 </a:t>
            </a:r>
            <a:r>
              <a:rPr sz="2900" spc="-225" dirty="0">
                <a:latin typeface="Arial"/>
                <a:cs typeface="Arial"/>
              </a:rPr>
              <a:t>medicamentos </a:t>
            </a:r>
            <a:r>
              <a:rPr sz="2900" spc="-245" dirty="0">
                <a:latin typeface="Arial"/>
                <a:cs typeface="Arial"/>
              </a:rPr>
              <a:t>mais </a:t>
            </a:r>
            <a:r>
              <a:rPr sz="2900" spc="-180" dirty="0">
                <a:latin typeface="Arial"/>
                <a:cs typeface="Arial"/>
              </a:rPr>
              <a:t>vendidos  </a:t>
            </a:r>
            <a:r>
              <a:rPr sz="2900" spc="-254" dirty="0">
                <a:latin typeface="Arial"/>
                <a:cs typeface="Arial"/>
              </a:rPr>
              <a:t>no </a:t>
            </a:r>
            <a:r>
              <a:rPr sz="2900" spc="-260" dirty="0">
                <a:latin typeface="Arial"/>
                <a:cs typeface="Arial"/>
              </a:rPr>
              <a:t>mundo </a:t>
            </a:r>
            <a:r>
              <a:rPr sz="2900" spc="-15" dirty="0">
                <a:latin typeface="Arial"/>
                <a:cs typeface="Arial"/>
              </a:rPr>
              <a:t>12 </a:t>
            </a:r>
            <a:r>
              <a:rPr sz="2900" spc="-120" dirty="0">
                <a:latin typeface="Arial"/>
                <a:cs typeface="Arial"/>
              </a:rPr>
              <a:t>foram </a:t>
            </a:r>
            <a:r>
              <a:rPr sz="2900" spc="-185" dirty="0">
                <a:latin typeface="Arial"/>
                <a:cs typeface="Arial"/>
              </a:rPr>
              <a:t>desenvolvidos </a:t>
            </a:r>
            <a:r>
              <a:rPr sz="2900" spc="-325" dirty="0">
                <a:latin typeface="Arial"/>
                <a:cs typeface="Arial"/>
              </a:rPr>
              <a:t>em </a:t>
            </a:r>
            <a:r>
              <a:rPr sz="2900" spc="-95" dirty="0">
                <a:latin typeface="Arial"/>
                <a:cs typeface="Arial"/>
              </a:rPr>
              <a:t>laboratórios  </a:t>
            </a:r>
            <a:r>
              <a:rPr sz="2900" spc="-145" dirty="0">
                <a:latin typeface="Arial"/>
                <a:cs typeface="Arial"/>
              </a:rPr>
              <a:t>britânicos.</a:t>
            </a:r>
            <a:endParaRPr sz="2900">
              <a:latin typeface="Arial"/>
              <a:cs typeface="Arial"/>
            </a:endParaRPr>
          </a:p>
          <a:p>
            <a:pPr marL="332740" marR="5080" indent="-320675" algn="just">
              <a:lnSpc>
                <a:spcPct val="90000"/>
              </a:lnSpc>
              <a:spcBef>
                <a:spcPts val="69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85" dirty="0">
                <a:latin typeface="Arial"/>
                <a:cs typeface="Arial"/>
              </a:rPr>
              <a:t>A </a:t>
            </a:r>
            <a:r>
              <a:rPr sz="2900" spc="-215" dirty="0">
                <a:latin typeface="Arial"/>
                <a:cs typeface="Arial"/>
              </a:rPr>
              <a:t>França </a:t>
            </a:r>
            <a:r>
              <a:rPr sz="2900" spc="-70" dirty="0">
                <a:latin typeface="Arial"/>
                <a:cs typeface="Arial"/>
              </a:rPr>
              <a:t>(4ª </a:t>
            </a:r>
            <a:r>
              <a:rPr sz="2900" spc="-130" dirty="0">
                <a:latin typeface="Arial"/>
                <a:cs typeface="Arial"/>
              </a:rPr>
              <a:t>potência </a:t>
            </a:r>
            <a:r>
              <a:rPr sz="2900" spc="-170" dirty="0">
                <a:latin typeface="Arial"/>
                <a:cs typeface="Arial"/>
              </a:rPr>
              <a:t>mundial) </a:t>
            </a:r>
            <a:r>
              <a:rPr sz="2900" spc="-165" dirty="0">
                <a:latin typeface="Arial"/>
                <a:cs typeface="Arial"/>
              </a:rPr>
              <a:t>é o </a:t>
            </a:r>
            <a:r>
              <a:rPr sz="2900" spc="-65" dirty="0">
                <a:latin typeface="Arial"/>
                <a:cs typeface="Arial"/>
              </a:rPr>
              <a:t>2º </a:t>
            </a:r>
            <a:r>
              <a:rPr sz="2900" spc="-170" dirty="0">
                <a:latin typeface="Arial"/>
                <a:cs typeface="Arial"/>
              </a:rPr>
              <a:t>país </a:t>
            </a:r>
            <a:r>
              <a:rPr sz="2900" spc="-185" dirty="0">
                <a:latin typeface="Arial"/>
                <a:cs typeface="Arial"/>
              </a:rPr>
              <a:t>europeu  </a:t>
            </a:r>
            <a:r>
              <a:rPr sz="2900" spc="-245" dirty="0">
                <a:latin typeface="Arial"/>
                <a:cs typeface="Arial"/>
              </a:rPr>
              <a:t>mais </a:t>
            </a:r>
            <a:r>
              <a:rPr sz="2900" spc="-120" dirty="0">
                <a:latin typeface="Arial"/>
                <a:cs typeface="Arial"/>
              </a:rPr>
              <a:t>industrializado, </a:t>
            </a:r>
            <a:r>
              <a:rPr sz="2900" spc="-325" dirty="0">
                <a:latin typeface="Arial"/>
                <a:cs typeface="Arial"/>
              </a:rPr>
              <a:t>com </a:t>
            </a:r>
            <a:r>
              <a:rPr sz="2900" spc="-280" dirty="0">
                <a:latin typeface="Arial"/>
                <a:cs typeface="Arial"/>
              </a:rPr>
              <a:t>uma </a:t>
            </a:r>
            <a:r>
              <a:rPr sz="2900" spc="-210" dirty="0">
                <a:latin typeface="Arial"/>
                <a:cs typeface="Arial"/>
              </a:rPr>
              <a:t>economia </a:t>
            </a:r>
            <a:r>
              <a:rPr sz="2900" spc="-40" dirty="0">
                <a:latin typeface="Arial"/>
                <a:cs typeface="Arial"/>
              </a:rPr>
              <a:t>forte  </a:t>
            </a:r>
            <a:r>
              <a:rPr sz="2900" spc="-135" dirty="0">
                <a:latin typeface="Arial"/>
                <a:cs typeface="Arial"/>
              </a:rPr>
              <a:t>apresenta </a:t>
            </a:r>
            <a:r>
              <a:rPr sz="2900" spc="-415" dirty="0">
                <a:latin typeface="Arial"/>
                <a:cs typeface="Arial"/>
              </a:rPr>
              <a:t>um </a:t>
            </a:r>
            <a:r>
              <a:rPr sz="2900" spc="-385" dirty="0">
                <a:latin typeface="Arial"/>
                <a:cs typeface="Arial"/>
              </a:rPr>
              <a:t>PIB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70" dirty="0">
                <a:latin typeface="Arial"/>
                <a:cs typeface="Arial"/>
              </a:rPr>
              <a:t>2,1 </a:t>
            </a:r>
            <a:r>
              <a:rPr sz="2900" spc="-150" dirty="0">
                <a:latin typeface="Arial"/>
                <a:cs typeface="Arial"/>
              </a:rPr>
              <a:t>trilhões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135" dirty="0">
                <a:latin typeface="Arial"/>
                <a:cs typeface="Arial"/>
              </a:rPr>
              <a:t>dólares.  </a:t>
            </a:r>
            <a:r>
              <a:rPr sz="2900" spc="-290" dirty="0">
                <a:latin typeface="Arial"/>
                <a:cs typeface="Arial"/>
              </a:rPr>
              <a:t>Empresas </a:t>
            </a:r>
            <a:r>
              <a:rPr sz="2900" spc="-285" dirty="0">
                <a:latin typeface="Arial"/>
                <a:cs typeface="Arial"/>
              </a:rPr>
              <a:t>como </a:t>
            </a:r>
            <a:r>
              <a:rPr sz="2900" spc="-15" dirty="0">
                <a:latin typeface="Arial"/>
                <a:cs typeface="Arial"/>
              </a:rPr>
              <a:t>a </a:t>
            </a:r>
            <a:r>
              <a:rPr sz="2900" spc="-235" dirty="0">
                <a:latin typeface="Arial"/>
                <a:cs typeface="Arial"/>
              </a:rPr>
              <a:t>Renault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5" dirty="0">
                <a:latin typeface="Arial"/>
                <a:cs typeface="Arial"/>
              </a:rPr>
              <a:t>a </a:t>
            </a:r>
            <a:r>
              <a:rPr sz="2900" spc="-229" dirty="0">
                <a:latin typeface="Arial"/>
                <a:cs typeface="Arial"/>
              </a:rPr>
              <a:t>Peugeot </a:t>
            </a:r>
            <a:r>
              <a:rPr sz="2900" spc="-165" dirty="0">
                <a:latin typeface="Arial"/>
                <a:cs typeface="Arial"/>
              </a:rPr>
              <a:t>– </a:t>
            </a:r>
            <a:r>
              <a:rPr sz="2900" spc="-160" dirty="0">
                <a:latin typeface="Arial"/>
                <a:cs typeface="Arial"/>
              </a:rPr>
              <a:t>Citroën </a:t>
            </a:r>
            <a:r>
              <a:rPr sz="2900" spc="-220" dirty="0">
                <a:latin typeface="Arial"/>
                <a:cs typeface="Arial"/>
              </a:rPr>
              <a:t>tem  </a:t>
            </a:r>
            <a:r>
              <a:rPr sz="2900" spc="-155" dirty="0">
                <a:latin typeface="Arial"/>
                <a:cs typeface="Arial"/>
              </a:rPr>
              <a:t>destaque </a:t>
            </a:r>
            <a:r>
              <a:rPr sz="2900" spc="-254" dirty="0">
                <a:latin typeface="Arial"/>
                <a:cs typeface="Arial"/>
              </a:rPr>
              <a:t>no </a:t>
            </a:r>
            <a:r>
              <a:rPr sz="2900" spc="-170" dirty="0">
                <a:latin typeface="Arial"/>
                <a:cs typeface="Arial"/>
              </a:rPr>
              <a:t>mercado </a:t>
            </a:r>
            <a:r>
              <a:rPr sz="2900" spc="-140" dirty="0">
                <a:latin typeface="Arial"/>
                <a:cs typeface="Arial"/>
              </a:rPr>
              <a:t>internacional, </a:t>
            </a:r>
            <a:r>
              <a:rPr sz="2900" spc="-220" dirty="0">
                <a:latin typeface="Arial"/>
                <a:cs typeface="Arial"/>
              </a:rPr>
              <a:t>bem </a:t>
            </a:r>
            <a:r>
              <a:rPr sz="2900" spc="-285" dirty="0">
                <a:latin typeface="Arial"/>
                <a:cs typeface="Arial"/>
              </a:rPr>
              <a:t>como </a:t>
            </a:r>
            <a:r>
              <a:rPr sz="2900" spc="-260" dirty="0">
                <a:latin typeface="Arial"/>
                <a:cs typeface="Arial"/>
              </a:rPr>
              <a:t>as  </a:t>
            </a:r>
            <a:r>
              <a:rPr sz="2900" spc="-175" dirty="0">
                <a:latin typeface="Arial"/>
                <a:cs typeface="Arial"/>
              </a:rPr>
              <a:t>industrias </a:t>
            </a:r>
            <a:r>
              <a:rPr sz="2900" spc="-229" dirty="0">
                <a:latin typeface="Arial"/>
                <a:cs typeface="Arial"/>
              </a:rPr>
              <a:t>químicas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25" dirty="0">
                <a:latin typeface="Arial"/>
                <a:cs typeface="Arial"/>
              </a:rPr>
              <a:t>perfumarias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325" dirty="0">
                <a:latin typeface="Arial"/>
                <a:cs typeface="Arial"/>
              </a:rPr>
              <a:t>os</a:t>
            </a:r>
            <a:r>
              <a:rPr sz="2900" spc="150" dirty="0">
                <a:latin typeface="Arial"/>
                <a:cs typeface="Arial"/>
              </a:rPr>
              <a:t> </a:t>
            </a:r>
            <a:r>
              <a:rPr sz="2900" spc="-245" dirty="0">
                <a:latin typeface="Arial"/>
                <a:cs typeface="Arial"/>
              </a:rPr>
              <a:t>vinhos.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F273AEA-A2EF-46A1-9533-8824848A9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4581525"/>
            <a:ext cx="7016750" cy="1471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290">
              <a:lnSpc>
                <a:spcPct val="100000"/>
              </a:lnSpc>
              <a:spcBef>
                <a:spcPts val="95"/>
              </a:spcBef>
            </a:pPr>
            <a:r>
              <a:rPr sz="2500" spc="-185" dirty="0">
                <a:solidFill>
                  <a:srgbClr val="FFFFFF"/>
                </a:solidFill>
                <a:latin typeface="Arial"/>
                <a:cs typeface="Arial"/>
              </a:rPr>
              <a:t>Europa </a:t>
            </a:r>
            <a:r>
              <a:rPr sz="2500" spc="-120" dirty="0">
                <a:solidFill>
                  <a:srgbClr val="FFFFFF"/>
                </a:solidFill>
                <a:latin typeface="Arial"/>
                <a:cs typeface="Arial"/>
              </a:rPr>
              <a:t>Central </a:t>
            </a:r>
            <a:r>
              <a:rPr sz="2500" spc="-14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500" spc="-170" dirty="0">
                <a:solidFill>
                  <a:srgbClr val="FFFFFF"/>
                </a:solidFill>
                <a:latin typeface="Arial"/>
                <a:cs typeface="Arial"/>
              </a:rPr>
              <a:t>Alemanha </a:t>
            </a:r>
            <a:r>
              <a:rPr sz="2500" spc="-14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2500" spc="-30" dirty="0">
                <a:solidFill>
                  <a:srgbClr val="FFFFFF"/>
                </a:solidFill>
                <a:latin typeface="Arial"/>
                <a:cs typeface="Arial"/>
              </a:rPr>
              <a:t>fábrica </a:t>
            </a:r>
            <a:r>
              <a:rPr sz="2500" spc="-1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2500" spc="-180" dirty="0">
                <a:solidFill>
                  <a:srgbClr val="FFFFFF"/>
                </a:solidFill>
                <a:latin typeface="Arial"/>
                <a:cs typeface="Arial"/>
              </a:rPr>
              <a:t>Volkswagen,  </a:t>
            </a:r>
            <a:r>
              <a:rPr sz="2500" spc="-95" dirty="0">
                <a:solidFill>
                  <a:srgbClr val="FFFFFF"/>
                </a:solidFill>
                <a:latin typeface="Arial"/>
                <a:cs typeface="Arial"/>
              </a:rPr>
              <a:t>Wolfsburg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05"/>
              </a:spcBef>
            </a:pPr>
            <a:r>
              <a:rPr sz="1700" spc="-105" dirty="0">
                <a:latin typeface="Arial"/>
                <a:cs typeface="Arial"/>
              </a:rPr>
              <a:t>A </a:t>
            </a:r>
            <a:r>
              <a:rPr sz="1700" spc="-114" dirty="0">
                <a:latin typeface="Arial"/>
                <a:cs typeface="Arial"/>
              </a:rPr>
              <a:t>Alemanha </a:t>
            </a:r>
            <a:r>
              <a:rPr sz="1700" spc="-190" dirty="0">
                <a:latin typeface="Arial"/>
                <a:cs typeface="Arial"/>
              </a:rPr>
              <a:t>se </a:t>
            </a:r>
            <a:r>
              <a:rPr sz="1700" spc="-90" dirty="0">
                <a:latin typeface="Arial"/>
                <a:cs typeface="Arial"/>
              </a:rPr>
              <a:t>destaca </a:t>
            </a:r>
            <a:r>
              <a:rPr sz="1700" spc="-190" dirty="0">
                <a:latin typeface="Arial"/>
                <a:cs typeface="Arial"/>
              </a:rPr>
              <a:t>com </a:t>
            </a:r>
            <a:r>
              <a:rPr sz="1700" spc="-60" dirty="0">
                <a:latin typeface="Arial"/>
                <a:cs typeface="Arial"/>
              </a:rPr>
              <a:t>grande </a:t>
            </a:r>
            <a:r>
              <a:rPr sz="1700" spc="-140" dirty="0">
                <a:latin typeface="Arial"/>
                <a:cs typeface="Arial"/>
              </a:rPr>
              <a:t>desempenho. </a:t>
            </a:r>
            <a:r>
              <a:rPr sz="1700" spc="-105" dirty="0">
                <a:latin typeface="Arial"/>
                <a:cs typeface="Arial"/>
              </a:rPr>
              <a:t>A </a:t>
            </a:r>
            <a:r>
              <a:rPr sz="1700" spc="-160" dirty="0">
                <a:latin typeface="Arial"/>
                <a:cs typeface="Arial"/>
              </a:rPr>
              <a:t>Suíça </a:t>
            </a:r>
            <a:r>
              <a:rPr sz="1700" spc="-114" dirty="0">
                <a:latin typeface="Arial"/>
                <a:cs typeface="Arial"/>
              </a:rPr>
              <a:t>também </a:t>
            </a:r>
            <a:r>
              <a:rPr sz="1700" spc="-190" dirty="0">
                <a:latin typeface="Arial"/>
                <a:cs typeface="Arial"/>
              </a:rPr>
              <a:t>se </a:t>
            </a:r>
            <a:r>
              <a:rPr sz="1700" spc="-90" dirty="0">
                <a:latin typeface="Arial"/>
                <a:cs typeface="Arial"/>
              </a:rPr>
              <a:t>destaca </a:t>
            </a:r>
            <a:r>
              <a:rPr sz="1700" spc="-150" dirty="0">
                <a:latin typeface="Arial"/>
                <a:cs typeface="Arial"/>
              </a:rPr>
              <a:t>no  </a:t>
            </a:r>
            <a:r>
              <a:rPr sz="1700" spc="-100" dirty="0">
                <a:latin typeface="Arial"/>
                <a:cs typeface="Arial"/>
              </a:rPr>
              <a:t>setor </a:t>
            </a:r>
            <a:r>
              <a:rPr sz="1700" spc="-50" dirty="0">
                <a:latin typeface="Arial"/>
                <a:cs typeface="Arial"/>
              </a:rPr>
              <a:t>de </a:t>
            </a:r>
            <a:r>
              <a:rPr sz="1700" spc="-25" dirty="0">
                <a:latin typeface="Arial"/>
                <a:cs typeface="Arial"/>
              </a:rPr>
              <a:t>papel </a:t>
            </a:r>
            <a:r>
              <a:rPr sz="1700" spc="-95" dirty="0">
                <a:latin typeface="Arial"/>
                <a:cs typeface="Arial"/>
              </a:rPr>
              <a:t>e </a:t>
            </a:r>
            <a:r>
              <a:rPr sz="1700" spc="-130" dirty="0">
                <a:latin typeface="Arial"/>
                <a:cs typeface="Arial"/>
              </a:rPr>
              <a:t>celulose, </a:t>
            </a:r>
            <a:r>
              <a:rPr sz="1700" spc="-120" dirty="0">
                <a:latin typeface="Arial"/>
                <a:cs typeface="Arial"/>
              </a:rPr>
              <a:t>alimentos, </a:t>
            </a:r>
            <a:r>
              <a:rPr sz="1700" spc="-65" dirty="0">
                <a:latin typeface="Arial"/>
                <a:cs typeface="Arial"/>
              </a:rPr>
              <a:t>madeira </a:t>
            </a:r>
            <a:r>
              <a:rPr sz="1700" spc="-95" dirty="0">
                <a:latin typeface="Arial"/>
                <a:cs typeface="Arial"/>
              </a:rPr>
              <a:t>e </a:t>
            </a:r>
            <a:r>
              <a:rPr sz="1700" spc="-70" dirty="0">
                <a:latin typeface="Arial"/>
                <a:cs typeface="Arial"/>
              </a:rPr>
              <a:t>metalúrgia.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575" y="0"/>
            <a:ext cx="7583424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F6D1B77A-216E-4B06-B366-037DA1EA1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509971"/>
            <a:ext cx="71577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5" dirty="0">
                <a:latin typeface="Arial"/>
                <a:cs typeface="Arial"/>
              </a:rPr>
              <a:t>Na </a:t>
            </a:r>
            <a:r>
              <a:rPr sz="1600" spc="-120" dirty="0">
                <a:latin typeface="Arial"/>
                <a:cs typeface="Arial"/>
              </a:rPr>
              <a:t>Europa</a:t>
            </a:r>
            <a:r>
              <a:rPr sz="1600" spc="20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Central </a:t>
            </a:r>
            <a:r>
              <a:rPr sz="1600" spc="-10" dirty="0">
                <a:latin typeface="Arial"/>
                <a:cs typeface="Arial"/>
              </a:rPr>
              <a:t>a </a:t>
            </a:r>
            <a:r>
              <a:rPr sz="1600" spc="-110" dirty="0">
                <a:latin typeface="Arial"/>
                <a:cs typeface="Arial"/>
              </a:rPr>
              <a:t>Polônia </a:t>
            </a:r>
            <a:r>
              <a:rPr sz="1600" spc="-185" dirty="0">
                <a:latin typeface="Arial"/>
                <a:cs typeface="Arial"/>
              </a:rPr>
              <a:t>se </a:t>
            </a:r>
            <a:r>
              <a:rPr sz="1600" spc="-85" dirty="0">
                <a:latin typeface="Arial"/>
                <a:cs typeface="Arial"/>
              </a:rPr>
              <a:t>destaca </a:t>
            </a:r>
            <a:r>
              <a:rPr sz="1600" spc="-155" dirty="0">
                <a:latin typeface="Arial"/>
                <a:cs typeface="Arial"/>
              </a:rPr>
              <a:t>nas </a:t>
            </a:r>
            <a:r>
              <a:rPr sz="1600" spc="-100" dirty="0">
                <a:latin typeface="Arial"/>
                <a:cs typeface="Arial"/>
              </a:rPr>
              <a:t>industrias </a:t>
            </a:r>
            <a:r>
              <a:rPr sz="1600" spc="-55" dirty="0">
                <a:latin typeface="Arial"/>
                <a:cs typeface="Arial"/>
              </a:rPr>
              <a:t>de </a:t>
            </a:r>
            <a:r>
              <a:rPr sz="1600" spc="-145" dirty="0">
                <a:latin typeface="Arial"/>
                <a:cs typeface="Arial"/>
              </a:rPr>
              <a:t>bens  </a:t>
            </a:r>
            <a:r>
              <a:rPr sz="1600" spc="-55" dirty="0">
                <a:latin typeface="Arial"/>
                <a:cs typeface="Arial"/>
              </a:rPr>
              <a:t>de </a:t>
            </a:r>
            <a:r>
              <a:rPr sz="1600" spc="-190" dirty="0">
                <a:latin typeface="Arial"/>
                <a:cs typeface="Arial"/>
              </a:rPr>
              <a:t>consumo </a:t>
            </a:r>
            <a:r>
              <a:rPr sz="1600" spc="-95" dirty="0">
                <a:latin typeface="Arial"/>
                <a:cs typeface="Arial"/>
              </a:rPr>
              <a:t>e </a:t>
            </a:r>
            <a:r>
              <a:rPr sz="1600" spc="-105" dirty="0">
                <a:latin typeface="Arial"/>
                <a:cs typeface="Arial"/>
              </a:rPr>
              <a:t>na  </a:t>
            </a:r>
            <a:r>
              <a:rPr sz="1600" spc="-80" dirty="0">
                <a:latin typeface="Arial"/>
                <a:cs typeface="Arial"/>
              </a:rPr>
              <a:t>produção </a:t>
            </a:r>
            <a:r>
              <a:rPr sz="1600" spc="-55" dirty="0">
                <a:latin typeface="Arial"/>
                <a:cs typeface="Arial"/>
              </a:rPr>
              <a:t>de </a:t>
            </a:r>
            <a:r>
              <a:rPr sz="1600" spc="-120" dirty="0">
                <a:latin typeface="Arial"/>
                <a:cs typeface="Arial"/>
              </a:rPr>
              <a:t>automóveis, </a:t>
            </a:r>
            <a:r>
              <a:rPr sz="1600" spc="-100" dirty="0">
                <a:latin typeface="Arial"/>
                <a:cs typeface="Arial"/>
              </a:rPr>
              <a:t>na </a:t>
            </a:r>
            <a:r>
              <a:rPr sz="1600" spc="-105" dirty="0">
                <a:latin typeface="Arial"/>
                <a:cs typeface="Arial"/>
              </a:rPr>
              <a:t>Republica </a:t>
            </a:r>
            <a:r>
              <a:rPr sz="1600" spc="-150" dirty="0">
                <a:latin typeface="Arial"/>
                <a:cs typeface="Arial"/>
              </a:rPr>
              <a:t>Theca </a:t>
            </a:r>
            <a:r>
              <a:rPr sz="1600" spc="-185" dirty="0">
                <a:latin typeface="Arial"/>
                <a:cs typeface="Arial"/>
              </a:rPr>
              <a:t>se </a:t>
            </a:r>
            <a:r>
              <a:rPr sz="1600" spc="-85" dirty="0">
                <a:latin typeface="Arial"/>
                <a:cs typeface="Arial"/>
              </a:rPr>
              <a:t>destaca </a:t>
            </a:r>
            <a:r>
              <a:rPr sz="1600" spc="-95" dirty="0">
                <a:latin typeface="Arial"/>
                <a:cs typeface="Arial"/>
              </a:rPr>
              <a:t>o setor </a:t>
            </a:r>
            <a:r>
              <a:rPr sz="1600" spc="-80" dirty="0">
                <a:latin typeface="Arial"/>
                <a:cs typeface="Arial"/>
              </a:rPr>
              <a:t>eletroeletrônico, </a:t>
            </a:r>
            <a:r>
              <a:rPr sz="1600" spc="-95" dirty="0">
                <a:latin typeface="Arial"/>
                <a:cs typeface="Arial"/>
              </a:rPr>
              <a:t>na  </a:t>
            </a:r>
            <a:r>
              <a:rPr sz="1600" spc="-90" dirty="0">
                <a:latin typeface="Arial"/>
                <a:cs typeface="Arial"/>
              </a:rPr>
              <a:t>Hungria </a:t>
            </a:r>
            <a:r>
              <a:rPr sz="1600" spc="-140" dirty="0">
                <a:latin typeface="Arial"/>
                <a:cs typeface="Arial"/>
              </a:rPr>
              <a:t>as </a:t>
            </a:r>
            <a:r>
              <a:rPr sz="1600" spc="-95" dirty="0">
                <a:latin typeface="Arial"/>
                <a:cs typeface="Arial"/>
              </a:rPr>
              <a:t>industrias </a:t>
            </a:r>
            <a:r>
              <a:rPr sz="1600" spc="-100" dirty="0">
                <a:latin typeface="Arial"/>
                <a:cs typeface="Arial"/>
              </a:rPr>
              <a:t>alimentícias, na </a:t>
            </a:r>
            <a:r>
              <a:rPr sz="1600" spc="-125" dirty="0">
                <a:latin typeface="Arial"/>
                <a:cs typeface="Arial"/>
              </a:rPr>
              <a:t>Eslovênia, </a:t>
            </a:r>
            <a:r>
              <a:rPr sz="1600" spc="-80" dirty="0">
                <a:latin typeface="Arial"/>
                <a:cs typeface="Arial"/>
              </a:rPr>
              <a:t>Croácia, </a:t>
            </a:r>
            <a:r>
              <a:rPr sz="1600" spc="-135" dirty="0">
                <a:latin typeface="Arial"/>
                <a:cs typeface="Arial"/>
              </a:rPr>
              <a:t>Bósnia, </a:t>
            </a:r>
            <a:r>
              <a:rPr sz="1600" spc="-80" dirty="0">
                <a:latin typeface="Arial"/>
                <a:cs typeface="Arial"/>
              </a:rPr>
              <a:t>Macedônia, </a:t>
            </a:r>
            <a:r>
              <a:rPr sz="1600" spc="-55" dirty="0">
                <a:latin typeface="Arial"/>
                <a:cs typeface="Arial"/>
              </a:rPr>
              <a:t>Albânia,  </a:t>
            </a:r>
            <a:r>
              <a:rPr sz="1600" spc="-65" dirty="0">
                <a:latin typeface="Arial"/>
                <a:cs typeface="Arial"/>
              </a:rPr>
              <a:t>Bulgária </a:t>
            </a:r>
            <a:r>
              <a:rPr sz="1600" spc="-95" dirty="0">
                <a:latin typeface="Arial"/>
                <a:cs typeface="Arial"/>
              </a:rPr>
              <a:t>e </a:t>
            </a:r>
            <a:r>
              <a:rPr sz="1600" spc="-155" dirty="0">
                <a:latin typeface="Arial"/>
                <a:cs typeface="Arial"/>
              </a:rPr>
              <a:t>Romênia </a:t>
            </a:r>
            <a:r>
              <a:rPr sz="1600" spc="-125" dirty="0">
                <a:latin typeface="Arial"/>
                <a:cs typeface="Arial"/>
              </a:rPr>
              <a:t>tem </a:t>
            </a:r>
            <a:r>
              <a:rPr sz="1600" spc="-90" dirty="0">
                <a:latin typeface="Arial"/>
                <a:cs typeface="Arial"/>
              </a:rPr>
              <a:t>parques </a:t>
            </a:r>
            <a:r>
              <a:rPr sz="1600" spc="-95" dirty="0">
                <a:latin typeface="Arial"/>
                <a:cs typeface="Arial"/>
              </a:rPr>
              <a:t>industriais </a:t>
            </a:r>
            <a:r>
              <a:rPr sz="1600" spc="-85" dirty="0">
                <a:latin typeface="Arial"/>
                <a:cs typeface="Arial"/>
              </a:rPr>
              <a:t>voltados </a:t>
            </a:r>
            <a:r>
              <a:rPr sz="1600" spc="-15" dirty="0">
                <a:latin typeface="Arial"/>
                <a:cs typeface="Arial"/>
              </a:rPr>
              <a:t>para </a:t>
            </a:r>
            <a:r>
              <a:rPr sz="1600" spc="-95" dirty="0">
                <a:latin typeface="Arial"/>
                <a:cs typeface="Arial"/>
              </a:rPr>
              <a:t>o setor </a:t>
            </a:r>
            <a:r>
              <a:rPr sz="1600" spc="-55" dirty="0">
                <a:latin typeface="Arial"/>
                <a:cs typeface="Arial"/>
              </a:rPr>
              <a:t>de </a:t>
            </a:r>
            <a:r>
              <a:rPr sz="1600" spc="-145" dirty="0">
                <a:latin typeface="Arial"/>
                <a:cs typeface="Arial"/>
              </a:rPr>
              <a:t>bens </a:t>
            </a:r>
            <a:r>
              <a:rPr sz="1600" spc="-95" dirty="0">
                <a:latin typeface="Arial"/>
                <a:cs typeface="Arial"/>
              </a:rPr>
              <a:t>e</a:t>
            </a:r>
            <a:r>
              <a:rPr sz="1600" spc="-270" dirty="0">
                <a:latin typeface="Arial"/>
                <a:cs typeface="Arial"/>
              </a:rPr>
              <a:t> </a:t>
            </a:r>
            <a:r>
              <a:rPr sz="1600" spc="-90" dirty="0">
                <a:latin typeface="Arial"/>
                <a:cs typeface="Arial"/>
              </a:rPr>
              <a:t>produção.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45812"/>
            <a:ext cx="4818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Vila </a:t>
            </a:r>
            <a:r>
              <a:rPr sz="2800" spc="-125" dirty="0">
                <a:solidFill>
                  <a:srgbClr val="FFFFFF"/>
                </a:solidFill>
                <a:latin typeface="Arial"/>
                <a:cs typeface="Arial"/>
              </a:rPr>
              <a:t>industrial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2800" spc="-180" dirty="0">
                <a:solidFill>
                  <a:srgbClr val="FFFFFF"/>
                </a:solidFill>
                <a:latin typeface="Arial"/>
                <a:cs typeface="Arial"/>
              </a:rPr>
              <a:t>República</a:t>
            </a:r>
            <a:r>
              <a:rPr sz="2800" spc="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65" dirty="0">
                <a:solidFill>
                  <a:srgbClr val="FFFFFF"/>
                </a:solidFill>
                <a:latin typeface="Arial"/>
                <a:cs typeface="Arial"/>
              </a:rPr>
              <a:t>Theca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4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D11090D-4135-48DC-B0EC-2E8C9E1C4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508447"/>
            <a:ext cx="71589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"/>
                <a:cs typeface="Arial"/>
              </a:rPr>
              <a:t>Na </a:t>
            </a:r>
            <a:r>
              <a:rPr sz="1800" spc="-135" dirty="0">
                <a:latin typeface="Arial"/>
                <a:cs typeface="Arial"/>
              </a:rPr>
              <a:t>Europa </a:t>
            </a:r>
            <a:r>
              <a:rPr sz="1800" spc="-100" dirty="0">
                <a:latin typeface="Arial"/>
                <a:cs typeface="Arial"/>
              </a:rPr>
              <a:t>Sententrional </a:t>
            </a:r>
            <a:r>
              <a:rPr sz="1800" spc="-105" dirty="0">
                <a:latin typeface="Arial"/>
                <a:cs typeface="Arial"/>
              </a:rPr>
              <a:t>o </a:t>
            </a:r>
            <a:r>
              <a:rPr sz="1800" spc="-110" dirty="0">
                <a:latin typeface="Arial"/>
                <a:cs typeface="Arial"/>
              </a:rPr>
              <a:t>país </a:t>
            </a:r>
            <a:r>
              <a:rPr sz="1800" spc="-204" dirty="0">
                <a:latin typeface="Arial"/>
                <a:cs typeface="Arial"/>
              </a:rPr>
              <a:t>com </a:t>
            </a:r>
            <a:r>
              <a:rPr sz="1800" spc="-120" dirty="0">
                <a:latin typeface="Arial"/>
                <a:cs typeface="Arial"/>
              </a:rPr>
              <a:t>melhor  </a:t>
            </a:r>
            <a:r>
              <a:rPr sz="1800" spc="-100" dirty="0">
                <a:latin typeface="Arial"/>
                <a:cs typeface="Arial"/>
              </a:rPr>
              <a:t>destaque </a:t>
            </a:r>
            <a:r>
              <a:rPr sz="1800" spc="-105" dirty="0">
                <a:latin typeface="Arial"/>
                <a:cs typeface="Arial"/>
              </a:rPr>
              <a:t>é </a:t>
            </a:r>
            <a:r>
              <a:rPr sz="1800" spc="-10" dirty="0">
                <a:latin typeface="Arial"/>
                <a:cs typeface="Arial"/>
              </a:rPr>
              <a:t>a </a:t>
            </a:r>
            <a:r>
              <a:rPr sz="1800" spc="-140" dirty="0">
                <a:latin typeface="Arial"/>
                <a:cs typeface="Arial"/>
              </a:rPr>
              <a:t>Suécia </a:t>
            </a:r>
            <a:r>
              <a:rPr sz="1800" spc="-204" dirty="0">
                <a:latin typeface="Arial"/>
                <a:cs typeface="Arial"/>
              </a:rPr>
              <a:t>com  </a:t>
            </a:r>
            <a:r>
              <a:rPr sz="1800" spc="-110" dirty="0">
                <a:latin typeface="Arial"/>
                <a:cs typeface="Arial"/>
              </a:rPr>
              <a:t>industrias </a:t>
            </a:r>
            <a:r>
              <a:rPr sz="1800" spc="-55" dirty="0">
                <a:latin typeface="Arial"/>
                <a:cs typeface="Arial"/>
              </a:rPr>
              <a:t>de </a:t>
            </a:r>
            <a:r>
              <a:rPr sz="1800" spc="-105" dirty="0">
                <a:latin typeface="Arial"/>
                <a:cs typeface="Arial"/>
              </a:rPr>
              <a:t>eletrônicos e </a:t>
            </a:r>
            <a:r>
              <a:rPr sz="1800" spc="-135" dirty="0">
                <a:latin typeface="Arial"/>
                <a:cs typeface="Arial"/>
              </a:rPr>
              <a:t>automóveis, </a:t>
            </a:r>
            <a:r>
              <a:rPr sz="1800" spc="-114" dirty="0">
                <a:latin typeface="Arial"/>
                <a:cs typeface="Arial"/>
              </a:rPr>
              <a:t>na </a:t>
            </a:r>
            <a:r>
              <a:rPr sz="1800" spc="-80" dirty="0">
                <a:latin typeface="Arial"/>
                <a:cs typeface="Arial"/>
              </a:rPr>
              <a:t>Noruega </a:t>
            </a:r>
            <a:r>
              <a:rPr sz="1800" spc="-110" dirty="0">
                <a:latin typeface="Arial"/>
                <a:cs typeface="Arial"/>
              </a:rPr>
              <a:t>industrias </a:t>
            </a:r>
            <a:r>
              <a:rPr sz="1800" spc="-150" dirty="0">
                <a:latin typeface="Arial"/>
                <a:cs typeface="Arial"/>
              </a:rPr>
              <a:t>químicas </a:t>
            </a:r>
            <a:r>
              <a:rPr sz="1800" spc="-105" dirty="0">
                <a:latin typeface="Arial"/>
                <a:cs typeface="Arial"/>
              </a:rPr>
              <a:t>e  </a:t>
            </a:r>
            <a:r>
              <a:rPr sz="1800" spc="-100" dirty="0">
                <a:latin typeface="Arial"/>
                <a:cs typeface="Arial"/>
              </a:rPr>
              <a:t>transportes, </a:t>
            </a:r>
            <a:r>
              <a:rPr sz="1800" spc="-114" dirty="0">
                <a:latin typeface="Arial"/>
                <a:cs typeface="Arial"/>
              </a:rPr>
              <a:t>na </a:t>
            </a:r>
            <a:r>
              <a:rPr sz="1800" spc="-110" dirty="0">
                <a:latin typeface="Arial"/>
                <a:cs typeface="Arial"/>
              </a:rPr>
              <a:t>Dinamarca </a:t>
            </a:r>
            <a:r>
              <a:rPr sz="1800" spc="-105" dirty="0">
                <a:latin typeface="Arial"/>
                <a:cs typeface="Arial"/>
              </a:rPr>
              <a:t>industrias </a:t>
            </a:r>
            <a:r>
              <a:rPr sz="1800" spc="-145" dirty="0">
                <a:latin typeface="Arial"/>
                <a:cs typeface="Arial"/>
              </a:rPr>
              <a:t>químicas,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de </a:t>
            </a:r>
            <a:r>
              <a:rPr sz="1800" spc="-135" dirty="0">
                <a:latin typeface="Arial"/>
                <a:cs typeface="Arial"/>
              </a:rPr>
              <a:t>máquinas </a:t>
            </a:r>
            <a:r>
              <a:rPr sz="1800" spc="-105" dirty="0">
                <a:latin typeface="Arial"/>
                <a:cs typeface="Arial"/>
              </a:rPr>
              <a:t>e  </a:t>
            </a:r>
            <a:r>
              <a:rPr sz="1800" spc="-114" dirty="0">
                <a:latin typeface="Arial"/>
                <a:cs typeface="Arial"/>
              </a:rPr>
              <a:t>eletrodomésticos,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na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Islândia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setor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de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20" dirty="0">
                <a:latin typeface="Arial"/>
                <a:cs typeface="Arial"/>
              </a:rPr>
              <a:t>alimentos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20" dirty="0">
                <a:latin typeface="Arial"/>
                <a:cs typeface="Arial"/>
              </a:rPr>
              <a:t>minerais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10" dirty="0">
                <a:latin typeface="Arial"/>
                <a:cs typeface="Arial"/>
              </a:rPr>
              <a:t>não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20" dirty="0">
                <a:latin typeface="Arial"/>
                <a:cs typeface="Arial"/>
              </a:rPr>
              <a:t>metálicos.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45812"/>
            <a:ext cx="64649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90" dirty="0">
                <a:solidFill>
                  <a:srgbClr val="FFFFFF"/>
                </a:solidFill>
                <a:latin typeface="Arial"/>
                <a:cs typeface="Arial"/>
              </a:rPr>
              <a:t>Industrias </a:t>
            </a:r>
            <a:r>
              <a:rPr sz="2800" spc="-215" dirty="0">
                <a:solidFill>
                  <a:srgbClr val="FFFFFF"/>
                </a:solidFill>
                <a:latin typeface="Arial"/>
                <a:cs typeface="Arial"/>
              </a:rPr>
              <a:t>dos </a:t>
            </a:r>
            <a:r>
              <a:rPr sz="2800" spc="-150" dirty="0">
                <a:solidFill>
                  <a:srgbClr val="FFFFFF"/>
                </a:solidFill>
                <a:latin typeface="Arial"/>
                <a:cs typeface="Arial"/>
              </a:rPr>
              <a:t>brinquedos </a:t>
            </a:r>
            <a:r>
              <a:rPr sz="2800" spc="-204" dirty="0">
                <a:solidFill>
                  <a:srgbClr val="FFFFFF"/>
                </a:solidFill>
                <a:latin typeface="Arial"/>
                <a:cs typeface="Arial"/>
              </a:rPr>
              <a:t>Lego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80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70" dirty="0">
                <a:solidFill>
                  <a:srgbClr val="FFFFFF"/>
                </a:solidFill>
                <a:latin typeface="Arial"/>
                <a:cs typeface="Arial"/>
              </a:rPr>
              <a:t>Dinamarca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3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9A47889-B0FB-4C96-9A32-515394C86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4581525"/>
            <a:ext cx="7156450" cy="1730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925">
              <a:lnSpc>
                <a:spcPct val="100000"/>
              </a:lnSpc>
              <a:spcBef>
                <a:spcPts val="95"/>
              </a:spcBef>
            </a:pPr>
            <a:r>
              <a:rPr sz="2500" spc="-220" dirty="0">
                <a:solidFill>
                  <a:srgbClr val="FFFFFF"/>
                </a:solidFill>
                <a:latin typeface="Arial"/>
                <a:cs typeface="Arial"/>
              </a:rPr>
              <a:t>Os </a:t>
            </a:r>
            <a:r>
              <a:rPr sz="2500" spc="-195" dirty="0">
                <a:solidFill>
                  <a:srgbClr val="FFFFFF"/>
                </a:solidFill>
                <a:latin typeface="Arial"/>
                <a:cs typeface="Arial"/>
              </a:rPr>
              <a:t>países </a:t>
            </a:r>
            <a:r>
              <a:rPr sz="2500" spc="-1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2500" spc="-185" dirty="0">
                <a:solidFill>
                  <a:srgbClr val="FFFFFF"/>
                </a:solidFill>
                <a:latin typeface="Arial"/>
                <a:cs typeface="Arial"/>
              </a:rPr>
              <a:t>Europa </a:t>
            </a:r>
            <a:r>
              <a:rPr sz="2500" spc="-70" dirty="0">
                <a:solidFill>
                  <a:srgbClr val="FFFFFF"/>
                </a:solidFill>
                <a:latin typeface="Arial"/>
                <a:cs typeface="Arial"/>
              </a:rPr>
              <a:t>Oriental </a:t>
            </a:r>
            <a:r>
              <a:rPr sz="2500" spc="-285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sz="2500" spc="-170" dirty="0">
                <a:solidFill>
                  <a:srgbClr val="FFFFFF"/>
                </a:solidFill>
                <a:latin typeface="Arial"/>
                <a:cs typeface="Arial"/>
              </a:rPr>
              <a:t>destacam </a:t>
            </a:r>
            <a:r>
              <a:rPr sz="2500" spc="-16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2500" spc="-125" dirty="0">
                <a:solidFill>
                  <a:srgbClr val="FFFFFF"/>
                </a:solidFill>
                <a:latin typeface="Arial"/>
                <a:cs typeface="Arial"/>
              </a:rPr>
              <a:t>indústria  </a:t>
            </a:r>
            <a:r>
              <a:rPr sz="2500" spc="-8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-185" dirty="0">
                <a:solidFill>
                  <a:srgbClr val="FFFFFF"/>
                </a:solidFill>
                <a:latin typeface="Arial"/>
                <a:cs typeface="Arial"/>
              </a:rPr>
              <a:t>armamentos</a:t>
            </a:r>
            <a:endParaRPr sz="25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305"/>
              </a:spcBef>
            </a:pPr>
            <a:r>
              <a:rPr sz="1700" spc="-105" dirty="0">
                <a:latin typeface="Arial"/>
                <a:cs typeface="Arial"/>
              </a:rPr>
              <a:t>A </a:t>
            </a:r>
            <a:r>
              <a:rPr sz="1700" spc="-50" dirty="0">
                <a:latin typeface="Arial"/>
                <a:cs typeface="Arial"/>
              </a:rPr>
              <a:t>federação </a:t>
            </a:r>
            <a:r>
              <a:rPr sz="1700" spc="-229" dirty="0">
                <a:latin typeface="Arial"/>
                <a:cs typeface="Arial"/>
              </a:rPr>
              <a:t>Russa </a:t>
            </a:r>
            <a:r>
              <a:rPr sz="1700" spc="-95" dirty="0">
                <a:latin typeface="Arial"/>
                <a:cs typeface="Arial"/>
              </a:rPr>
              <a:t>e </a:t>
            </a:r>
            <a:r>
              <a:rPr sz="1700" spc="-10" dirty="0">
                <a:latin typeface="Arial"/>
                <a:cs typeface="Arial"/>
              </a:rPr>
              <a:t>a </a:t>
            </a:r>
            <a:r>
              <a:rPr sz="1700" spc="-90" dirty="0">
                <a:latin typeface="Arial"/>
                <a:cs typeface="Arial"/>
              </a:rPr>
              <a:t>Ucrânia </a:t>
            </a:r>
            <a:r>
              <a:rPr sz="1700" spc="-130" dirty="0">
                <a:latin typeface="Arial"/>
                <a:cs typeface="Arial"/>
              </a:rPr>
              <a:t>são </a:t>
            </a:r>
            <a:r>
              <a:rPr sz="1700" spc="-190" dirty="0">
                <a:latin typeface="Arial"/>
                <a:cs typeface="Arial"/>
              </a:rPr>
              <a:t>os </a:t>
            </a:r>
            <a:r>
              <a:rPr sz="1700" spc="-135" dirty="0">
                <a:latin typeface="Arial"/>
                <a:cs typeface="Arial"/>
              </a:rPr>
              <a:t>países </a:t>
            </a:r>
            <a:r>
              <a:rPr sz="1700" spc="-145" dirty="0">
                <a:latin typeface="Arial"/>
                <a:cs typeface="Arial"/>
              </a:rPr>
              <a:t>mais </a:t>
            </a:r>
            <a:r>
              <a:rPr sz="1700" spc="-80" dirty="0">
                <a:latin typeface="Arial"/>
                <a:cs typeface="Arial"/>
              </a:rPr>
              <a:t>industrializados </a:t>
            </a:r>
            <a:r>
              <a:rPr sz="1700" spc="-10" dirty="0">
                <a:latin typeface="Arial"/>
                <a:cs typeface="Arial"/>
              </a:rPr>
              <a:t>da </a:t>
            </a:r>
            <a:r>
              <a:rPr sz="1700" spc="-55" dirty="0">
                <a:latin typeface="Arial"/>
                <a:cs typeface="Arial"/>
              </a:rPr>
              <a:t>região.  </a:t>
            </a:r>
            <a:r>
              <a:rPr sz="1700" spc="-90" dirty="0">
                <a:latin typeface="Arial"/>
                <a:cs typeface="Arial"/>
              </a:rPr>
              <a:t>Motivados </a:t>
            </a:r>
            <a:r>
              <a:rPr sz="1700" spc="-30" dirty="0">
                <a:latin typeface="Arial"/>
                <a:cs typeface="Arial"/>
              </a:rPr>
              <a:t>pela </a:t>
            </a:r>
            <a:r>
              <a:rPr sz="1700" spc="-60" dirty="0">
                <a:latin typeface="Arial"/>
                <a:cs typeface="Arial"/>
              </a:rPr>
              <a:t>guerra </a:t>
            </a:r>
            <a:r>
              <a:rPr sz="1700" spc="15" dirty="0">
                <a:latin typeface="Arial"/>
                <a:cs typeface="Arial"/>
              </a:rPr>
              <a:t>fria </a:t>
            </a:r>
            <a:r>
              <a:rPr sz="1700" spc="-190" dirty="0">
                <a:latin typeface="Arial"/>
                <a:cs typeface="Arial"/>
              </a:rPr>
              <a:t>os </a:t>
            </a:r>
            <a:r>
              <a:rPr sz="1700" spc="-130" dirty="0">
                <a:latin typeface="Arial"/>
                <a:cs typeface="Arial"/>
              </a:rPr>
              <a:t>países </a:t>
            </a:r>
            <a:r>
              <a:rPr sz="1700" spc="-140" dirty="0">
                <a:latin typeface="Arial"/>
                <a:cs typeface="Arial"/>
              </a:rPr>
              <a:t>dessa </a:t>
            </a:r>
            <a:r>
              <a:rPr sz="1700" spc="-35" dirty="0">
                <a:latin typeface="Arial"/>
                <a:cs typeface="Arial"/>
              </a:rPr>
              <a:t>região </a:t>
            </a:r>
            <a:r>
              <a:rPr sz="1700" spc="-135" dirty="0">
                <a:latin typeface="Arial"/>
                <a:cs typeface="Arial"/>
              </a:rPr>
              <a:t>são </a:t>
            </a:r>
            <a:r>
              <a:rPr sz="1700" spc="-60" dirty="0">
                <a:latin typeface="Arial"/>
                <a:cs typeface="Arial"/>
              </a:rPr>
              <a:t>grande </a:t>
            </a:r>
            <a:r>
              <a:rPr sz="1700" spc="-85" dirty="0">
                <a:latin typeface="Arial"/>
                <a:cs typeface="Arial"/>
              </a:rPr>
              <a:t>produtores </a:t>
            </a:r>
            <a:r>
              <a:rPr sz="1700" spc="-55" dirty="0">
                <a:latin typeface="Arial"/>
                <a:cs typeface="Arial"/>
              </a:rPr>
              <a:t>de  </a:t>
            </a:r>
            <a:r>
              <a:rPr sz="1700" spc="-125" dirty="0">
                <a:latin typeface="Arial"/>
                <a:cs typeface="Arial"/>
              </a:rPr>
              <a:t>armamentos, </a:t>
            </a:r>
            <a:r>
              <a:rPr sz="1700" spc="-140" dirty="0">
                <a:latin typeface="Arial"/>
                <a:cs typeface="Arial"/>
              </a:rPr>
              <a:t>submarinos, </a:t>
            </a:r>
            <a:r>
              <a:rPr sz="1700" spc="-125" dirty="0">
                <a:latin typeface="Arial"/>
                <a:cs typeface="Arial"/>
              </a:rPr>
              <a:t>tanques,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-105" dirty="0">
                <a:latin typeface="Arial"/>
                <a:cs typeface="Arial"/>
              </a:rPr>
              <a:t>etc..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575" y="0"/>
            <a:ext cx="7583423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4E2F7EB-38BD-406F-8746-E9FD6D42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16414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940" dirty="0">
                <a:latin typeface="Arial"/>
                <a:cs typeface="Arial"/>
              </a:rPr>
              <a:t>T</a:t>
            </a:r>
            <a:r>
              <a:rPr b="0" spc="-375" dirty="0">
                <a:latin typeface="Arial"/>
                <a:cs typeface="Arial"/>
              </a:rPr>
              <a:t>urismo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1387" y="1611833"/>
            <a:ext cx="7998459" cy="3651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marR="5715" indent="-320675" algn="just">
              <a:lnSpc>
                <a:spcPct val="100000"/>
              </a:lnSpc>
              <a:spcBef>
                <a:spcPts val="10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80" dirty="0">
                <a:latin typeface="Arial"/>
                <a:cs typeface="Arial"/>
              </a:rPr>
              <a:t>A </a:t>
            </a:r>
            <a:r>
              <a:rPr sz="2900" spc="-95" dirty="0">
                <a:latin typeface="Arial"/>
                <a:cs typeface="Arial"/>
              </a:rPr>
              <a:t>grande </a:t>
            </a:r>
            <a:r>
              <a:rPr sz="2900" spc="-170" dirty="0">
                <a:latin typeface="Arial"/>
                <a:cs typeface="Arial"/>
              </a:rPr>
              <a:t>vantagem </a:t>
            </a:r>
            <a:r>
              <a:rPr sz="2900" spc="-85" dirty="0">
                <a:latin typeface="Arial"/>
                <a:cs typeface="Arial"/>
              </a:rPr>
              <a:t>do </a:t>
            </a:r>
            <a:r>
              <a:rPr sz="2900" spc="-215" dirty="0">
                <a:latin typeface="Arial"/>
                <a:cs typeface="Arial"/>
              </a:rPr>
              <a:t>turismo </a:t>
            </a:r>
            <a:r>
              <a:rPr sz="2900" spc="-180" dirty="0">
                <a:latin typeface="Arial"/>
                <a:cs typeface="Arial"/>
              </a:rPr>
              <a:t>europeu </a:t>
            </a:r>
            <a:r>
              <a:rPr sz="2900" spc="-160" dirty="0">
                <a:latin typeface="Arial"/>
                <a:cs typeface="Arial"/>
              </a:rPr>
              <a:t>é </a:t>
            </a:r>
            <a:r>
              <a:rPr sz="2900" spc="-10" dirty="0">
                <a:latin typeface="Arial"/>
                <a:cs typeface="Arial"/>
              </a:rPr>
              <a:t>a </a:t>
            </a:r>
            <a:r>
              <a:rPr sz="2900" spc="-70" dirty="0">
                <a:latin typeface="Arial"/>
                <a:cs typeface="Arial"/>
              </a:rPr>
              <a:t>boa  </a:t>
            </a:r>
            <a:r>
              <a:rPr sz="2900" spc="-175" dirty="0">
                <a:latin typeface="Arial"/>
                <a:cs typeface="Arial"/>
              </a:rPr>
              <a:t>condição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160" dirty="0">
                <a:latin typeface="Arial"/>
                <a:cs typeface="Arial"/>
              </a:rPr>
              <a:t>circulação </a:t>
            </a:r>
            <a:r>
              <a:rPr sz="2900" spc="-140" dirty="0">
                <a:latin typeface="Arial"/>
                <a:cs typeface="Arial"/>
              </a:rPr>
              <a:t>entre </a:t>
            </a:r>
            <a:r>
              <a:rPr sz="2900" spc="-325" dirty="0">
                <a:latin typeface="Arial"/>
                <a:cs typeface="Arial"/>
              </a:rPr>
              <a:t>os </a:t>
            </a:r>
            <a:r>
              <a:rPr sz="2900" spc="-220" dirty="0">
                <a:latin typeface="Arial"/>
                <a:cs typeface="Arial"/>
              </a:rPr>
              <a:t>países. </a:t>
            </a:r>
            <a:r>
              <a:rPr sz="2900" spc="-425" dirty="0">
                <a:latin typeface="Arial"/>
                <a:cs typeface="Arial"/>
              </a:rPr>
              <a:t>Um  </a:t>
            </a:r>
            <a:r>
              <a:rPr sz="2900" spc="-185" dirty="0">
                <a:latin typeface="Arial"/>
                <a:cs typeface="Arial"/>
              </a:rPr>
              <a:t>moderno </a:t>
            </a:r>
            <a:r>
              <a:rPr sz="2900" spc="-235" dirty="0">
                <a:latin typeface="Arial"/>
                <a:cs typeface="Arial"/>
              </a:rPr>
              <a:t>sistema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160" dirty="0">
                <a:latin typeface="Arial"/>
                <a:cs typeface="Arial"/>
              </a:rPr>
              <a:t>transportes, </a:t>
            </a:r>
            <a:r>
              <a:rPr sz="2900" spc="-325" dirty="0">
                <a:latin typeface="Arial"/>
                <a:cs typeface="Arial"/>
              </a:rPr>
              <a:t>com </a:t>
            </a:r>
            <a:r>
              <a:rPr sz="2900" spc="-285" dirty="0">
                <a:latin typeface="Arial"/>
                <a:cs typeface="Arial"/>
              </a:rPr>
              <a:t>uma </a:t>
            </a:r>
            <a:r>
              <a:rPr sz="2900" spc="-135" dirty="0">
                <a:latin typeface="Arial"/>
                <a:cs typeface="Arial"/>
              </a:rPr>
              <a:t>invejável  </a:t>
            </a:r>
            <a:r>
              <a:rPr sz="2900" spc="-155" dirty="0">
                <a:latin typeface="Arial"/>
                <a:cs typeface="Arial"/>
              </a:rPr>
              <a:t>estrutura </a:t>
            </a:r>
            <a:r>
              <a:rPr sz="2900" spc="-55" dirty="0">
                <a:latin typeface="Arial"/>
                <a:cs typeface="Arial"/>
              </a:rPr>
              <a:t>ferroviária, </a:t>
            </a:r>
            <a:r>
              <a:rPr sz="2900" spc="-75" dirty="0">
                <a:latin typeface="Arial"/>
                <a:cs typeface="Arial"/>
              </a:rPr>
              <a:t>rodoviária, </a:t>
            </a:r>
            <a:r>
              <a:rPr sz="2900" spc="-90" dirty="0">
                <a:latin typeface="Arial"/>
                <a:cs typeface="Arial"/>
              </a:rPr>
              <a:t>aérea, </a:t>
            </a:r>
            <a:r>
              <a:rPr sz="2900" spc="-150" dirty="0">
                <a:latin typeface="Arial"/>
                <a:cs typeface="Arial"/>
              </a:rPr>
              <a:t>marítima </a:t>
            </a:r>
            <a:r>
              <a:rPr sz="2900" spc="-165" dirty="0">
                <a:latin typeface="Arial"/>
                <a:cs typeface="Arial"/>
              </a:rPr>
              <a:t>e  </a:t>
            </a:r>
            <a:r>
              <a:rPr sz="2900" spc="-70" dirty="0">
                <a:latin typeface="Arial"/>
                <a:cs typeface="Arial"/>
              </a:rPr>
              <a:t>fluvial, </a:t>
            </a:r>
            <a:r>
              <a:rPr sz="2900" spc="-110" dirty="0">
                <a:latin typeface="Arial"/>
                <a:cs typeface="Arial"/>
              </a:rPr>
              <a:t>permite </a:t>
            </a:r>
            <a:r>
              <a:rPr sz="2900" spc="-415" dirty="0">
                <a:latin typeface="Arial"/>
                <a:cs typeface="Arial"/>
              </a:rPr>
              <a:t>um </a:t>
            </a:r>
            <a:r>
              <a:rPr sz="2900" spc="-35" dirty="0">
                <a:latin typeface="Arial"/>
                <a:cs typeface="Arial"/>
              </a:rPr>
              <a:t>rápido</a:t>
            </a:r>
            <a:r>
              <a:rPr sz="2900" spc="105" dirty="0">
                <a:latin typeface="Arial"/>
                <a:cs typeface="Arial"/>
              </a:rPr>
              <a:t> </a:t>
            </a:r>
            <a:r>
              <a:rPr sz="2900" spc="-200" dirty="0">
                <a:latin typeface="Arial"/>
                <a:cs typeface="Arial"/>
              </a:rPr>
              <a:t>deslocamento.</a:t>
            </a:r>
            <a:endParaRPr sz="2900">
              <a:latin typeface="Arial"/>
              <a:cs typeface="Arial"/>
            </a:endParaRPr>
          </a:p>
          <a:p>
            <a:pPr marL="332740" marR="5080" indent="-320675" algn="just">
              <a:lnSpc>
                <a:spcPct val="100000"/>
              </a:lnSpc>
              <a:spcBef>
                <a:spcPts val="7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85" dirty="0">
                <a:latin typeface="Arial"/>
                <a:cs typeface="Arial"/>
              </a:rPr>
              <a:t>Outra </a:t>
            </a:r>
            <a:r>
              <a:rPr sz="2900" spc="-170" dirty="0">
                <a:latin typeface="Arial"/>
                <a:cs typeface="Arial"/>
              </a:rPr>
              <a:t>vantagem </a:t>
            </a:r>
            <a:r>
              <a:rPr sz="2900" spc="-165" dirty="0">
                <a:latin typeface="Arial"/>
                <a:cs typeface="Arial"/>
              </a:rPr>
              <a:t>é o </a:t>
            </a:r>
            <a:r>
              <a:rPr sz="2900" spc="-10" dirty="0">
                <a:latin typeface="Arial"/>
                <a:cs typeface="Arial"/>
              </a:rPr>
              <a:t>fato </a:t>
            </a:r>
            <a:r>
              <a:rPr sz="2900" spc="-95" dirty="0">
                <a:latin typeface="Arial"/>
                <a:cs typeface="Arial"/>
              </a:rPr>
              <a:t>de </a:t>
            </a:r>
            <a:r>
              <a:rPr sz="2900" spc="-195" dirty="0">
                <a:latin typeface="Arial"/>
                <a:cs typeface="Arial"/>
              </a:rPr>
              <a:t>dezenas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225" dirty="0">
                <a:latin typeface="Arial"/>
                <a:cs typeface="Arial"/>
              </a:rPr>
              <a:t>países  </a:t>
            </a:r>
            <a:r>
              <a:rPr sz="2900" spc="-165" dirty="0">
                <a:latin typeface="Arial"/>
                <a:cs typeface="Arial"/>
              </a:rPr>
              <a:t>pertencerem </a:t>
            </a:r>
            <a:r>
              <a:rPr sz="2900" spc="-15" dirty="0">
                <a:latin typeface="Arial"/>
                <a:cs typeface="Arial"/>
              </a:rPr>
              <a:t>à </a:t>
            </a:r>
            <a:r>
              <a:rPr sz="2900" spc="-175" dirty="0">
                <a:latin typeface="Arial"/>
                <a:cs typeface="Arial"/>
              </a:rPr>
              <a:t>União </a:t>
            </a:r>
            <a:r>
              <a:rPr sz="2900" spc="-185" dirty="0">
                <a:latin typeface="Arial"/>
                <a:cs typeface="Arial"/>
              </a:rPr>
              <a:t>Europeia,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65" dirty="0">
                <a:latin typeface="Arial"/>
                <a:cs typeface="Arial"/>
              </a:rPr>
              <a:t>boa </a:t>
            </a:r>
            <a:r>
              <a:rPr sz="2900" spc="-30" dirty="0">
                <a:latin typeface="Arial"/>
                <a:cs typeface="Arial"/>
              </a:rPr>
              <a:t>parte </a:t>
            </a:r>
            <a:r>
              <a:rPr sz="2900" spc="-165" dirty="0">
                <a:latin typeface="Arial"/>
                <a:cs typeface="Arial"/>
              </a:rPr>
              <a:t>deles  </a:t>
            </a:r>
            <a:r>
              <a:rPr sz="2900" spc="-135" dirty="0">
                <a:latin typeface="Arial"/>
                <a:cs typeface="Arial"/>
              </a:rPr>
              <a:t>utilizam </a:t>
            </a:r>
            <a:r>
              <a:rPr sz="2900" spc="-415" dirty="0">
                <a:latin typeface="Arial"/>
                <a:cs typeface="Arial"/>
              </a:rPr>
              <a:t>um </a:t>
            </a:r>
            <a:r>
              <a:rPr sz="2900" spc="-355" dirty="0">
                <a:latin typeface="Arial"/>
                <a:cs typeface="Arial"/>
              </a:rPr>
              <a:t>mesmo </a:t>
            </a:r>
            <a:r>
              <a:rPr sz="2900" spc="-235" dirty="0">
                <a:latin typeface="Arial"/>
                <a:cs typeface="Arial"/>
              </a:rPr>
              <a:t>sistema</a:t>
            </a:r>
            <a:r>
              <a:rPr sz="2900" spc="-5" dirty="0">
                <a:latin typeface="Arial"/>
                <a:cs typeface="Arial"/>
              </a:rPr>
              <a:t> </a:t>
            </a:r>
            <a:r>
              <a:rPr sz="2900" spc="-160" dirty="0">
                <a:latin typeface="Arial"/>
                <a:cs typeface="Arial"/>
              </a:rPr>
              <a:t>monetário.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0A1B456-46E4-46B6-9451-0AD6B7E10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524000"/>
              <a:ext cx="9144000" cy="1143000"/>
            </a:xfrm>
            <a:custGeom>
              <a:avLst/>
              <a:gdLst/>
              <a:ahLst/>
              <a:cxnLst/>
              <a:rect l="l" t="t" r="r" b="b"/>
              <a:pathLst>
                <a:path w="9144000" h="1143000">
                  <a:moveTo>
                    <a:pt x="9144000" y="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9144000" y="1143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600200"/>
              <a:ext cx="1295400" cy="990600"/>
            </a:xfrm>
            <a:custGeom>
              <a:avLst/>
              <a:gdLst/>
              <a:ahLst/>
              <a:cxnLst/>
              <a:rect l="l" t="t" r="r" b="b"/>
              <a:pathLst>
                <a:path w="1295400" h="990600">
                  <a:moveTo>
                    <a:pt x="1295400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295400" y="9906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DD80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50594" y="2683891"/>
            <a:ext cx="6967855" cy="2641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725"/>
              </a:spcBef>
            </a:pPr>
            <a:r>
              <a:rPr sz="2600" spc="-165" dirty="0">
                <a:solidFill>
                  <a:srgbClr val="775F54"/>
                </a:solidFill>
                <a:latin typeface="Arial"/>
                <a:cs typeface="Arial"/>
              </a:rPr>
              <a:t>A </a:t>
            </a:r>
            <a:r>
              <a:rPr sz="2600" spc="-190" dirty="0">
                <a:solidFill>
                  <a:srgbClr val="775F54"/>
                </a:solidFill>
                <a:latin typeface="Arial"/>
                <a:cs typeface="Arial"/>
              </a:rPr>
              <a:t>Europa </a:t>
            </a:r>
            <a:r>
              <a:rPr sz="2600" spc="-200" dirty="0">
                <a:solidFill>
                  <a:srgbClr val="775F54"/>
                </a:solidFill>
                <a:latin typeface="Arial"/>
                <a:cs typeface="Arial"/>
              </a:rPr>
              <a:t>sempre </a:t>
            </a:r>
            <a:r>
              <a:rPr sz="2600" spc="-25" dirty="0">
                <a:solidFill>
                  <a:srgbClr val="775F54"/>
                </a:solidFill>
                <a:latin typeface="Arial"/>
                <a:cs typeface="Arial"/>
              </a:rPr>
              <a:t>foi </a:t>
            </a:r>
            <a:r>
              <a:rPr sz="2600" spc="-95" dirty="0">
                <a:solidFill>
                  <a:srgbClr val="775F54"/>
                </a:solidFill>
                <a:latin typeface="Arial"/>
                <a:cs typeface="Arial"/>
              </a:rPr>
              <a:t>palco </a:t>
            </a:r>
            <a:r>
              <a:rPr sz="2600" spc="-200" dirty="0">
                <a:solidFill>
                  <a:srgbClr val="775F54"/>
                </a:solidFill>
                <a:latin typeface="Arial"/>
                <a:cs typeface="Arial"/>
              </a:rPr>
              <a:t>dos </a:t>
            </a:r>
            <a:r>
              <a:rPr sz="2600" spc="-135" dirty="0">
                <a:solidFill>
                  <a:srgbClr val="775F54"/>
                </a:solidFill>
                <a:latin typeface="Arial"/>
                <a:cs typeface="Arial"/>
              </a:rPr>
              <a:t>grandes  </a:t>
            </a:r>
            <a:r>
              <a:rPr sz="2600" spc="-200" dirty="0">
                <a:solidFill>
                  <a:srgbClr val="775F54"/>
                </a:solidFill>
                <a:latin typeface="Arial"/>
                <a:cs typeface="Arial"/>
              </a:rPr>
              <a:t>acontecimentos </a:t>
            </a:r>
            <a:r>
              <a:rPr sz="2600" spc="-190" dirty="0">
                <a:solidFill>
                  <a:srgbClr val="775F54"/>
                </a:solidFill>
                <a:latin typeface="Arial"/>
                <a:cs typeface="Arial"/>
              </a:rPr>
              <a:t>mundiais, </a:t>
            </a:r>
            <a:r>
              <a:rPr sz="2600" spc="-229" dirty="0">
                <a:solidFill>
                  <a:srgbClr val="775F54"/>
                </a:solidFill>
                <a:latin typeface="Arial"/>
                <a:cs typeface="Arial"/>
              </a:rPr>
              <a:t>as </a:t>
            </a:r>
            <a:r>
              <a:rPr sz="2600" spc="-140" dirty="0">
                <a:solidFill>
                  <a:srgbClr val="775F54"/>
                </a:solidFill>
                <a:latin typeface="Arial"/>
                <a:cs typeface="Arial"/>
              </a:rPr>
              <a:t>grandes </a:t>
            </a:r>
            <a:r>
              <a:rPr sz="2600" spc="-185" dirty="0">
                <a:solidFill>
                  <a:srgbClr val="775F54"/>
                </a:solidFill>
                <a:latin typeface="Arial"/>
                <a:cs typeface="Arial"/>
              </a:rPr>
              <a:t>navegações, </a:t>
            </a:r>
            <a:r>
              <a:rPr sz="2600" spc="-10" dirty="0">
                <a:solidFill>
                  <a:srgbClr val="775F54"/>
                </a:solidFill>
                <a:latin typeface="Arial"/>
                <a:cs typeface="Arial"/>
              </a:rPr>
              <a:t>a  </a:t>
            </a:r>
            <a:r>
              <a:rPr sz="2600" spc="-215" dirty="0">
                <a:solidFill>
                  <a:srgbClr val="775F54"/>
                </a:solidFill>
                <a:latin typeface="Arial"/>
                <a:cs typeface="Arial"/>
              </a:rPr>
              <a:t>Revolução </a:t>
            </a:r>
            <a:r>
              <a:rPr sz="2600" spc="-130" dirty="0">
                <a:solidFill>
                  <a:srgbClr val="775F54"/>
                </a:solidFill>
                <a:latin typeface="Arial"/>
                <a:cs typeface="Arial"/>
              </a:rPr>
              <a:t>Industrial, </a:t>
            </a:r>
            <a:r>
              <a:rPr sz="2600" spc="-220" dirty="0">
                <a:solidFill>
                  <a:srgbClr val="775F54"/>
                </a:solidFill>
                <a:latin typeface="Arial"/>
                <a:cs typeface="Arial"/>
              </a:rPr>
              <a:t>as </a:t>
            </a:r>
            <a:r>
              <a:rPr sz="2600" spc="-140" dirty="0">
                <a:solidFill>
                  <a:srgbClr val="775F54"/>
                </a:solidFill>
                <a:latin typeface="Arial"/>
                <a:cs typeface="Arial"/>
              </a:rPr>
              <a:t>grandes</a:t>
            </a:r>
            <a:r>
              <a:rPr sz="2600" spc="440" dirty="0">
                <a:solidFill>
                  <a:srgbClr val="775F54"/>
                </a:solidFill>
                <a:latin typeface="Arial"/>
                <a:cs typeface="Arial"/>
              </a:rPr>
              <a:t> </a:t>
            </a:r>
            <a:r>
              <a:rPr sz="2600" spc="-150" dirty="0">
                <a:solidFill>
                  <a:srgbClr val="775F54"/>
                </a:solidFill>
                <a:latin typeface="Arial"/>
                <a:cs typeface="Arial"/>
              </a:rPr>
              <a:t>guerras, </a:t>
            </a:r>
            <a:r>
              <a:rPr sz="2600" spc="-130" dirty="0">
                <a:solidFill>
                  <a:srgbClr val="775F54"/>
                </a:solidFill>
                <a:latin typeface="Arial"/>
                <a:cs typeface="Arial"/>
              </a:rPr>
              <a:t>entre  </a:t>
            </a:r>
            <a:r>
              <a:rPr sz="2600" spc="-165" dirty="0">
                <a:solidFill>
                  <a:srgbClr val="775F54"/>
                </a:solidFill>
                <a:latin typeface="Arial"/>
                <a:cs typeface="Arial"/>
              </a:rPr>
              <a:t>outras, </a:t>
            </a:r>
            <a:r>
              <a:rPr sz="2600" spc="-55" dirty="0">
                <a:solidFill>
                  <a:srgbClr val="775F54"/>
                </a:solidFill>
                <a:latin typeface="Arial"/>
                <a:cs typeface="Arial"/>
              </a:rPr>
              <a:t>por </a:t>
            </a:r>
            <a:r>
              <a:rPr sz="2600" spc="-254" dirty="0">
                <a:solidFill>
                  <a:srgbClr val="775F54"/>
                </a:solidFill>
                <a:latin typeface="Arial"/>
                <a:cs typeface="Arial"/>
              </a:rPr>
              <a:t>isso </a:t>
            </a:r>
            <a:r>
              <a:rPr sz="2600" spc="-200" dirty="0">
                <a:solidFill>
                  <a:srgbClr val="775F54"/>
                </a:solidFill>
                <a:latin typeface="Arial"/>
                <a:cs typeface="Arial"/>
              </a:rPr>
              <a:t>sempre </a:t>
            </a:r>
            <a:r>
              <a:rPr sz="2600" spc="-25" dirty="0">
                <a:solidFill>
                  <a:srgbClr val="775F54"/>
                </a:solidFill>
                <a:latin typeface="Arial"/>
                <a:cs typeface="Arial"/>
              </a:rPr>
              <a:t>foi </a:t>
            </a:r>
            <a:r>
              <a:rPr sz="2600" spc="-160" dirty="0">
                <a:solidFill>
                  <a:srgbClr val="775F54"/>
                </a:solidFill>
                <a:latin typeface="Arial"/>
                <a:cs typeface="Arial"/>
              </a:rPr>
              <a:t>chamado </a:t>
            </a:r>
            <a:r>
              <a:rPr sz="2600" spc="-85" dirty="0">
                <a:solidFill>
                  <a:srgbClr val="775F54"/>
                </a:solidFill>
                <a:latin typeface="Arial"/>
                <a:cs typeface="Arial"/>
              </a:rPr>
              <a:t>de </a:t>
            </a:r>
            <a:r>
              <a:rPr sz="2600" spc="-165" dirty="0">
                <a:solidFill>
                  <a:srgbClr val="775F54"/>
                </a:solidFill>
                <a:latin typeface="Arial"/>
                <a:cs typeface="Arial"/>
              </a:rPr>
              <a:t>velho </a:t>
            </a:r>
            <a:r>
              <a:rPr sz="2600" spc="-235" dirty="0">
                <a:solidFill>
                  <a:srgbClr val="775F54"/>
                </a:solidFill>
                <a:latin typeface="Arial"/>
                <a:cs typeface="Arial"/>
              </a:rPr>
              <a:t>mundo  </a:t>
            </a:r>
            <a:r>
              <a:rPr sz="2600" spc="-50" dirty="0">
                <a:solidFill>
                  <a:srgbClr val="775F54"/>
                </a:solidFill>
                <a:latin typeface="Arial"/>
                <a:cs typeface="Arial"/>
              </a:rPr>
              <a:t>por </a:t>
            </a:r>
            <a:r>
              <a:rPr sz="2600" spc="-100" dirty="0">
                <a:solidFill>
                  <a:srgbClr val="775F54"/>
                </a:solidFill>
                <a:latin typeface="Arial"/>
                <a:cs typeface="Arial"/>
              </a:rPr>
              <a:t>geógrafos </a:t>
            </a:r>
            <a:r>
              <a:rPr sz="2600" spc="-145" dirty="0">
                <a:solidFill>
                  <a:srgbClr val="775F54"/>
                </a:solidFill>
                <a:latin typeface="Arial"/>
                <a:cs typeface="Arial"/>
              </a:rPr>
              <a:t>e </a:t>
            </a:r>
            <a:r>
              <a:rPr sz="2600" spc="-135" dirty="0">
                <a:solidFill>
                  <a:srgbClr val="775F54"/>
                </a:solidFill>
                <a:latin typeface="Arial"/>
                <a:cs typeface="Arial"/>
              </a:rPr>
              <a:t>historiadores. </a:t>
            </a:r>
            <a:r>
              <a:rPr sz="2600" spc="-185" dirty="0">
                <a:solidFill>
                  <a:srgbClr val="775F54"/>
                </a:solidFill>
                <a:latin typeface="Arial"/>
                <a:cs typeface="Arial"/>
              </a:rPr>
              <a:t>Contudo, </a:t>
            </a:r>
            <a:r>
              <a:rPr sz="2600" spc="-120" dirty="0">
                <a:solidFill>
                  <a:srgbClr val="775F54"/>
                </a:solidFill>
                <a:latin typeface="Arial"/>
                <a:cs typeface="Arial"/>
              </a:rPr>
              <a:t>durante </a:t>
            </a:r>
            <a:r>
              <a:rPr sz="2600" spc="-145" dirty="0">
                <a:solidFill>
                  <a:srgbClr val="775F54"/>
                </a:solidFill>
                <a:latin typeface="Arial"/>
                <a:cs typeface="Arial"/>
              </a:rPr>
              <a:t>o  </a:t>
            </a:r>
            <a:r>
              <a:rPr sz="2600" spc="-225" dirty="0">
                <a:solidFill>
                  <a:srgbClr val="775F54"/>
                </a:solidFill>
                <a:latin typeface="Arial"/>
                <a:cs typeface="Arial"/>
              </a:rPr>
              <a:t>século </a:t>
            </a:r>
            <a:r>
              <a:rPr sz="2600" spc="-250" dirty="0">
                <a:solidFill>
                  <a:srgbClr val="775F54"/>
                </a:solidFill>
                <a:latin typeface="Arial"/>
                <a:cs typeface="Arial"/>
              </a:rPr>
              <a:t>XX, </a:t>
            </a:r>
            <a:r>
              <a:rPr sz="2600" spc="-180" dirty="0">
                <a:solidFill>
                  <a:srgbClr val="775F54"/>
                </a:solidFill>
                <a:latin typeface="Arial"/>
                <a:cs typeface="Arial"/>
              </a:rPr>
              <a:t>alguns </a:t>
            </a:r>
            <a:r>
              <a:rPr sz="2600" spc="-200" dirty="0">
                <a:solidFill>
                  <a:srgbClr val="775F54"/>
                </a:solidFill>
                <a:latin typeface="Arial"/>
                <a:cs typeface="Arial"/>
              </a:rPr>
              <a:t>países, </a:t>
            </a:r>
            <a:r>
              <a:rPr sz="2600" spc="-260" dirty="0">
                <a:solidFill>
                  <a:srgbClr val="775F54"/>
                </a:solidFill>
                <a:latin typeface="Arial"/>
                <a:cs typeface="Arial"/>
              </a:rPr>
              <a:t>como </a:t>
            </a:r>
            <a:r>
              <a:rPr sz="2600" spc="-290" dirty="0">
                <a:solidFill>
                  <a:srgbClr val="775F54"/>
                </a:solidFill>
                <a:latin typeface="Arial"/>
                <a:cs typeface="Arial"/>
              </a:rPr>
              <a:t>os </a:t>
            </a:r>
            <a:r>
              <a:rPr sz="2600" spc="-240" dirty="0">
                <a:solidFill>
                  <a:srgbClr val="775F54"/>
                </a:solidFill>
                <a:latin typeface="Arial"/>
                <a:cs typeface="Arial"/>
              </a:rPr>
              <a:t>Estados </a:t>
            </a:r>
            <a:r>
              <a:rPr sz="2600" spc="-204" dirty="0">
                <a:solidFill>
                  <a:srgbClr val="775F54"/>
                </a:solidFill>
                <a:latin typeface="Arial"/>
                <a:cs typeface="Arial"/>
              </a:rPr>
              <a:t>Unidos </a:t>
            </a:r>
            <a:r>
              <a:rPr sz="2600" spc="-145" dirty="0">
                <a:solidFill>
                  <a:srgbClr val="775F54"/>
                </a:solidFill>
                <a:latin typeface="Arial"/>
                <a:cs typeface="Arial"/>
              </a:rPr>
              <a:t>e o  </a:t>
            </a:r>
            <a:r>
              <a:rPr sz="2600" spc="-125" dirty="0">
                <a:solidFill>
                  <a:srgbClr val="775F54"/>
                </a:solidFill>
                <a:latin typeface="Arial"/>
                <a:cs typeface="Arial"/>
              </a:rPr>
              <a:t>Japão, </a:t>
            </a:r>
            <a:r>
              <a:rPr sz="2600" spc="-110" dirty="0">
                <a:solidFill>
                  <a:srgbClr val="775F54"/>
                </a:solidFill>
                <a:latin typeface="Arial"/>
                <a:cs typeface="Arial"/>
              </a:rPr>
              <a:t>foram </a:t>
            </a:r>
            <a:r>
              <a:rPr sz="2600" spc="-160" dirty="0">
                <a:solidFill>
                  <a:srgbClr val="775F54"/>
                </a:solidFill>
                <a:latin typeface="Arial"/>
                <a:cs typeface="Arial"/>
              </a:rPr>
              <a:t>tomando </a:t>
            </a:r>
            <a:r>
              <a:rPr sz="2600" spc="-10" dirty="0">
                <a:solidFill>
                  <a:srgbClr val="775F54"/>
                </a:solidFill>
                <a:latin typeface="Arial"/>
                <a:cs typeface="Arial"/>
              </a:rPr>
              <a:t>a </a:t>
            </a:r>
            <a:r>
              <a:rPr sz="2600" spc="-65" dirty="0">
                <a:solidFill>
                  <a:srgbClr val="775F54"/>
                </a:solidFill>
                <a:latin typeface="Arial"/>
                <a:cs typeface="Arial"/>
              </a:rPr>
              <a:t>dianteira </a:t>
            </a:r>
            <a:r>
              <a:rPr sz="2600" spc="-235" dirty="0">
                <a:solidFill>
                  <a:srgbClr val="775F54"/>
                </a:solidFill>
                <a:latin typeface="Arial"/>
                <a:cs typeface="Arial"/>
              </a:rPr>
              <a:t>no </a:t>
            </a:r>
            <a:r>
              <a:rPr sz="2600" spc="-150" dirty="0">
                <a:solidFill>
                  <a:srgbClr val="775F54"/>
                </a:solidFill>
                <a:latin typeface="Arial"/>
                <a:cs typeface="Arial"/>
              </a:rPr>
              <a:t>contexto </a:t>
            </a:r>
            <a:r>
              <a:rPr sz="2600" spc="-10" dirty="0">
                <a:solidFill>
                  <a:srgbClr val="775F54"/>
                </a:solidFill>
                <a:latin typeface="Arial"/>
                <a:cs typeface="Arial"/>
              </a:rPr>
              <a:t>da  </a:t>
            </a:r>
            <a:r>
              <a:rPr sz="2600" spc="-114" dirty="0">
                <a:solidFill>
                  <a:srgbClr val="775F54"/>
                </a:solidFill>
                <a:latin typeface="Arial"/>
                <a:cs typeface="Arial"/>
              </a:rPr>
              <a:t>industrialização</a:t>
            </a:r>
            <a:r>
              <a:rPr sz="2600" spc="-35" dirty="0">
                <a:solidFill>
                  <a:srgbClr val="775F54"/>
                </a:solidFill>
                <a:latin typeface="Arial"/>
                <a:cs typeface="Arial"/>
              </a:rPr>
              <a:t> </a:t>
            </a:r>
            <a:r>
              <a:rPr sz="2600" spc="-150" dirty="0">
                <a:solidFill>
                  <a:srgbClr val="775F54"/>
                </a:solidFill>
                <a:latin typeface="Arial"/>
                <a:cs typeface="Arial"/>
              </a:rPr>
              <a:t>mundial.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93B6D2"/>
          </a:solidFill>
        </p:spPr>
        <p:txBody>
          <a:bodyPr vert="horz" wrap="square" lIns="0" tIns="1289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15"/>
              </a:spcBef>
            </a:pPr>
            <a:r>
              <a:rPr b="0" spc="-409" dirty="0">
                <a:solidFill>
                  <a:srgbClr val="FFFFFF"/>
                </a:solidFill>
                <a:latin typeface="Arial"/>
                <a:cs typeface="Arial"/>
              </a:rPr>
              <a:t>Economia</a:t>
            </a:r>
          </a:p>
        </p:txBody>
      </p:sp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5FA556B-7B59-442E-8548-0AA38E620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31013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14" dirty="0">
                <a:latin typeface="Arial"/>
                <a:cs typeface="Arial"/>
              </a:rPr>
              <a:t>Ag</a:t>
            </a:r>
            <a:r>
              <a:rPr b="0" spc="-155" dirty="0">
                <a:latin typeface="Arial"/>
                <a:cs typeface="Arial"/>
              </a:rPr>
              <a:t>r</a:t>
            </a:r>
            <a:r>
              <a:rPr b="0" spc="-180" dirty="0">
                <a:latin typeface="Arial"/>
                <a:cs typeface="Arial"/>
              </a:rPr>
              <a:t>opecuária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1387" y="1611833"/>
            <a:ext cx="7997825" cy="3121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marR="5080" indent="-320675" algn="just">
              <a:lnSpc>
                <a:spcPct val="100000"/>
              </a:lnSpc>
              <a:spcBef>
                <a:spcPts val="10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80" dirty="0">
                <a:latin typeface="Arial"/>
                <a:cs typeface="Arial"/>
              </a:rPr>
              <a:t>A </a:t>
            </a:r>
            <a:r>
              <a:rPr sz="2900" spc="-140" dirty="0">
                <a:latin typeface="Arial"/>
                <a:cs typeface="Arial"/>
              </a:rPr>
              <a:t>produção </a:t>
            </a:r>
            <a:r>
              <a:rPr sz="2900" spc="-90" dirty="0">
                <a:latin typeface="Arial"/>
                <a:cs typeface="Arial"/>
              </a:rPr>
              <a:t>agrícola </a:t>
            </a:r>
            <a:r>
              <a:rPr sz="2900" spc="-120" dirty="0">
                <a:latin typeface="Arial"/>
                <a:cs typeface="Arial"/>
              </a:rPr>
              <a:t>europeia </a:t>
            </a:r>
            <a:r>
              <a:rPr sz="2900" spc="-55" dirty="0">
                <a:latin typeface="Arial"/>
                <a:cs typeface="Arial"/>
              </a:rPr>
              <a:t>reflete </a:t>
            </a:r>
            <a:r>
              <a:rPr sz="2900" spc="-250" dirty="0">
                <a:latin typeface="Arial"/>
                <a:cs typeface="Arial"/>
              </a:rPr>
              <a:t>as </a:t>
            </a:r>
            <a:r>
              <a:rPr sz="2900" spc="-225" dirty="0">
                <a:latin typeface="Arial"/>
                <a:cs typeface="Arial"/>
              </a:rPr>
              <a:t>condições  </a:t>
            </a:r>
            <a:r>
              <a:rPr sz="2900" spc="-85" dirty="0">
                <a:latin typeface="Arial"/>
                <a:cs typeface="Arial"/>
              </a:rPr>
              <a:t>do </a:t>
            </a:r>
            <a:r>
              <a:rPr sz="2900" spc="-210" dirty="0">
                <a:latin typeface="Arial"/>
                <a:cs typeface="Arial"/>
              </a:rPr>
              <a:t>solo. </a:t>
            </a:r>
            <a:r>
              <a:rPr sz="2900" spc="-145" dirty="0">
                <a:latin typeface="Arial"/>
                <a:cs typeface="Arial"/>
              </a:rPr>
              <a:t>Devido </a:t>
            </a:r>
            <a:r>
              <a:rPr sz="2900" spc="-15" dirty="0">
                <a:latin typeface="Arial"/>
                <a:cs typeface="Arial"/>
              </a:rPr>
              <a:t>à </a:t>
            </a:r>
            <a:r>
              <a:rPr sz="2900" spc="-40" dirty="0">
                <a:latin typeface="Arial"/>
                <a:cs typeface="Arial"/>
              </a:rPr>
              <a:t>forte </a:t>
            </a:r>
            <a:r>
              <a:rPr sz="2900" spc="-175" dirty="0">
                <a:latin typeface="Arial"/>
                <a:cs typeface="Arial"/>
              </a:rPr>
              <a:t>luminosidade </a:t>
            </a:r>
            <a:r>
              <a:rPr sz="2900" spc="-165" dirty="0">
                <a:latin typeface="Arial"/>
                <a:cs typeface="Arial"/>
              </a:rPr>
              <a:t>e  </a:t>
            </a:r>
            <a:r>
              <a:rPr sz="2900" spc="-150" dirty="0">
                <a:latin typeface="Arial"/>
                <a:cs typeface="Arial"/>
              </a:rPr>
              <a:t>temperaturas </a:t>
            </a:r>
            <a:r>
              <a:rPr sz="2900" spc="-170" dirty="0">
                <a:latin typeface="Arial"/>
                <a:cs typeface="Arial"/>
              </a:rPr>
              <a:t>características, </a:t>
            </a:r>
            <a:r>
              <a:rPr sz="2900" spc="-220" dirty="0">
                <a:latin typeface="Arial"/>
                <a:cs typeface="Arial"/>
              </a:rPr>
              <a:t>são </a:t>
            </a:r>
            <a:r>
              <a:rPr sz="2900" spc="-350" dirty="0">
                <a:latin typeface="Arial"/>
                <a:cs typeface="Arial"/>
              </a:rPr>
              <a:t>comuns </a:t>
            </a:r>
            <a:r>
              <a:rPr sz="2900" spc="-325" dirty="0">
                <a:latin typeface="Arial"/>
                <a:cs typeface="Arial"/>
              </a:rPr>
              <a:t>os </a:t>
            </a:r>
            <a:r>
              <a:rPr sz="2900" spc="-204" dirty="0">
                <a:latin typeface="Arial"/>
                <a:cs typeface="Arial"/>
              </a:rPr>
              <a:t>cultivos 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170" dirty="0">
                <a:latin typeface="Arial"/>
                <a:cs typeface="Arial"/>
              </a:rPr>
              <a:t>cereais </a:t>
            </a:r>
            <a:r>
              <a:rPr sz="2900" spc="-285" dirty="0">
                <a:latin typeface="Arial"/>
                <a:cs typeface="Arial"/>
              </a:rPr>
              <a:t>como </a:t>
            </a:r>
            <a:r>
              <a:rPr sz="2900" spc="-185" dirty="0">
                <a:latin typeface="Arial"/>
                <a:cs typeface="Arial"/>
              </a:rPr>
              <a:t>centeio, </a:t>
            </a:r>
            <a:r>
              <a:rPr sz="2900" spc="-45" dirty="0">
                <a:latin typeface="Arial"/>
                <a:cs typeface="Arial"/>
              </a:rPr>
              <a:t>trigo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14" dirty="0">
                <a:latin typeface="Arial"/>
                <a:cs typeface="Arial"/>
              </a:rPr>
              <a:t>cevada;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110" dirty="0">
                <a:latin typeface="Arial"/>
                <a:cs typeface="Arial"/>
              </a:rPr>
              <a:t>frutas  </a:t>
            </a:r>
            <a:r>
              <a:rPr sz="2900" spc="-290" dirty="0">
                <a:latin typeface="Arial"/>
                <a:cs typeface="Arial"/>
              </a:rPr>
              <a:t>como </a:t>
            </a:r>
            <a:r>
              <a:rPr sz="2900" spc="-260" dirty="0">
                <a:latin typeface="Arial"/>
                <a:cs typeface="Arial"/>
              </a:rPr>
              <a:t>maças, </a:t>
            </a:r>
            <a:r>
              <a:rPr sz="2900" spc="-160" dirty="0">
                <a:latin typeface="Arial"/>
                <a:cs typeface="Arial"/>
              </a:rPr>
              <a:t>peras, </a:t>
            </a:r>
            <a:r>
              <a:rPr sz="2900" spc="-260" dirty="0">
                <a:latin typeface="Arial"/>
                <a:cs typeface="Arial"/>
              </a:rPr>
              <a:t>uvas, </a:t>
            </a:r>
            <a:r>
              <a:rPr sz="2900" spc="-250" dirty="0">
                <a:latin typeface="Arial"/>
                <a:cs typeface="Arial"/>
              </a:rPr>
              <a:t>pêssegos </a:t>
            </a:r>
            <a:r>
              <a:rPr sz="2900" spc="-160" dirty="0">
                <a:latin typeface="Arial"/>
                <a:cs typeface="Arial"/>
              </a:rPr>
              <a:t>e </a:t>
            </a:r>
            <a:r>
              <a:rPr sz="2900" spc="-170" dirty="0">
                <a:latin typeface="Arial"/>
                <a:cs typeface="Arial"/>
              </a:rPr>
              <a:t>ameixas.  </a:t>
            </a:r>
            <a:r>
              <a:rPr sz="2900" spc="-155" dirty="0">
                <a:latin typeface="Arial"/>
                <a:cs typeface="Arial"/>
              </a:rPr>
              <a:t>Outras </a:t>
            </a:r>
            <a:r>
              <a:rPr sz="2900" spc="-204" dirty="0">
                <a:latin typeface="Arial"/>
                <a:cs typeface="Arial"/>
              </a:rPr>
              <a:t>culturas, </a:t>
            </a:r>
            <a:r>
              <a:rPr sz="2900" spc="-290" dirty="0">
                <a:latin typeface="Arial"/>
                <a:cs typeface="Arial"/>
              </a:rPr>
              <a:t>como </a:t>
            </a:r>
            <a:r>
              <a:rPr sz="2900" spc="-15" dirty="0">
                <a:latin typeface="Arial"/>
                <a:cs typeface="Arial"/>
              </a:rPr>
              <a:t>a </a:t>
            </a:r>
            <a:r>
              <a:rPr sz="2900" spc="-40" dirty="0">
                <a:latin typeface="Arial"/>
                <a:cs typeface="Arial"/>
              </a:rPr>
              <a:t>batata, </a:t>
            </a:r>
            <a:r>
              <a:rPr sz="2900" spc="-165" dirty="0">
                <a:latin typeface="Arial"/>
                <a:cs typeface="Arial"/>
              </a:rPr>
              <a:t>o </a:t>
            </a:r>
            <a:r>
              <a:rPr sz="2900" spc="-200" dirty="0">
                <a:latin typeface="Arial"/>
                <a:cs typeface="Arial"/>
              </a:rPr>
              <a:t>milho </a:t>
            </a:r>
            <a:r>
              <a:rPr sz="2900" spc="-165" dirty="0">
                <a:latin typeface="Arial"/>
                <a:cs typeface="Arial"/>
              </a:rPr>
              <a:t>e o </a:t>
            </a:r>
            <a:r>
              <a:rPr sz="2900" spc="-145" dirty="0">
                <a:latin typeface="Arial"/>
                <a:cs typeface="Arial"/>
              </a:rPr>
              <a:t>tomate  </a:t>
            </a:r>
            <a:r>
              <a:rPr sz="2900" spc="-114" dirty="0">
                <a:latin typeface="Arial"/>
                <a:cs typeface="Arial"/>
              </a:rPr>
              <a:t>foram </a:t>
            </a:r>
            <a:r>
              <a:rPr sz="2900" spc="-140" dirty="0">
                <a:latin typeface="Arial"/>
                <a:cs typeface="Arial"/>
              </a:rPr>
              <a:t>introduzidas </a:t>
            </a:r>
            <a:r>
              <a:rPr sz="2900" spc="-165" dirty="0">
                <a:latin typeface="Arial"/>
                <a:cs typeface="Arial"/>
              </a:rPr>
              <a:t>e</a:t>
            </a:r>
            <a:r>
              <a:rPr sz="2900" spc="185" dirty="0">
                <a:latin typeface="Arial"/>
                <a:cs typeface="Arial"/>
              </a:rPr>
              <a:t> </a:t>
            </a:r>
            <a:r>
              <a:rPr sz="2900" spc="-135" dirty="0">
                <a:latin typeface="Arial"/>
                <a:cs typeface="Arial"/>
              </a:rPr>
              <a:t>aclimatadas.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029587A-ABA1-414D-8427-F6F7E0FCD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508447"/>
            <a:ext cx="68256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35" dirty="0" err="1">
                <a:latin typeface="Arial"/>
                <a:cs typeface="Arial"/>
              </a:rPr>
              <a:t>tipo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spc="-110" dirty="0">
                <a:latin typeface="Arial"/>
                <a:cs typeface="Arial"/>
              </a:rPr>
              <a:t>intensiva, </a:t>
            </a:r>
            <a:r>
              <a:rPr sz="1700" spc="-100" dirty="0">
                <a:latin typeface="Arial"/>
                <a:cs typeface="Arial"/>
              </a:rPr>
              <a:t>pois </a:t>
            </a:r>
            <a:r>
              <a:rPr sz="1700" spc="-55" dirty="0">
                <a:latin typeface="Arial"/>
                <a:cs typeface="Arial"/>
              </a:rPr>
              <a:t>utiliza </a:t>
            </a:r>
            <a:r>
              <a:rPr sz="1700" spc="-120" dirty="0">
                <a:latin typeface="Arial"/>
                <a:cs typeface="Arial"/>
              </a:rPr>
              <a:t>modernas </a:t>
            </a:r>
            <a:r>
              <a:rPr sz="1700" spc="-125" dirty="0">
                <a:latin typeface="Arial"/>
                <a:cs typeface="Arial"/>
              </a:rPr>
              <a:t>técnicas </a:t>
            </a:r>
            <a:r>
              <a:rPr sz="1700" spc="-50" dirty="0">
                <a:latin typeface="Arial"/>
                <a:cs typeface="Arial"/>
              </a:rPr>
              <a:t>de plantio </a:t>
            </a:r>
            <a:r>
              <a:rPr sz="1700" spc="-95" dirty="0">
                <a:latin typeface="Arial"/>
                <a:cs typeface="Arial"/>
              </a:rPr>
              <a:t>e</a:t>
            </a:r>
            <a:r>
              <a:rPr sz="1700" spc="65" dirty="0">
                <a:latin typeface="Arial"/>
                <a:cs typeface="Arial"/>
              </a:rPr>
              <a:t> </a:t>
            </a:r>
            <a:r>
              <a:rPr sz="1700" spc="-15" dirty="0">
                <a:latin typeface="Arial"/>
                <a:cs typeface="Arial"/>
              </a:rPr>
              <a:t>alta </a:t>
            </a:r>
            <a:r>
              <a:rPr sz="1700" spc="-75" dirty="0">
                <a:latin typeface="Arial"/>
                <a:cs typeface="Arial"/>
              </a:rPr>
              <a:t>tecnologia.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45812"/>
            <a:ext cx="31102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20" dirty="0">
                <a:solidFill>
                  <a:srgbClr val="FFFFFF"/>
                </a:solidFill>
                <a:latin typeface="Arial"/>
                <a:cs typeface="Arial"/>
              </a:rPr>
              <a:t>Agricultura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Arial"/>
                <a:cs typeface="Arial"/>
              </a:rPr>
              <a:t>Europa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3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E6C1D2B-EC53-42F2-B04F-08697C13D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508447"/>
            <a:ext cx="663448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spc="-50" dirty="0">
                <a:latin typeface="Arial"/>
                <a:cs typeface="Arial"/>
              </a:rPr>
              <a:t> </a:t>
            </a:r>
            <a:r>
              <a:rPr sz="1700" spc="-35" dirty="0">
                <a:latin typeface="Arial"/>
                <a:cs typeface="Arial"/>
              </a:rPr>
              <a:t>tipo </a:t>
            </a:r>
            <a:r>
              <a:rPr sz="1700" spc="-110" dirty="0">
                <a:latin typeface="Arial"/>
                <a:cs typeface="Arial"/>
              </a:rPr>
              <a:t>intensiva, </a:t>
            </a:r>
            <a:r>
              <a:rPr sz="1700" spc="-85" dirty="0">
                <a:latin typeface="Arial"/>
                <a:cs typeface="Arial"/>
              </a:rPr>
              <a:t>altamente </a:t>
            </a:r>
            <a:r>
              <a:rPr sz="1700" spc="-95" dirty="0">
                <a:latin typeface="Arial"/>
                <a:cs typeface="Arial"/>
              </a:rPr>
              <a:t>mecanizada, </a:t>
            </a:r>
            <a:r>
              <a:rPr sz="1700" spc="-190" dirty="0">
                <a:latin typeface="Arial"/>
                <a:cs typeface="Arial"/>
              </a:rPr>
              <a:t>com </a:t>
            </a:r>
            <a:r>
              <a:rPr sz="1700" spc="-120" dirty="0">
                <a:latin typeface="Arial"/>
                <a:cs typeface="Arial"/>
              </a:rPr>
              <a:t>modernas </a:t>
            </a:r>
            <a:r>
              <a:rPr sz="1700" spc="-100" dirty="0">
                <a:latin typeface="Arial"/>
                <a:cs typeface="Arial"/>
              </a:rPr>
              <a:t>tecnologias, </a:t>
            </a:r>
            <a:r>
              <a:rPr sz="1700" spc="-95" dirty="0">
                <a:latin typeface="Arial"/>
                <a:cs typeface="Arial"/>
              </a:rPr>
              <a:t>o </a:t>
            </a:r>
            <a:r>
              <a:rPr sz="1700" spc="-105" dirty="0">
                <a:latin typeface="Arial"/>
                <a:cs typeface="Arial"/>
              </a:rPr>
              <a:t>que  </a:t>
            </a:r>
            <a:r>
              <a:rPr sz="1700" spc="-90" dirty="0">
                <a:latin typeface="Arial"/>
                <a:cs typeface="Arial"/>
              </a:rPr>
              <a:t>resulta </a:t>
            </a:r>
            <a:r>
              <a:rPr sz="1700" spc="-190" dirty="0">
                <a:latin typeface="Arial"/>
                <a:cs typeface="Arial"/>
              </a:rPr>
              <a:t>em </a:t>
            </a:r>
            <a:r>
              <a:rPr sz="1700" spc="-10" dirty="0">
                <a:latin typeface="Arial"/>
                <a:cs typeface="Arial"/>
              </a:rPr>
              <a:t>alta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-90" dirty="0">
                <a:latin typeface="Arial"/>
                <a:cs typeface="Arial"/>
              </a:rPr>
              <a:t>produção.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45812"/>
            <a:ext cx="27832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85" dirty="0">
                <a:solidFill>
                  <a:srgbClr val="FFFFFF"/>
                </a:solidFill>
                <a:latin typeface="Arial"/>
                <a:cs typeface="Arial"/>
              </a:rPr>
              <a:t>Pecuária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8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Arial"/>
                <a:cs typeface="Arial"/>
              </a:rPr>
              <a:t>Europa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4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FDD488A-B3D3-4558-8F22-216036298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508447"/>
            <a:ext cx="437515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90" dirty="0">
                <a:latin typeface="Arial"/>
                <a:cs typeface="Arial"/>
              </a:rPr>
              <a:t>Se </a:t>
            </a:r>
            <a:r>
              <a:rPr sz="1700" spc="-90" dirty="0">
                <a:latin typeface="Arial"/>
                <a:cs typeface="Arial"/>
              </a:rPr>
              <a:t>dedicam </a:t>
            </a:r>
            <a:r>
              <a:rPr sz="1700" spc="-10" dirty="0">
                <a:latin typeface="Arial"/>
                <a:cs typeface="Arial"/>
              </a:rPr>
              <a:t>a </a:t>
            </a:r>
            <a:r>
              <a:rPr sz="1700" spc="-85" dirty="0">
                <a:latin typeface="Arial"/>
                <a:cs typeface="Arial"/>
              </a:rPr>
              <a:t>produção </a:t>
            </a:r>
            <a:r>
              <a:rPr sz="1700" spc="-15" dirty="0">
                <a:latin typeface="Arial"/>
                <a:cs typeface="Arial"/>
              </a:rPr>
              <a:t>da </a:t>
            </a:r>
            <a:r>
              <a:rPr sz="1700" spc="-30" dirty="0">
                <a:latin typeface="Arial"/>
                <a:cs typeface="Arial"/>
              </a:rPr>
              <a:t>beterraba</a:t>
            </a:r>
            <a:r>
              <a:rPr sz="1700" spc="75" dirty="0">
                <a:latin typeface="Arial"/>
                <a:cs typeface="Arial"/>
              </a:rPr>
              <a:t> </a:t>
            </a:r>
            <a:r>
              <a:rPr sz="1700" spc="-75" dirty="0">
                <a:latin typeface="Arial"/>
                <a:cs typeface="Arial"/>
              </a:rPr>
              <a:t>açucareira.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72025"/>
            <a:ext cx="695388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85" dirty="0">
                <a:solidFill>
                  <a:srgbClr val="FFFFFF"/>
                </a:solidFill>
                <a:latin typeface="Arial"/>
                <a:cs typeface="Arial"/>
              </a:rPr>
              <a:t>Europa </a:t>
            </a:r>
            <a:r>
              <a:rPr sz="2500" spc="-90" dirty="0">
                <a:solidFill>
                  <a:srgbClr val="FFFFFF"/>
                </a:solidFill>
                <a:latin typeface="Arial"/>
                <a:cs typeface="Arial"/>
              </a:rPr>
              <a:t>Ocidental </a:t>
            </a:r>
            <a:r>
              <a:rPr sz="2500" spc="-140" dirty="0">
                <a:solidFill>
                  <a:srgbClr val="FFFFFF"/>
                </a:solidFill>
                <a:latin typeface="Arial"/>
                <a:cs typeface="Arial"/>
              </a:rPr>
              <a:t>(Portugal, </a:t>
            </a:r>
            <a:r>
              <a:rPr sz="2500" spc="-225" dirty="0">
                <a:solidFill>
                  <a:srgbClr val="FFFFFF"/>
                </a:solidFill>
                <a:latin typeface="Arial"/>
                <a:cs typeface="Arial"/>
              </a:rPr>
              <a:t>Espanha, </a:t>
            </a:r>
            <a:r>
              <a:rPr sz="2500" spc="-245" dirty="0">
                <a:solidFill>
                  <a:srgbClr val="FFFFFF"/>
                </a:solidFill>
                <a:latin typeface="Arial"/>
                <a:cs typeface="Arial"/>
              </a:rPr>
              <a:t>Reino </a:t>
            </a:r>
            <a:r>
              <a:rPr sz="2500" spc="-130" dirty="0">
                <a:solidFill>
                  <a:srgbClr val="FFFFFF"/>
                </a:solidFill>
                <a:latin typeface="Arial"/>
                <a:cs typeface="Arial"/>
              </a:rPr>
              <a:t>Unida,</a:t>
            </a:r>
            <a:r>
              <a:rPr sz="25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spc="-155" dirty="0">
                <a:solidFill>
                  <a:srgbClr val="FFFFFF"/>
                </a:solidFill>
                <a:latin typeface="Arial"/>
                <a:cs typeface="Arial"/>
              </a:rPr>
              <a:t>etc)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3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C9C8852-D24A-4DF4-A633-7BB44963D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9194" y="5482539"/>
            <a:ext cx="7159625" cy="734817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ts val="1839"/>
              </a:lnSpc>
              <a:spcBef>
                <a:spcPts val="330"/>
              </a:spcBef>
            </a:pPr>
            <a:r>
              <a:rPr sz="1700" spc="-10" dirty="0">
                <a:latin typeface="Arial"/>
                <a:cs typeface="Arial"/>
              </a:rPr>
              <a:t>O </a:t>
            </a:r>
            <a:r>
              <a:rPr sz="1700" spc="-95" dirty="0">
                <a:latin typeface="Arial"/>
                <a:cs typeface="Arial"/>
              </a:rPr>
              <a:t>cultivo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55" dirty="0">
                <a:latin typeface="Arial"/>
                <a:cs typeface="Arial"/>
              </a:rPr>
              <a:t>uvas </a:t>
            </a:r>
            <a:r>
              <a:rPr sz="1700" spc="-95" dirty="0">
                <a:latin typeface="Arial"/>
                <a:cs typeface="Arial"/>
              </a:rPr>
              <a:t>é </a:t>
            </a:r>
            <a:r>
              <a:rPr sz="1700" spc="-90" dirty="0">
                <a:latin typeface="Arial"/>
                <a:cs typeface="Arial"/>
              </a:rPr>
              <a:t>destaque </a:t>
            </a:r>
            <a:r>
              <a:rPr sz="1700" spc="-204" dirty="0">
                <a:latin typeface="Arial"/>
                <a:cs typeface="Arial"/>
              </a:rPr>
              <a:t>nesses </a:t>
            </a:r>
            <a:r>
              <a:rPr sz="1700" spc="-135" dirty="0">
                <a:latin typeface="Arial"/>
                <a:cs typeface="Arial"/>
              </a:rPr>
              <a:t>países, </a:t>
            </a:r>
            <a:r>
              <a:rPr sz="1700" spc="-130" dirty="0">
                <a:latin typeface="Arial"/>
                <a:cs typeface="Arial"/>
              </a:rPr>
              <a:t>bem </a:t>
            </a:r>
            <a:r>
              <a:rPr sz="1700" spc="-165" dirty="0">
                <a:latin typeface="Arial"/>
                <a:cs typeface="Arial"/>
              </a:rPr>
              <a:t>como </a:t>
            </a:r>
            <a:r>
              <a:rPr sz="1700" spc="-10" dirty="0">
                <a:latin typeface="Arial"/>
                <a:cs typeface="Arial"/>
              </a:rPr>
              <a:t>a </a:t>
            </a:r>
            <a:r>
              <a:rPr sz="1700" spc="-80" dirty="0">
                <a:latin typeface="Arial"/>
                <a:cs typeface="Arial"/>
              </a:rPr>
              <a:t>produção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50" dirty="0">
                <a:latin typeface="Arial"/>
                <a:cs typeface="Arial"/>
              </a:rPr>
              <a:t>vinhos  </a:t>
            </a:r>
            <a:r>
              <a:rPr sz="1700" spc="-120" dirty="0">
                <a:latin typeface="Arial"/>
                <a:cs typeface="Arial"/>
              </a:rPr>
              <a:t>comerciais. </a:t>
            </a:r>
            <a:r>
              <a:rPr sz="1700" spc="-105" dirty="0">
                <a:latin typeface="Arial"/>
                <a:cs typeface="Arial"/>
              </a:rPr>
              <a:t>A </a:t>
            </a:r>
            <a:r>
              <a:rPr sz="1700" spc="-25" dirty="0">
                <a:latin typeface="Arial"/>
                <a:cs typeface="Arial"/>
              </a:rPr>
              <a:t>Itália </a:t>
            </a:r>
            <a:r>
              <a:rPr sz="1700" spc="-95" dirty="0">
                <a:latin typeface="Arial"/>
                <a:cs typeface="Arial"/>
              </a:rPr>
              <a:t>é o </a:t>
            </a:r>
            <a:r>
              <a:rPr sz="1700" spc="-80" dirty="0">
                <a:latin typeface="Arial"/>
                <a:cs typeface="Arial"/>
              </a:rPr>
              <a:t>maior </a:t>
            </a:r>
            <a:r>
              <a:rPr sz="1700" spc="-60" dirty="0">
                <a:latin typeface="Arial"/>
                <a:cs typeface="Arial"/>
              </a:rPr>
              <a:t>produtor </a:t>
            </a:r>
            <a:r>
              <a:rPr sz="1700" spc="-100" dirty="0">
                <a:latin typeface="Arial"/>
                <a:cs typeface="Arial"/>
              </a:rPr>
              <a:t>mundial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60" dirty="0">
                <a:latin typeface="Arial"/>
                <a:cs typeface="Arial"/>
              </a:rPr>
              <a:t>uvas </a:t>
            </a:r>
            <a:r>
              <a:rPr sz="1700" spc="-95" dirty="0">
                <a:latin typeface="Arial"/>
                <a:cs typeface="Arial"/>
              </a:rPr>
              <a:t>e </a:t>
            </a:r>
            <a:r>
              <a:rPr sz="1700" spc="-45" dirty="0">
                <a:latin typeface="Arial"/>
                <a:cs typeface="Arial"/>
              </a:rPr>
              <a:t>2º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50" dirty="0">
                <a:latin typeface="Arial"/>
                <a:cs typeface="Arial"/>
              </a:rPr>
              <a:t>vinhos, </a:t>
            </a:r>
            <a:r>
              <a:rPr sz="1700" spc="-10" dirty="0">
                <a:latin typeface="Arial"/>
                <a:cs typeface="Arial"/>
              </a:rPr>
              <a:t>já a  </a:t>
            </a:r>
            <a:r>
              <a:rPr sz="1700" spc="-125" dirty="0">
                <a:latin typeface="Arial"/>
                <a:cs typeface="Arial"/>
              </a:rPr>
              <a:t>França </a:t>
            </a:r>
            <a:r>
              <a:rPr sz="1700" spc="-95" dirty="0">
                <a:latin typeface="Arial"/>
                <a:cs typeface="Arial"/>
              </a:rPr>
              <a:t>é o </a:t>
            </a:r>
            <a:r>
              <a:rPr sz="1700" spc="-80" dirty="0">
                <a:latin typeface="Arial"/>
                <a:cs typeface="Arial"/>
              </a:rPr>
              <a:t>maior </a:t>
            </a:r>
            <a:r>
              <a:rPr sz="1700" spc="-60" dirty="0">
                <a:latin typeface="Arial"/>
                <a:cs typeface="Arial"/>
              </a:rPr>
              <a:t>produtor </a:t>
            </a:r>
            <a:r>
              <a:rPr sz="1700" spc="-95" dirty="0">
                <a:latin typeface="Arial"/>
                <a:cs typeface="Arial"/>
              </a:rPr>
              <a:t>mundial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50" dirty="0">
                <a:latin typeface="Arial"/>
                <a:cs typeface="Arial"/>
              </a:rPr>
              <a:t>vinhos </a:t>
            </a:r>
            <a:r>
              <a:rPr sz="1700" spc="-95" dirty="0">
                <a:latin typeface="Arial"/>
                <a:cs typeface="Arial"/>
              </a:rPr>
              <a:t>e o </a:t>
            </a:r>
            <a:r>
              <a:rPr sz="1700" spc="-40" dirty="0">
                <a:latin typeface="Arial"/>
                <a:cs typeface="Arial"/>
              </a:rPr>
              <a:t>2º </a:t>
            </a:r>
            <a:r>
              <a:rPr sz="1700" spc="-55" dirty="0">
                <a:latin typeface="Arial"/>
                <a:cs typeface="Arial"/>
              </a:rPr>
              <a:t>de </a:t>
            </a:r>
            <a:r>
              <a:rPr sz="1700" spc="-155" dirty="0" err="1">
                <a:latin typeface="Arial"/>
                <a:cs typeface="Arial"/>
              </a:rPr>
              <a:t>uvas</a:t>
            </a:r>
            <a:r>
              <a:rPr lang="pt-BR" sz="1700" spc="-155" dirty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9194" y="4745812"/>
            <a:ext cx="66611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45" dirty="0">
                <a:solidFill>
                  <a:srgbClr val="FFFFFF"/>
                </a:solidFill>
                <a:latin typeface="Arial"/>
                <a:cs typeface="Arial"/>
              </a:rPr>
              <a:t>Vinicultura </a:t>
            </a:r>
            <a:r>
              <a:rPr sz="2800" spc="-215" dirty="0">
                <a:solidFill>
                  <a:srgbClr val="FFFFFF"/>
                </a:solidFill>
                <a:latin typeface="Arial"/>
                <a:cs typeface="Arial"/>
              </a:rPr>
              <a:t>são </a:t>
            </a:r>
            <a:r>
              <a:rPr sz="2800" spc="-185" dirty="0">
                <a:solidFill>
                  <a:srgbClr val="FFFFFF"/>
                </a:solidFill>
                <a:latin typeface="Arial"/>
                <a:cs typeface="Arial"/>
              </a:rPr>
              <a:t>destaques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2800" spc="-204" dirty="0">
                <a:solidFill>
                  <a:srgbClr val="FFFFFF"/>
                </a:solidFill>
                <a:latin typeface="Arial"/>
                <a:cs typeface="Arial"/>
              </a:rPr>
              <a:t>França </a:t>
            </a:r>
            <a:r>
              <a:rPr sz="2800" spc="-16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2800" spc="-17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Itália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0575" y="0"/>
            <a:ext cx="7583424" cy="4568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641EF46-A0FB-4449-B78A-F33A9F46E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533400" y="0"/>
                </a:moveTo>
                <a:lnTo>
                  <a:pt x="0" y="0"/>
                </a:lnTo>
                <a:lnTo>
                  <a:pt x="0" y="228600"/>
                </a:lnTo>
                <a:lnTo>
                  <a:pt x="533400" y="228600"/>
                </a:lnTo>
                <a:lnTo>
                  <a:pt x="533400" y="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1312" y="128016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8552688" y="0"/>
                </a:moveTo>
                <a:lnTo>
                  <a:pt x="0" y="0"/>
                </a:lnTo>
                <a:lnTo>
                  <a:pt x="0" y="228600"/>
                </a:lnTo>
                <a:lnTo>
                  <a:pt x="8552688" y="228600"/>
                </a:lnTo>
                <a:lnTo>
                  <a:pt x="8552688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1387" y="1523658"/>
            <a:ext cx="3226435" cy="214947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32740" indent="-320675">
              <a:lnSpc>
                <a:spcPct val="100000"/>
              </a:lnSpc>
              <a:spcBef>
                <a:spcPts val="8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210" dirty="0">
                <a:latin typeface="Arial"/>
                <a:cs typeface="Arial"/>
              </a:rPr>
              <a:t>Europa</a:t>
            </a:r>
            <a:r>
              <a:rPr sz="2900" spc="-45" dirty="0">
                <a:latin typeface="Arial"/>
                <a:cs typeface="Arial"/>
              </a:rPr>
              <a:t> </a:t>
            </a:r>
            <a:r>
              <a:rPr sz="2900" spc="-100" dirty="0">
                <a:latin typeface="Arial"/>
                <a:cs typeface="Arial"/>
              </a:rPr>
              <a:t>Ocidental</a:t>
            </a:r>
            <a:endParaRPr sz="2900">
              <a:latin typeface="Arial"/>
              <a:cs typeface="Arial"/>
            </a:endParaRPr>
          </a:p>
          <a:p>
            <a:pPr marL="332740" indent="-320675">
              <a:lnSpc>
                <a:spcPct val="100000"/>
              </a:lnSpc>
              <a:spcBef>
                <a:spcPts val="7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210" dirty="0">
                <a:latin typeface="Arial"/>
                <a:cs typeface="Arial"/>
              </a:rPr>
              <a:t>Europa</a:t>
            </a:r>
            <a:r>
              <a:rPr sz="2900" spc="-30" dirty="0">
                <a:latin typeface="Arial"/>
                <a:cs typeface="Arial"/>
              </a:rPr>
              <a:t> </a:t>
            </a:r>
            <a:r>
              <a:rPr sz="2900" spc="-75" dirty="0">
                <a:latin typeface="Arial"/>
                <a:cs typeface="Arial"/>
              </a:rPr>
              <a:t>Oriental</a:t>
            </a:r>
            <a:endParaRPr sz="2900">
              <a:latin typeface="Arial"/>
              <a:cs typeface="Arial"/>
            </a:endParaRPr>
          </a:p>
          <a:p>
            <a:pPr marL="332740" indent="-320675">
              <a:lnSpc>
                <a:spcPct val="100000"/>
              </a:lnSpc>
              <a:spcBef>
                <a:spcPts val="70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210" dirty="0">
                <a:latin typeface="Arial"/>
                <a:cs typeface="Arial"/>
              </a:rPr>
              <a:t>Europa</a:t>
            </a:r>
            <a:r>
              <a:rPr sz="2900" spc="-60" dirty="0">
                <a:latin typeface="Arial"/>
                <a:cs typeface="Arial"/>
              </a:rPr>
              <a:t> </a:t>
            </a:r>
            <a:r>
              <a:rPr sz="2900" spc="-145" dirty="0">
                <a:latin typeface="Arial"/>
                <a:cs typeface="Arial"/>
              </a:rPr>
              <a:t>Setentrional</a:t>
            </a:r>
            <a:endParaRPr sz="2900">
              <a:latin typeface="Arial"/>
              <a:cs typeface="Arial"/>
            </a:endParaRPr>
          </a:p>
          <a:p>
            <a:pPr marL="332740" indent="-320675">
              <a:lnSpc>
                <a:spcPct val="100000"/>
              </a:lnSpc>
              <a:spcBef>
                <a:spcPts val="695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210" dirty="0">
                <a:latin typeface="Arial"/>
                <a:cs typeface="Arial"/>
              </a:rPr>
              <a:t>Europa</a:t>
            </a:r>
            <a:r>
              <a:rPr sz="2900" spc="-35" dirty="0">
                <a:latin typeface="Arial"/>
                <a:cs typeface="Arial"/>
              </a:rPr>
              <a:t> </a:t>
            </a:r>
            <a:r>
              <a:rPr sz="2900" spc="-130" dirty="0">
                <a:latin typeface="Arial"/>
                <a:cs typeface="Arial"/>
              </a:rPr>
              <a:t>Central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0611" y="0"/>
            <a:ext cx="2712719" cy="3142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92240" y="3342130"/>
            <a:ext cx="2569464" cy="3485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2671" y="5084062"/>
            <a:ext cx="2189988" cy="1667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459" y="4250434"/>
            <a:ext cx="3086100" cy="2577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53179" y="1724279"/>
            <a:ext cx="2305050" cy="127635"/>
          </a:xfrm>
          <a:custGeom>
            <a:avLst/>
            <a:gdLst/>
            <a:ahLst/>
            <a:cxnLst/>
            <a:rect l="l" t="t" r="r" b="b"/>
            <a:pathLst>
              <a:path w="2305050" h="127635">
                <a:moveTo>
                  <a:pt x="2268238" y="43659"/>
                </a:moveTo>
                <a:lnTo>
                  <a:pt x="0" y="114554"/>
                </a:lnTo>
                <a:lnTo>
                  <a:pt x="508" y="127254"/>
                </a:lnTo>
                <a:lnTo>
                  <a:pt x="2268660" y="56362"/>
                </a:lnTo>
                <a:lnTo>
                  <a:pt x="2279354" y="49681"/>
                </a:lnTo>
                <a:lnTo>
                  <a:pt x="2268238" y="43659"/>
                </a:lnTo>
                <a:close/>
              </a:path>
              <a:path w="2305050" h="127635">
                <a:moveTo>
                  <a:pt x="2293534" y="42925"/>
                </a:moveTo>
                <a:lnTo>
                  <a:pt x="2291715" y="42925"/>
                </a:lnTo>
                <a:lnTo>
                  <a:pt x="2292223" y="55625"/>
                </a:lnTo>
                <a:lnTo>
                  <a:pt x="2268660" y="56362"/>
                </a:lnTo>
                <a:lnTo>
                  <a:pt x="2213737" y="90678"/>
                </a:lnTo>
                <a:lnTo>
                  <a:pt x="2210816" y="92583"/>
                </a:lnTo>
                <a:lnTo>
                  <a:pt x="2209927" y="96520"/>
                </a:lnTo>
                <a:lnTo>
                  <a:pt x="2211832" y="99441"/>
                </a:lnTo>
                <a:lnTo>
                  <a:pt x="2213610" y="102488"/>
                </a:lnTo>
                <a:lnTo>
                  <a:pt x="2217547" y="103378"/>
                </a:lnTo>
                <a:lnTo>
                  <a:pt x="2304542" y="48895"/>
                </a:lnTo>
                <a:lnTo>
                  <a:pt x="2293534" y="42925"/>
                </a:lnTo>
                <a:close/>
              </a:path>
              <a:path w="2305050" h="127635">
                <a:moveTo>
                  <a:pt x="2279354" y="49681"/>
                </a:moveTo>
                <a:lnTo>
                  <a:pt x="2268660" y="56362"/>
                </a:lnTo>
                <a:lnTo>
                  <a:pt x="2292223" y="55625"/>
                </a:lnTo>
                <a:lnTo>
                  <a:pt x="2292192" y="54863"/>
                </a:lnTo>
                <a:lnTo>
                  <a:pt x="2288921" y="54863"/>
                </a:lnTo>
                <a:lnTo>
                  <a:pt x="2279354" y="49681"/>
                </a:lnTo>
                <a:close/>
              </a:path>
              <a:path w="2305050" h="127635">
                <a:moveTo>
                  <a:pt x="2288540" y="43942"/>
                </a:moveTo>
                <a:lnTo>
                  <a:pt x="2279354" y="49681"/>
                </a:lnTo>
                <a:lnTo>
                  <a:pt x="2288921" y="54863"/>
                </a:lnTo>
                <a:lnTo>
                  <a:pt x="2288540" y="43942"/>
                </a:lnTo>
                <a:close/>
              </a:path>
              <a:path w="2305050" h="127635">
                <a:moveTo>
                  <a:pt x="2291755" y="43942"/>
                </a:moveTo>
                <a:lnTo>
                  <a:pt x="2288540" y="43942"/>
                </a:lnTo>
                <a:lnTo>
                  <a:pt x="2288921" y="54863"/>
                </a:lnTo>
                <a:lnTo>
                  <a:pt x="2292192" y="54863"/>
                </a:lnTo>
                <a:lnTo>
                  <a:pt x="2291755" y="43942"/>
                </a:lnTo>
                <a:close/>
              </a:path>
              <a:path w="2305050" h="127635">
                <a:moveTo>
                  <a:pt x="2291715" y="42925"/>
                </a:moveTo>
                <a:lnTo>
                  <a:pt x="2268238" y="43659"/>
                </a:lnTo>
                <a:lnTo>
                  <a:pt x="2279354" y="49681"/>
                </a:lnTo>
                <a:lnTo>
                  <a:pt x="2288540" y="43942"/>
                </a:lnTo>
                <a:lnTo>
                  <a:pt x="2291755" y="43942"/>
                </a:lnTo>
                <a:lnTo>
                  <a:pt x="2291715" y="42925"/>
                </a:lnTo>
                <a:close/>
              </a:path>
              <a:path w="2305050" h="127635">
                <a:moveTo>
                  <a:pt x="2214372" y="0"/>
                </a:moveTo>
                <a:lnTo>
                  <a:pt x="2210435" y="1143"/>
                </a:lnTo>
                <a:lnTo>
                  <a:pt x="2207133" y="7238"/>
                </a:lnTo>
                <a:lnTo>
                  <a:pt x="2208276" y="11175"/>
                </a:lnTo>
                <a:lnTo>
                  <a:pt x="2268238" y="43659"/>
                </a:lnTo>
                <a:lnTo>
                  <a:pt x="2291715" y="42925"/>
                </a:lnTo>
                <a:lnTo>
                  <a:pt x="2293534" y="42925"/>
                </a:lnTo>
                <a:lnTo>
                  <a:pt x="2214372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62350" y="2343657"/>
            <a:ext cx="2931795" cy="2526665"/>
          </a:xfrm>
          <a:custGeom>
            <a:avLst/>
            <a:gdLst/>
            <a:ahLst/>
            <a:cxnLst/>
            <a:rect l="l" t="t" r="r" b="b"/>
            <a:pathLst>
              <a:path w="2931795" h="2526665">
                <a:moveTo>
                  <a:pt x="1230503" y="2423668"/>
                </a:moveTo>
                <a:lnTo>
                  <a:pt x="1227709" y="2420747"/>
                </a:lnTo>
                <a:lnTo>
                  <a:pt x="1224153" y="2420620"/>
                </a:lnTo>
                <a:lnTo>
                  <a:pt x="1220724" y="2420620"/>
                </a:lnTo>
                <a:lnTo>
                  <a:pt x="1217803" y="2423287"/>
                </a:lnTo>
                <a:lnTo>
                  <a:pt x="1217663" y="2427224"/>
                </a:lnTo>
                <a:lnTo>
                  <a:pt x="1215618" y="2491524"/>
                </a:lnTo>
                <a:lnTo>
                  <a:pt x="296672" y="795020"/>
                </a:lnTo>
                <a:lnTo>
                  <a:pt x="285496" y="801116"/>
                </a:lnTo>
                <a:lnTo>
                  <a:pt x="1204404" y="2497544"/>
                </a:lnTo>
                <a:lnTo>
                  <a:pt x="1146175" y="2462149"/>
                </a:lnTo>
                <a:lnTo>
                  <a:pt x="1142238" y="2463038"/>
                </a:lnTo>
                <a:lnTo>
                  <a:pt x="1140333" y="2466086"/>
                </a:lnTo>
                <a:lnTo>
                  <a:pt x="1138555" y="2469007"/>
                </a:lnTo>
                <a:lnTo>
                  <a:pt x="1139571" y="2472944"/>
                </a:lnTo>
                <a:lnTo>
                  <a:pt x="1142492" y="2474849"/>
                </a:lnTo>
                <a:lnTo>
                  <a:pt x="1227201" y="2526284"/>
                </a:lnTo>
                <a:lnTo>
                  <a:pt x="1227455" y="2518283"/>
                </a:lnTo>
                <a:lnTo>
                  <a:pt x="1230503" y="2423668"/>
                </a:lnTo>
                <a:close/>
              </a:path>
              <a:path w="2931795" h="2526665">
                <a:moveTo>
                  <a:pt x="2931795" y="1589786"/>
                </a:moveTo>
                <a:lnTo>
                  <a:pt x="2931553" y="1589405"/>
                </a:lnTo>
                <a:lnTo>
                  <a:pt x="2878455" y="1502156"/>
                </a:lnTo>
                <a:lnTo>
                  <a:pt x="2874518" y="1501140"/>
                </a:lnTo>
                <a:lnTo>
                  <a:pt x="2871470" y="1503045"/>
                </a:lnTo>
                <a:lnTo>
                  <a:pt x="2868549" y="1504823"/>
                </a:lnTo>
                <a:lnTo>
                  <a:pt x="2867533" y="1508760"/>
                </a:lnTo>
                <a:lnTo>
                  <a:pt x="2869438" y="1511681"/>
                </a:lnTo>
                <a:lnTo>
                  <a:pt x="2903067" y="1567027"/>
                </a:lnTo>
                <a:lnTo>
                  <a:pt x="6096" y="0"/>
                </a:lnTo>
                <a:lnTo>
                  <a:pt x="0" y="11176"/>
                </a:lnTo>
                <a:lnTo>
                  <a:pt x="2896997" y="1578216"/>
                </a:lnTo>
                <a:lnTo>
                  <a:pt x="2828798" y="1580388"/>
                </a:lnTo>
                <a:lnTo>
                  <a:pt x="2826131" y="1583309"/>
                </a:lnTo>
                <a:lnTo>
                  <a:pt x="2826131" y="1587119"/>
                </a:lnTo>
                <a:lnTo>
                  <a:pt x="2826258" y="1590294"/>
                </a:lnTo>
                <a:lnTo>
                  <a:pt x="2829179" y="1593088"/>
                </a:lnTo>
                <a:lnTo>
                  <a:pt x="2931795" y="1589786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3479" y="3715639"/>
            <a:ext cx="127635" cy="290195"/>
          </a:xfrm>
          <a:custGeom>
            <a:avLst/>
            <a:gdLst/>
            <a:ahLst/>
            <a:cxnLst/>
            <a:rect l="l" t="t" r="r" b="b"/>
            <a:pathLst>
              <a:path w="127635" h="290195">
                <a:moveTo>
                  <a:pt x="9143" y="184785"/>
                </a:moveTo>
                <a:lnTo>
                  <a:pt x="2285" y="186055"/>
                </a:lnTo>
                <a:lnTo>
                  <a:pt x="0" y="189356"/>
                </a:lnTo>
                <a:lnTo>
                  <a:pt x="18922" y="290194"/>
                </a:lnTo>
                <a:lnTo>
                  <a:pt x="30378" y="280543"/>
                </a:lnTo>
                <a:lnTo>
                  <a:pt x="29082" y="280543"/>
                </a:lnTo>
                <a:lnTo>
                  <a:pt x="17144" y="276225"/>
                </a:lnTo>
                <a:lnTo>
                  <a:pt x="25022" y="254116"/>
                </a:lnTo>
                <a:lnTo>
                  <a:pt x="12445" y="187071"/>
                </a:lnTo>
                <a:lnTo>
                  <a:pt x="9143" y="184785"/>
                </a:lnTo>
                <a:close/>
              </a:path>
              <a:path w="127635" h="290195">
                <a:moveTo>
                  <a:pt x="25022" y="254116"/>
                </a:moveTo>
                <a:lnTo>
                  <a:pt x="17144" y="276225"/>
                </a:lnTo>
                <a:lnTo>
                  <a:pt x="29082" y="280543"/>
                </a:lnTo>
                <a:lnTo>
                  <a:pt x="30306" y="277113"/>
                </a:lnTo>
                <a:lnTo>
                  <a:pt x="29337" y="277113"/>
                </a:lnTo>
                <a:lnTo>
                  <a:pt x="19050" y="273431"/>
                </a:lnTo>
                <a:lnTo>
                  <a:pt x="27337" y="266454"/>
                </a:lnTo>
                <a:lnTo>
                  <a:pt x="25022" y="254116"/>
                </a:lnTo>
                <a:close/>
              </a:path>
              <a:path w="127635" h="290195">
                <a:moveTo>
                  <a:pt x="89153" y="214375"/>
                </a:moveTo>
                <a:lnTo>
                  <a:pt x="86487" y="216662"/>
                </a:lnTo>
                <a:lnTo>
                  <a:pt x="37016" y="258306"/>
                </a:lnTo>
                <a:lnTo>
                  <a:pt x="29082" y="280543"/>
                </a:lnTo>
                <a:lnTo>
                  <a:pt x="30378" y="280543"/>
                </a:lnTo>
                <a:lnTo>
                  <a:pt x="94741" y="226313"/>
                </a:lnTo>
                <a:lnTo>
                  <a:pt x="97408" y="224155"/>
                </a:lnTo>
                <a:lnTo>
                  <a:pt x="97662" y="220091"/>
                </a:lnTo>
                <a:lnTo>
                  <a:pt x="95503" y="217424"/>
                </a:lnTo>
                <a:lnTo>
                  <a:pt x="93218" y="214756"/>
                </a:lnTo>
                <a:lnTo>
                  <a:pt x="89153" y="214375"/>
                </a:lnTo>
                <a:close/>
              </a:path>
              <a:path w="127635" h="290195">
                <a:moveTo>
                  <a:pt x="27337" y="266454"/>
                </a:moveTo>
                <a:lnTo>
                  <a:pt x="19050" y="273431"/>
                </a:lnTo>
                <a:lnTo>
                  <a:pt x="29337" y="277113"/>
                </a:lnTo>
                <a:lnTo>
                  <a:pt x="27337" y="266454"/>
                </a:lnTo>
                <a:close/>
              </a:path>
              <a:path w="127635" h="290195">
                <a:moveTo>
                  <a:pt x="37016" y="258306"/>
                </a:moveTo>
                <a:lnTo>
                  <a:pt x="27337" y="266454"/>
                </a:lnTo>
                <a:lnTo>
                  <a:pt x="29337" y="277113"/>
                </a:lnTo>
                <a:lnTo>
                  <a:pt x="30306" y="277113"/>
                </a:lnTo>
                <a:lnTo>
                  <a:pt x="37016" y="258306"/>
                </a:lnTo>
                <a:close/>
              </a:path>
              <a:path w="127635" h="290195">
                <a:moveTo>
                  <a:pt x="115569" y="0"/>
                </a:moveTo>
                <a:lnTo>
                  <a:pt x="25022" y="254116"/>
                </a:lnTo>
                <a:lnTo>
                  <a:pt x="27337" y="266454"/>
                </a:lnTo>
                <a:lnTo>
                  <a:pt x="37016" y="258306"/>
                </a:lnTo>
                <a:lnTo>
                  <a:pt x="127634" y="4318"/>
                </a:lnTo>
                <a:lnTo>
                  <a:pt x="115569" y="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B6023CC-AB04-4DD0-8EE3-E7A2007A3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344170"/>
            <a:ext cx="23952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latin typeface="Arial"/>
                <a:cs typeface="Arial"/>
              </a:rPr>
              <a:t>Mineração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1387" y="1523694"/>
            <a:ext cx="7997825" cy="427164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32740" indent="-320675" algn="just">
              <a:lnSpc>
                <a:spcPct val="100000"/>
              </a:lnSpc>
              <a:spcBef>
                <a:spcPts val="45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5" dirty="0">
                <a:latin typeface="Arial"/>
                <a:cs typeface="Arial"/>
              </a:rPr>
              <a:t>O </a:t>
            </a:r>
            <a:r>
              <a:rPr sz="2900" spc="-170" dirty="0">
                <a:latin typeface="Arial"/>
                <a:cs typeface="Arial"/>
              </a:rPr>
              <a:t>Petróleo </a:t>
            </a:r>
            <a:r>
              <a:rPr sz="2900" spc="-220" dirty="0">
                <a:latin typeface="Arial"/>
                <a:cs typeface="Arial"/>
              </a:rPr>
              <a:t>tem </a:t>
            </a:r>
            <a:r>
              <a:rPr sz="2900" spc="-150" dirty="0">
                <a:latin typeface="Arial"/>
                <a:cs typeface="Arial"/>
              </a:rPr>
              <a:t>destaque </a:t>
            </a:r>
            <a:r>
              <a:rPr sz="2900" spc="-250" dirty="0">
                <a:latin typeface="Arial"/>
                <a:cs typeface="Arial"/>
              </a:rPr>
              <a:t>no</a:t>
            </a:r>
            <a:r>
              <a:rPr sz="2900" spc="-140" dirty="0">
                <a:latin typeface="Arial"/>
                <a:cs typeface="Arial"/>
              </a:rPr>
              <a:t> </a:t>
            </a:r>
            <a:r>
              <a:rPr sz="2900" spc="-190" dirty="0">
                <a:latin typeface="Arial"/>
                <a:cs typeface="Arial"/>
              </a:rPr>
              <a:t>continente.</a:t>
            </a:r>
            <a:endParaRPr sz="2900">
              <a:latin typeface="Arial"/>
              <a:cs typeface="Arial"/>
            </a:endParaRPr>
          </a:p>
          <a:p>
            <a:pPr marL="332740" marR="5080" indent="-320675" algn="just">
              <a:lnSpc>
                <a:spcPct val="90000"/>
              </a:lnSpc>
              <a:spcBef>
                <a:spcPts val="70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90" dirty="0">
                <a:latin typeface="Arial"/>
                <a:cs typeface="Arial"/>
              </a:rPr>
              <a:t>Na </a:t>
            </a:r>
            <a:r>
              <a:rPr sz="2900" spc="-204" dirty="0">
                <a:latin typeface="Arial"/>
                <a:cs typeface="Arial"/>
              </a:rPr>
              <a:t>Europa, </a:t>
            </a:r>
            <a:r>
              <a:rPr sz="2900" spc="-170" dirty="0">
                <a:latin typeface="Arial"/>
                <a:cs typeface="Arial"/>
              </a:rPr>
              <a:t>após </a:t>
            </a:r>
            <a:r>
              <a:rPr sz="2900" spc="-250" dirty="0">
                <a:latin typeface="Arial"/>
                <a:cs typeface="Arial"/>
              </a:rPr>
              <a:t>anos </a:t>
            </a:r>
            <a:r>
              <a:rPr sz="2900" spc="-85" dirty="0">
                <a:latin typeface="Arial"/>
                <a:cs typeface="Arial"/>
              </a:rPr>
              <a:t>de </a:t>
            </a:r>
            <a:r>
              <a:rPr sz="2900" spc="-105" dirty="0">
                <a:latin typeface="Arial"/>
                <a:cs typeface="Arial"/>
              </a:rPr>
              <a:t>exploração </a:t>
            </a:r>
            <a:r>
              <a:rPr sz="2900" spc="-70" dirty="0">
                <a:latin typeface="Arial"/>
                <a:cs typeface="Arial"/>
              </a:rPr>
              <a:t>petrolífera,  </a:t>
            </a:r>
            <a:r>
              <a:rPr sz="2900" spc="-155" dirty="0">
                <a:latin typeface="Arial"/>
                <a:cs typeface="Arial"/>
              </a:rPr>
              <a:t>formaram-se grandes empresariais </a:t>
            </a:r>
            <a:r>
              <a:rPr sz="2900" spc="-175" dirty="0">
                <a:latin typeface="Arial"/>
                <a:cs typeface="Arial"/>
              </a:rPr>
              <a:t>que atuam </a:t>
            </a:r>
            <a:r>
              <a:rPr sz="2900" spc="-335" dirty="0">
                <a:latin typeface="Arial"/>
                <a:cs typeface="Arial"/>
              </a:rPr>
              <a:t>em  </a:t>
            </a:r>
            <a:r>
              <a:rPr sz="2900" spc="-90" dirty="0">
                <a:latin typeface="Arial"/>
                <a:cs typeface="Arial"/>
              </a:rPr>
              <a:t>todo </a:t>
            </a:r>
            <a:r>
              <a:rPr sz="2900" spc="-165" dirty="0">
                <a:latin typeface="Arial"/>
                <a:cs typeface="Arial"/>
              </a:rPr>
              <a:t>o </a:t>
            </a:r>
            <a:r>
              <a:rPr sz="2900" spc="-260" dirty="0">
                <a:latin typeface="Arial"/>
                <a:cs typeface="Arial"/>
              </a:rPr>
              <a:t>mundo, </a:t>
            </a:r>
            <a:r>
              <a:rPr sz="2900" spc="-290" dirty="0">
                <a:latin typeface="Arial"/>
                <a:cs typeface="Arial"/>
              </a:rPr>
              <a:t>como </a:t>
            </a:r>
            <a:r>
              <a:rPr sz="2900" spc="-15" dirty="0">
                <a:latin typeface="Arial"/>
                <a:cs typeface="Arial"/>
              </a:rPr>
              <a:t>a </a:t>
            </a:r>
            <a:r>
              <a:rPr sz="2900" spc="-195" dirty="0">
                <a:latin typeface="Arial"/>
                <a:cs typeface="Arial"/>
              </a:rPr>
              <a:t>British </a:t>
            </a:r>
            <a:r>
              <a:rPr sz="2900" spc="-229" dirty="0">
                <a:latin typeface="Arial"/>
                <a:cs typeface="Arial"/>
              </a:rPr>
              <a:t>Petroleum </a:t>
            </a:r>
            <a:r>
              <a:rPr sz="2900" spc="-300" dirty="0">
                <a:latin typeface="Arial"/>
                <a:cs typeface="Arial"/>
              </a:rPr>
              <a:t>(BP), </a:t>
            </a:r>
            <a:r>
              <a:rPr sz="2900" spc="-100" dirty="0">
                <a:latin typeface="Arial"/>
                <a:cs typeface="Arial"/>
              </a:rPr>
              <a:t>do  </a:t>
            </a:r>
            <a:r>
              <a:rPr sz="2900" spc="-280" dirty="0">
                <a:latin typeface="Arial"/>
                <a:cs typeface="Arial"/>
              </a:rPr>
              <a:t>Reino </a:t>
            </a:r>
            <a:r>
              <a:rPr sz="2900" spc="-175" dirty="0">
                <a:latin typeface="Arial"/>
                <a:cs typeface="Arial"/>
              </a:rPr>
              <a:t>Unido </a:t>
            </a:r>
            <a:r>
              <a:rPr sz="2900" spc="-160" dirty="0">
                <a:latin typeface="Arial"/>
                <a:cs typeface="Arial"/>
              </a:rPr>
              <a:t>– </a:t>
            </a:r>
            <a:r>
              <a:rPr sz="2900" spc="-20" dirty="0">
                <a:latin typeface="Arial"/>
                <a:cs typeface="Arial"/>
              </a:rPr>
              <a:t>2ª </a:t>
            </a:r>
            <a:r>
              <a:rPr sz="2900" spc="-135" dirty="0">
                <a:latin typeface="Arial"/>
                <a:cs typeface="Arial"/>
              </a:rPr>
              <a:t>maior </a:t>
            </a:r>
            <a:r>
              <a:rPr sz="2900" spc="-190" dirty="0">
                <a:latin typeface="Arial"/>
                <a:cs typeface="Arial"/>
              </a:rPr>
              <a:t>empresa </a:t>
            </a:r>
            <a:r>
              <a:rPr sz="2900" spc="-85" dirty="0">
                <a:latin typeface="Arial"/>
                <a:cs typeface="Arial"/>
              </a:rPr>
              <a:t>do </a:t>
            </a:r>
            <a:r>
              <a:rPr sz="2900" spc="-175" dirty="0">
                <a:latin typeface="Arial"/>
                <a:cs typeface="Arial"/>
              </a:rPr>
              <a:t>ramo  </a:t>
            </a:r>
            <a:r>
              <a:rPr sz="2900" spc="-75" dirty="0">
                <a:latin typeface="Arial"/>
                <a:cs typeface="Arial"/>
              </a:rPr>
              <a:t>petrolífero </a:t>
            </a:r>
            <a:r>
              <a:rPr sz="2900" spc="-165" dirty="0">
                <a:latin typeface="Arial"/>
                <a:cs typeface="Arial"/>
              </a:rPr>
              <a:t>mundial, </a:t>
            </a:r>
            <a:r>
              <a:rPr sz="2900" spc="-195" dirty="0">
                <a:latin typeface="Arial"/>
                <a:cs typeface="Arial"/>
              </a:rPr>
              <a:t>também </a:t>
            </a:r>
            <a:r>
              <a:rPr sz="2900" spc="-330" dirty="0">
                <a:latin typeface="Arial"/>
                <a:cs typeface="Arial"/>
              </a:rPr>
              <a:t>se </a:t>
            </a:r>
            <a:r>
              <a:rPr sz="2900" spc="-195" dirty="0">
                <a:latin typeface="Arial"/>
                <a:cs typeface="Arial"/>
              </a:rPr>
              <a:t>destacam </a:t>
            </a:r>
            <a:r>
              <a:rPr sz="2900" spc="-15" dirty="0">
                <a:latin typeface="Arial"/>
                <a:cs typeface="Arial"/>
              </a:rPr>
              <a:t>a </a:t>
            </a:r>
            <a:r>
              <a:rPr sz="2900" spc="-220" dirty="0">
                <a:latin typeface="Arial"/>
                <a:cs typeface="Arial"/>
              </a:rPr>
              <a:t>Royal  </a:t>
            </a:r>
            <a:r>
              <a:rPr sz="2900" spc="-254" dirty="0">
                <a:latin typeface="Arial"/>
                <a:cs typeface="Arial"/>
              </a:rPr>
              <a:t>Dutch </a:t>
            </a:r>
            <a:r>
              <a:rPr sz="2900" spc="645" dirty="0">
                <a:latin typeface="Arial"/>
                <a:cs typeface="Arial"/>
              </a:rPr>
              <a:t>/ </a:t>
            </a:r>
            <a:r>
              <a:rPr sz="2900" spc="-204" dirty="0">
                <a:latin typeface="Arial"/>
                <a:cs typeface="Arial"/>
              </a:rPr>
              <a:t>Schell </a:t>
            </a:r>
            <a:r>
              <a:rPr sz="2900" spc="-120" dirty="0">
                <a:latin typeface="Arial"/>
                <a:cs typeface="Arial"/>
              </a:rPr>
              <a:t>Group </a:t>
            </a:r>
            <a:r>
              <a:rPr sz="2900" spc="-10" dirty="0">
                <a:latin typeface="Arial"/>
                <a:cs typeface="Arial"/>
              </a:rPr>
              <a:t>da </a:t>
            </a:r>
            <a:r>
              <a:rPr sz="2900" spc="-125" dirty="0">
                <a:latin typeface="Arial"/>
                <a:cs typeface="Arial"/>
              </a:rPr>
              <a:t>Holanda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280" dirty="0">
                <a:latin typeface="Arial"/>
                <a:cs typeface="Arial"/>
              </a:rPr>
              <a:t>Reino</a:t>
            </a:r>
            <a:r>
              <a:rPr sz="2900" spc="-450" dirty="0">
                <a:latin typeface="Arial"/>
                <a:cs typeface="Arial"/>
              </a:rPr>
              <a:t> </a:t>
            </a:r>
            <a:r>
              <a:rPr sz="2900" spc="-185" dirty="0">
                <a:latin typeface="Arial"/>
                <a:cs typeface="Arial"/>
              </a:rPr>
              <a:t>Unido.</a:t>
            </a:r>
            <a:endParaRPr sz="2900">
              <a:latin typeface="Arial"/>
              <a:cs typeface="Arial"/>
            </a:endParaRPr>
          </a:p>
          <a:p>
            <a:pPr marL="332740" marR="5715" indent="-320675" algn="just">
              <a:lnSpc>
                <a:spcPct val="90000"/>
              </a:lnSpc>
              <a:spcBef>
                <a:spcPts val="710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333375" algn="l"/>
              </a:tabLst>
            </a:pPr>
            <a:r>
              <a:rPr sz="2900" spc="-185" dirty="0">
                <a:latin typeface="Arial"/>
                <a:cs typeface="Arial"/>
              </a:rPr>
              <a:t>Total </a:t>
            </a:r>
            <a:r>
              <a:rPr sz="2900" spc="-215" dirty="0">
                <a:latin typeface="Arial"/>
                <a:cs typeface="Arial"/>
              </a:rPr>
              <a:t>Fina </a:t>
            </a:r>
            <a:r>
              <a:rPr sz="2900" spc="-170" dirty="0">
                <a:latin typeface="Arial"/>
                <a:cs typeface="Arial"/>
              </a:rPr>
              <a:t>Elf </a:t>
            </a:r>
            <a:r>
              <a:rPr sz="2900" spc="-20" dirty="0">
                <a:latin typeface="Arial"/>
                <a:cs typeface="Arial"/>
              </a:rPr>
              <a:t>da </a:t>
            </a:r>
            <a:r>
              <a:rPr sz="2900" spc="-185" dirty="0">
                <a:latin typeface="Arial"/>
                <a:cs typeface="Arial"/>
              </a:rPr>
              <a:t>França; </a:t>
            </a:r>
            <a:r>
              <a:rPr sz="2900" spc="-330" dirty="0">
                <a:latin typeface="Arial"/>
                <a:cs typeface="Arial"/>
              </a:rPr>
              <a:t>ENI </a:t>
            </a:r>
            <a:r>
              <a:rPr sz="2900" spc="-20" dirty="0">
                <a:latin typeface="Arial"/>
                <a:cs typeface="Arial"/>
              </a:rPr>
              <a:t>da </a:t>
            </a:r>
            <a:r>
              <a:rPr sz="2900" spc="-40" dirty="0">
                <a:latin typeface="Arial"/>
                <a:cs typeface="Arial"/>
              </a:rPr>
              <a:t>Itália; </a:t>
            </a:r>
            <a:r>
              <a:rPr sz="2900" spc="-265" dirty="0">
                <a:latin typeface="Arial"/>
                <a:cs typeface="Arial"/>
              </a:rPr>
              <a:t>Repsol </a:t>
            </a:r>
            <a:r>
              <a:rPr sz="2900" spc="-165" dirty="0">
                <a:latin typeface="Arial"/>
                <a:cs typeface="Arial"/>
              </a:rPr>
              <a:t>– </a:t>
            </a:r>
            <a:r>
              <a:rPr sz="2900" spc="-440" dirty="0">
                <a:latin typeface="Arial"/>
                <a:cs typeface="Arial"/>
              </a:rPr>
              <a:t>YPF  </a:t>
            </a:r>
            <a:r>
              <a:rPr sz="2900" spc="-10" dirty="0">
                <a:latin typeface="Arial"/>
                <a:cs typeface="Arial"/>
              </a:rPr>
              <a:t>da </a:t>
            </a:r>
            <a:r>
              <a:rPr sz="2900" spc="-240" dirty="0">
                <a:latin typeface="Arial"/>
                <a:cs typeface="Arial"/>
              </a:rPr>
              <a:t>Espanha; </a:t>
            </a:r>
            <a:r>
              <a:rPr sz="2900" spc="-105" dirty="0">
                <a:latin typeface="Arial"/>
                <a:cs typeface="Arial"/>
              </a:rPr>
              <a:t>Statoil </a:t>
            </a:r>
            <a:r>
              <a:rPr sz="2900" spc="-125" dirty="0">
                <a:latin typeface="Arial"/>
                <a:cs typeface="Arial"/>
              </a:rPr>
              <a:t>Group </a:t>
            </a:r>
            <a:r>
              <a:rPr sz="2900" spc="-15" dirty="0">
                <a:latin typeface="Arial"/>
                <a:cs typeface="Arial"/>
              </a:rPr>
              <a:t>da </a:t>
            </a:r>
            <a:r>
              <a:rPr sz="2900" spc="-110" dirty="0">
                <a:latin typeface="Arial"/>
                <a:cs typeface="Arial"/>
              </a:rPr>
              <a:t>Noruega; </a:t>
            </a:r>
            <a:r>
              <a:rPr sz="2900" spc="-135" dirty="0">
                <a:latin typeface="Arial"/>
                <a:cs typeface="Arial"/>
              </a:rPr>
              <a:t>Gazprom  </a:t>
            </a:r>
            <a:r>
              <a:rPr sz="2900" spc="-165" dirty="0">
                <a:latin typeface="Arial"/>
                <a:cs typeface="Arial"/>
              </a:rPr>
              <a:t>e </a:t>
            </a:r>
            <a:r>
              <a:rPr sz="2900" spc="-204" dirty="0">
                <a:latin typeface="Arial"/>
                <a:cs typeface="Arial"/>
              </a:rPr>
              <a:t>Lukoil </a:t>
            </a:r>
            <a:r>
              <a:rPr sz="2900" spc="-130" dirty="0">
                <a:latin typeface="Arial"/>
                <a:cs typeface="Arial"/>
              </a:rPr>
              <a:t>Holping </a:t>
            </a:r>
            <a:r>
              <a:rPr sz="2900" spc="-10" dirty="0">
                <a:latin typeface="Arial"/>
                <a:cs typeface="Arial"/>
              </a:rPr>
              <a:t>da</a:t>
            </a:r>
            <a:r>
              <a:rPr sz="2900" spc="450" dirty="0">
                <a:latin typeface="Arial"/>
                <a:cs typeface="Arial"/>
              </a:rPr>
              <a:t> </a:t>
            </a:r>
            <a:r>
              <a:rPr sz="2900" spc="-305" dirty="0">
                <a:latin typeface="Arial"/>
                <a:cs typeface="Arial"/>
              </a:rPr>
              <a:t>Rússia.</a:t>
            </a:r>
            <a:endParaRPr sz="2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67728" y="405384"/>
            <a:ext cx="2176272" cy="1455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605D035-CA56-42C5-860F-5DA54FECF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786</Words>
  <Application>Microsoft Office PowerPoint</Application>
  <PresentationFormat>Apresentação na tela (4:3)</PresentationFormat>
  <Paragraphs>43</Paragraphs>
  <Slides>17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Office Theme</vt:lpstr>
      <vt:lpstr>Apresentação do PowerPoint</vt:lpstr>
      <vt:lpstr>Economia</vt:lpstr>
      <vt:lpstr>Agropecuária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Mineração</vt:lpstr>
      <vt:lpstr>Mineração</vt:lpstr>
      <vt:lpstr>Mineração</vt:lpstr>
      <vt:lpstr>Indústria</vt:lpstr>
      <vt:lpstr>Apresentação do PowerPoint</vt:lpstr>
      <vt:lpstr>Apresentação do PowerPoint</vt:lpstr>
      <vt:lpstr>Apresentação do PowerPoint</vt:lpstr>
      <vt:lpstr>Apresentação do PowerPoint</vt:lpstr>
      <vt:lpstr>Turismo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Rosilene P. Carvalho Gomes</dc:creator>
  <cp:lastModifiedBy>Rosilene P. Carvalho Gomes</cp:lastModifiedBy>
  <cp:revision>11</cp:revision>
  <dcterms:created xsi:type="dcterms:W3CDTF">2020-06-01T21:54:12Z</dcterms:created>
  <dcterms:modified xsi:type="dcterms:W3CDTF">2020-06-04T20:34:46Z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2014-03-17T00:00:00Z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2020-06-01T00:00:00Z</vt:filetime>
  </property>
</Properties>
</file>