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2"/>
  </p:notesMasterIdLst>
  <p:sldIdLst>
    <p:sldId id="260" r:id="rId3"/>
    <p:sldId id="258" r:id="rId4"/>
    <p:sldId id="259" r:id="rId5"/>
    <p:sldId id="261" r:id="rId6"/>
    <p:sldId id="262" r:id="rId7"/>
    <p:sldId id="263" r:id="rId8"/>
    <p:sldId id="264" r:id="rId9"/>
    <p:sldId id="265" r:id="rId10"/>
    <p:sldId id="292" r:id="rId11"/>
    <p:sldId id="266" r:id="rId12"/>
    <p:sldId id="267" r:id="rId13"/>
    <p:sldId id="290" r:id="rId14"/>
    <p:sldId id="289" r:id="rId15"/>
    <p:sldId id="268" r:id="rId16"/>
    <p:sldId id="294" r:id="rId17"/>
    <p:sldId id="295" r:id="rId18"/>
    <p:sldId id="293" r:id="rId19"/>
    <p:sldId id="287" r:id="rId20"/>
    <p:sldId id="291" r:id="rId2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82818C-3112-435B-A454-43A6691B2D65}" type="datetimeFigureOut">
              <a:rPr lang="pt-BR" smtClean="0"/>
              <a:pPr/>
              <a:t>04/06/2020</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F5DA75-B2EC-4EB7-886A-C784DC12F93D}" type="slidenum">
              <a:rPr lang="pt-BR" smtClean="0"/>
              <a:pPr/>
              <a:t>‹nº›</a:t>
            </a:fld>
            <a:endParaRPr lang="pt-BR"/>
          </a:p>
        </p:txBody>
      </p:sp>
    </p:spTree>
    <p:extLst>
      <p:ext uri="{BB962C8B-B14F-4D97-AF65-F5344CB8AC3E}">
        <p14:creationId xmlns:p14="http://schemas.microsoft.com/office/powerpoint/2010/main" val="3009867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ço Reservado para Imagem de Slide 1"/>
          <p:cNvSpPr>
            <a:spLocks noGrp="1" noRot="1" noChangeAspect="1" noTextEdit="1"/>
          </p:cNvSpPr>
          <p:nvPr>
            <p:ph type="sldImg"/>
          </p:nvPr>
        </p:nvSpPr>
        <p:spPr bwMode="auto">
          <a:xfrm>
            <a:off x="1177925" y="685800"/>
            <a:ext cx="4502150" cy="3429000"/>
          </a:xfrm>
          <a:noFill/>
          <a:ln>
            <a:solidFill>
              <a:srgbClr val="000000"/>
            </a:solidFill>
            <a:miter lim="800000"/>
            <a:headEnd/>
            <a:tailEnd/>
          </a:ln>
        </p:spPr>
      </p:sp>
      <p:sp>
        <p:nvSpPr>
          <p:cNvPr id="2253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11682F6E-866A-4943-95AF-E53FD672B7A0}" type="slidenum">
              <a:rPr lang="pt-BR" smtClean="0"/>
              <a:pPr>
                <a:defRPr/>
              </a:pPr>
              <a:t>1</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1" y="2130429"/>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1" y="3886200"/>
            <a:ext cx="640079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B8FBB4EC-465C-4248-A731-330C04930F14}" type="datetimeFigureOut">
              <a:rPr lang="pt-BR"/>
              <a:pPr>
                <a:defRPr/>
              </a:pPr>
              <a:t>04/06/2020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5E2A0E4D-405A-40AE-9D73-E9198C946AE8}"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2118F9DB-6BA7-4613-9A2B-91E3EE7C179F}" type="datetimeFigureOut">
              <a:rPr lang="pt-BR"/>
              <a:pPr>
                <a:defRPr/>
              </a:pPr>
              <a:t>04/06/2020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1CE84787-16D2-43A8-9F7E-2C2F5A15CB74}"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2"/>
            <a:ext cx="2057401"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1" y="274642"/>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39BE92CD-3B9A-46A4-946D-4C825848749D}" type="datetimeFigureOut">
              <a:rPr lang="pt-BR"/>
              <a:pPr>
                <a:defRPr/>
              </a:pPr>
              <a:t>04/06/2020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CEA2ABF1-92B2-4540-B403-3A30CACA8F25}" type="slidenum">
              <a:rPr lang="pt-BR"/>
              <a:pPr>
                <a:defRPr/>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1" y="2130429"/>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1" y="3886200"/>
            <a:ext cx="640079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B8FBB4EC-465C-4248-A731-330C04930F14}" type="datetimeFigureOut">
              <a:rPr lang="pt-BR"/>
              <a:pPr>
                <a:defRPr/>
              </a:pPr>
              <a:t>04/06/2020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5E2A0E4D-405A-40AE-9D73-E9198C946AE8}" type="slidenum">
              <a:rPr lang="pt-BR"/>
              <a:pPr>
                <a:defRPr/>
              </a:pPr>
              <a:t>‹nº›</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50F6314E-082E-4EFD-8220-80AD7E71FE53}" type="datetimeFigureOut">
              <a:rPr lang="pt-BR"/>
              <a:pPr>
                <a:defRPr/>
              </a:pPr>
              <a:t>04/06/2020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2AD0A627-20B7-4676-9FC3-D3C2B8C7293D}" type="slidenum">
              <a:rPr lang="pt-BR"/>
              <a:pPr>
                <a:defRPr/>
              </a:pPr>
              <a:t>‹nº›</a:t>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4" y="4406904"/>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35215877-0738-4DC5-95AF-861D12850E87}" type="datetimeFigureOut">
              <a:rPr lang="pt-BR"/>
              <a:pPr>
                <a:defRPr/>
              </a:pPr>
              <a:t>04/06/2020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2F9C881-1CA0-40F7-B0D2-F675B6782D9F}" type="slidenum">
              <a:rPr lang="pt-BR"/>
              <a:pPr>
                <a:defRPr/>
              </a:pPr>
              <a:t>‹nº›</a:t>
            </a:fld>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1" y="1600204"/>
            <a:ext cx="40385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1" y="1600204"/>
            <a:ext cx="40385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952E2DBA-763E-4DFA-A292-2D77F0F9BA28}" type="datetimeFigureOut">
              <a:rPr lang="pt-BR"/>
              <a:pPr>
                <a:defRPr/>
              </a:pPr>
              <a:t>04/06/2020</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3867F709-18F4-48A7-8898-AE08D4B0E09B}" type="slidenum">
              <a:rPr lang="pt-BR"/>
              <a:pPr>
                <a:defRPr/>
              </a:pPr>
              <a:t>‹nº›</a:t>
            </a:fld>
            <a:endParaRPr lang="pt-B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8498F193-780F-4BEA-B4FB-E660E9F79721}" type="datetimeFigureOut">
              <a:rPr lang="pt-BR"/>
              <a:pPr>
                <a:defRPr/>
              </a:pPr>
              <a:t>04/06/2020</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832F7DF6-59E7-4ADA-A97E-64D2F8ED8577}" type="slidenum">
              <a:rPr lang="pt-BR"/>
              <a:pPr>
                <a:defRPr/>
              </a:pPr>
              <a:t>‹nº›</a:t>
            </a:fld>
            <a:endParaRPr lang="pt-B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AA177A6F-4240-4C3E-BE40-DE9E21AABEDE}" type="datetimeFigureOut">
              <a:rPr lang="pt-BR"/>
              <a:pPr>
                <a:defRPr/>
              </a:pPr>
              <a:t>04/06/2020</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F9858518-7374-4C5F-A1AE-6B1DF367F9BE}" type="slidenum">
              <a:rPr lang="pt-BR"/>
              <a:pPr>
                <a:defRPr/>
              </a:pPr>
              <a:t>‹nº›</a:t>
            </a:fld>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EEBE749E-59E9-433F-B11A-4A9648FE23EC}" type="datetimeFigureOut">
              <a:rPr lang="pt-BR"/>
              <a:pPr>
                <a:defRPr/>
              </a:pPr>
              <a:t>04/06/2020</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3B8DBC4A-B7FD-44FA-83CA-5CE57010434D}" type="slidenum">
              <a:rPr lang="pt-BR"/>
              <a:pPr>
                <a:defRPr/>
              </a:pPr>
              <a:t>‹nº›</a:t>
            </a:fld>
            <a:endParaRPr lang="pt-B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1"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2"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9B5F1A30-0041-4739-8A85-67DE75C9398B}" type="datetimeFigureOut">
              <a:rPr lang="pt-BR"/>
              <a:pPr>
                <a:defRPr/>
              </a:pPr>
              <a:t>04/06/2020</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A867CA9F-784B-4CB7-8401-F710CD97D5C4}"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50F6314E-082E-4EFD-8220-80AD7E71FE53}" type="datetimeFigureOut">
              <a:rPr lang="pt-BR"/>
              <a:pPr>
                <a:defRPr/>
              </a:pPr>
              <a:t>04/06/2020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2AD0A627-20B7-4676-9FC3-D3C2B8C7293D}" type="slidenum">
              <a:rPr lang="pt-BR"/>
              <a:pPr>
                <a:defRPr/>
              </a:pPr>
              <a:t>‹nº›</a:t>
            </a:fld>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9"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9"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62A0372C-A0A1-4B4E-831D-1BF4E8056564}" type="datetimeFigureOut">
              <a:rPr lang="pt-BR"/>
              <a:pPr>
                <a:defRPr/>
              </a:pPr>
              <a:t>04/06/2020</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F1B6E060-BCBC-4508-8AF5-EFDD89A9CF4A}" type="slidenum">
              <a:rPr lang="pt-BR"/>
              <a:pPr>
                <a:defRPr/>
              </a:pPr>
              <a:t>‹nº›</a:t>
            </a:fld>
            <a:endParaRPr lang="pt-B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2118F9DB-6BA7-4613-9A2B-91E3EE7C179F}" type="datetimeFigureOut">
              <a:rPr lang="pt-BR"/>
              <a:pPr>
                <a:defRPr/>
              </a:pPr>
              <a:t>04/06/2020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1CE84787-16D2-43A8-9F7E-2C2F5A15CB74}" type="slidenum">
              <a:rPr lang="pt-BR"/>
              <a:pPr>
                <a:defRPr/>
              </a:pPr>
              <a:t>‹nº›</a:t>
            </a:fld>
            <a:endParaRPr 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2"/>
            <a:ext cx="2057401"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1" y="274642"/>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39BE92CD-3B9A-46A4-946D-4C825848749D}" type="datetimeFigureOut">
              <a:rPr lang="pt-BR"/>
              <a:pPr>
                <a:defRPr/>
              </a:pPr>
              <a:t>04/06/2020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CEA2ABF1-92B2-4540-B403-3A30CACA8F25}"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4" y="4406904"/>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35215877-0738-4DC5-95AF-861D12850E87}" type="datetimeFigureOut">
              <a:rPr lang="pt-BR"/>
              <a:pPr>
                <a:defRPr/>
              </a:pPr>
              <a:t>04/06/2020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2F9C881-1CA0-40F7-B0D2-F675B6782D9F}"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1" y="1600204"/>
            <a:ext cx="40385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1" y="1600204"/>
            <a:ext cx="40385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952E2DBA-763E-4DFA-A292-2D77F0F9BA28}" type="datetimeFigureOut">
              <a:rPr lang="pt-BR"/>
              <a:pPr>
                <a:defRPr/>
              </a:pPr>
              <a:t>04/06/2020</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3867F709-18F4-48A7-8898-AE08D4B0E09B}"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8498F193-780F-4BEA-B4FB-E660E9F79721}" type="datetimeFigureOut">
              <a:rPr lang="pt-BR"/>
              <a:pPr>
                <a:defRPr/>
              </a:pPr>
              <a:t>04/06/2020</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832F7DF6-59E7-4ADA-A97E-64D2F8ED8577}"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AA177A6F-4240-4C3E-BE40-DE9E21AABEDE}" type="datetimeFigureOut">
              <a:rPr lang="pt-BR"/>
              <a:pPr>
                <a:defRPr/>
              </a:pPr>
              <a:t>04/06/2020</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F9858518-7374-4C5F-A1AE-6B1DF367F9BE}"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EEBE749E-59E9-433F-B11A-4A9648FE23EC}" type="datetimeFigureOut">
              <a:rPr lang="pt-BR"/>
              <a:pPr>
                <a:defRPr/>
              </a:pPr>
              <a:t>04/06/2020</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3B8DBC4A-B7FD-44FA-83CA-5CE57010434D}"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1"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2"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9B5F1A30-0041-4739-8A85-67DE75C9398B}" type="datetimeFigureOut">
              <a:rPr lang="pt-BR"/>
              <a:pPr>
                <a:defRPr/>
              </a:pPr>
              <a:t>04/06/2020</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A867CA9F-784B-4CB7-8401-F710CD97D5C4}"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9"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9"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62A0372C-A0A1-4B4E-831D-1BF4E8056564}" type="datetimeFigureOut">
              <a:rPr lang="pt-BR"/>
              <a:pPr>
                <a:defRPr/>
              </a:pPr>
              <a:t>04/06/2020</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F1B6E060-BCBC-4508-8AF5-EFDD89A9CF4A}"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Espaço Reservado para Título 1"/>
          <p:cNvSpPr>
            <a:spLocks noGrp="1"/>
          </p:cNvSpPr>
          <p:nvPr>
            <p:ph type="title"/>
          </p:nvPr>
        </p:nvSpPr>
        <p:spPr bwMode="auto">
          <a:xfrm>
            <a:off x="457200" y="274638"/>
            <a:ext cx="8229601"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2051" name="Espaço Reservado para Texto 2"/>
          <p:cNvSpPr>
            <a:spLocks noGrp="1"/>
          </p:cNvSpPr>
          <p:nvPr>
            <p:ph type="body" idx="1"/>
          </p:nvPr>
        </p:nvSpPr>
        <p:spPr bwMode="auto">
          <a:xfrm>
            <a:off x="457200" y="1600204"/>
            <a:ext cx="8229601"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4"/>
            <a:ext cx="2133601"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FA27F5E9-C517-42D4-9BE6-77E5F62DE1FE}" type="datetimeFigureOut">
              <a:rPr lang="pt-BR"/>
              <a:pPr>
                <a:defRPr/>
              </a:pPr>
              <a:t>04/06/2020</a:t>
            </a:fld>
            <a:endParaRPr lang="pt-BR"/>
          </a:p>
        </p:txBody>
      </p:sp>
      <p:sp>
        <p:nvSpPr>
          <p:cNvPr id="5" name="Espaço Reservado para Rodapé 4"/>
          <p:cNvSpPr>
            <a:spLocks noGrp="1"/>
          </p:cNvSpPr>
          <p:nvPr>
            <p:ph type="ftr" sz="quarter" idx="3"/>
          </p:nvPr>
        </p:nvSpPr>
        <p:spPr>
          <a:xfrm>
            <a:off x="3124201" y="6356354"/>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pt-BR"/>
          </a:p>
        </p:txBody>
      </p:sp>
      <p:sp>
        <p:nvSpPr>
          <p:cNvPr id="6" name="Espaço Reservado para Número de Slide 5"/>
          <p:cNvSpPr>
            <a:spLocks noGrp="1"/>
          </p:cNvSpPr>
          <p:nvPr>
            <p:ph type="sldNum" sz="quarter" idx="4"/>
          </p:nvPr>
        </p:nvSpPr>
        <p:spPr>
          <a:xfrm>
            <a:off x="6553200" y="6356354"/>
            <a:ext cx="2133601"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AEFB3132-4883-40D5-9286-38CB5119F822}"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050" name="Espaço Reservado para Título 1"/>
          <p:cNvSpPr>
            <a:spLocks noGrp="1"/>
          </p:cNvSpPr>
          <p:nvPr>
            <p:ph type="title"/>
          </p:nvPr>
        </p:nvSpPr>
        <p:spPr bwMode="auto">
          <a:xfrm>
            <a:off x="457200" y="274638"/>
            <a:ext cx="8229601"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2051" name="Espaço Reservado para Texto 2"/>
          <p:cNvSpPr>
            <a:spLocks noGrp="1"/>
          </p:cNvSpPr>
          <p:nvPr>
            <p:ph type="body" idx="1"/>
          </p:nvPr>
        </p:nvSpPr>
        <p:spPr bwMode="auto">
          <a:xfrm>
            <a:off x="457200" y="1600204"/>
            <a:ext cx="8229601"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4"/>
            <a:ext cx="2133601"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FA27F5E9-C517-42D4-9BE6-77E5F62DE1FE}" type="datetimeFigureOut">
              <a:rPr lang="pt-BR"/>
              <a:pPr>
                <a:defRPr/>
              </a:pPr>
              <a:t>04/06/2020</a:t>
            </a:fld>
            <a:endParaRPr lang="pt-BR"/>
          </a:p>
        </p:txBody>
      </p:sp>
      <p:sp>
        <p:nvSpPr>
          <p:cNvPr id="5" name="Espaço Reservado para Rodapé 4"/>
          <p:cNvSpPr>
            <a:spLocks noGrp="1"/>
          </p:cNvSpPr>
          <p:nvPr>
            <p:ph type="ftr" sz="quarter" idx="3"/>
          </p:nvPr>
        </p:nvSpPr>
        <p:spPr>
          <a:xfrm>
            <a:off x="3124201" y="6356354"/>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pt-BR"/>
          </a:p>
        </p:txBody>
      </p:sp>
      <p:sp>
        <p:nvSpPr>
          <p:cNvPr id="6" name="Espaço Reservado para Número de Slide 5"/>
          <p:cNvSpPr>
            <a:spLocks noGrp="1"/>
          </p:cNvSpPr>
          <p:nvPr>
            <p:ph type="sldNum" sz="quarter" idx="4"/>
          </p:nvPr>
        </p:nvSpPr>
        <p:spPr>
          <a:xfrm>
            <a:off x="6553200" y="6356354"/>
            <a:ext cx="2133601"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AEFB3132-4883-40D5-9286-38CB5119F822}"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5000"/>
            <a:lum/>
          </a:blip>
          <a:srcRect/>
          <a:stretch>
            <a:fillRect t="-1000" b="-1000"/>
          </a:stretch>
        </a:blipFill>
        <a:effectLst/>
      </p:bgPr>
    </p:bg>
    <p:spTree>
      <p:nvGrpSpPr>
        <p:cNvPr id="1" name=""/>
        <p:cNvGrpSpPr/>
        <p:nvPr/>
      </p:nvGrpSpPr>
      <p:grpSpPr>
        <a:xfrm>
          <a:off x="0" y="0"/>
          <a:ext cx="0" cy="0"/>
          <a:chOff x="0" y="0"/>
          <a:chExt cx="0" cy="0"/>
        </a:xfrm>
      </p:grpSpPr>
      <p:sp>
        <p:nvSpPr>
          <p:cNvPr id="3074" name="CaixaDeTexto 4"/>
          <p:cNvSpPr txBox="1">
            <a:spLocks noChangeArrowheads="1"/>
          </p:cNvSpPr>
          <p:nvPr/>
        </p:nvSpPr>
        <p:spPr bwMode="auto">
          <a:xfrm>
            <a:off x="4214814" y="928689"/>
            <a:ext cx="4455758" cy="923330"/>
          </a:xfrm>
          <a:prstGeom prst="rect">
            <a:avLst/>
          </a:prstGeom>
          <a:noFill/>
          <a:ln w="9525">
            <a:noFill/>
            <a:miter lim="800000"/>
            <a:headEnd/>
            <a:tailEnd/>
          </a:ln>
        </p:spPr>
        <p:txBody>
          <a:bodyPr wrap="none" anchor="ctr">
            <a:spAutoFit/>
          </a:bodyPr>
          <a:lstStyle/>
          <a:p>
            <a:r>
              <a:rPr lang="pt-BR" sz="5400"/>
              <a:t>Biologia 9° ano</a:t>
            </a:r>
          </a:p>
        </p:txBody>
      </p:sp>
      <p:sp>
        <p:nvSpPr>
          <p:cNvPr id="3075" name="Retângulo 10"/>
          <p:cNvSpPr>
            <a:spLocks noChangeArrowheads="1"/>
          </p:cNvSpPr>
          <p:nvPr/>
        </p:nvSpPr>
        <p:spPr bwMode="auto">
          <a:xfrm>
            <a:off x="7215190" y="6688138"/>
            <a:ext cx="2143125" cy="169862"/>
          </a:xfrm>
          <a:prstGeom prst="rect">
            <a:avLst/>
          </a:prstGeom>
          <a:noFill/>
          <a:ln w="9525">
            <a:noFill/>
            <a:miter lim="800000"/>
            <a:headEnd/>
            <a:tailEnd/>
          </a:ln>
        </p:spPr>
        <p:txBody>
          <a:bodyPr>
            <a:spAutoFit/>
          </a:bodyPr>
          <a:lstStyle/>
          <a:p>
            <a:r>
              <a:rPr lang="pt-BR" sz="500"/>
              <a:t>Fonte da imagem: https://www.educaportinari.com.br</a:t>
            </a:r>
          </a:p>
        </p:txBody>
      </p:sp>
      <p:pic>
        <p:nvPicPr>
          <p:cNvPr id="3076" name="Picture 4" descr="file"/>
          <p:cNvPicPr>
            <a:picLocks noChangeAspect="1" noChangeArrowheads="1"/>
          </p:cNvPicPr>
          <p:nvPr/>
        </p:nvPicPr>
        <p:blipFill>
          <a:blip r:embed="rId4"/>
          <a:srcRect/>
          <a:stretch>
            <a:fillRect/>
          </a:stretch>
        </p:blipFill>
        <p:spPr bwMode="auto">
          <a:xfrm>
            <a:off x="214314" y="214319"/>
            <a:ext cx="1000126" cy="124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1439" y="857232"/>
            <a:ext cx="8501122" cy="5632311"/>
          </a:xfrm>
          <a:prstGeom prst="rect">
            <a:avLst/>
          </a:prstGeom>
        </p:spPr>
        <p:txBody>
          <a:bodyPr wrap="square">
            <a:spAutoFit/>
          </a:bodyPr>
          <a:lstStyle/>
          <a:p>
            <a:pPr indent="457200" algn="just"/>
            <a:endParaRPr lang="pt-BR" sz="2400" dirty="0" smtClean="0"/>
          </a:p>
          <a:p>
            <a:pPr indent="457200" algn="just"/>
            <a:r>
              <a:rPr lang="pt-BR" sz="2400" dirty="0" smtClean="0"/>
              <a:t>No início da década de 80, a biotecnologia revolucionou a síntese de insulina. Pesquisadores já haviam decodificado a sua estrutura química em meados da década de 50. Logo encontraram a localização exata do gene da insulina na parte superior do cromossomo 11. Em 1977, utilizando técnicas de Engenharia Genética, uma equipe de pesquisa havia inserido um gene do hormônio de rato em uma bactéria, que então produziu insulina.</a:t>
            </a:r>
          </a:p>
          <a:p>
            <a:pPr indent="457200" algn="just"/>
            <a:r>
              <a:rPr lang="pt-BR" sz="2400" dirty="0" smtClean="0"/>
              <a:t>Em 1980, com as mesmas técnicas, a empresa de biotecnologia </a:t>
            </a:r>
            <a:r>
              <a:rPr lang="pt-BR" sz="2400" dirty="0" err="1" smtClean="0"/>
              <a:t>Genentech</a:t>
            </a:r>
            <a:r>
              <a:rPr lang="pt-BR" sz="2400" dirty="0" smtClean="0"/>
              <a:t> anunciou que havia produzido insulina ao introduzir o gene humano do hormônio em uma cepa de bactéria </a:t>
            </a:r>
            <a:r>
              <a:rPr lang="pt-BR" sz="2400" i="1" dirty="0" err="1" smtClean="0"/>
              <a:t>Escherichia</a:t>
            </a:r>
            <a:r>
              <a:rPr lang="pt-BR" sz="2400" i="1" dirty="0" smtClean="0"/>
              <a:t> </a:t>
            </a:r>
            <a:r>
              <a:rPr lang="pt-BR" sz="2400" i="1" dirty="0" err="1" smtClean="0"/>
              <a:t>coli</a:t>
            </a:r>
            <a:r>
              <a:rPr lang="pt-BR" sz="2400" i="1" dirty="0" smtClean="0"/>
              <a:t>. </a:t>
            </a:r>
          </a:p>
          <a:p>
            <a:pPr indent="457200" algn="just"/>
            <a:r>
              <a:rPr lang="pt-BR" sz="2400" dirty="0" smtClean="0"/>
              <a:t>A </a:t>
            </a:r>
            <a:r>
              <a:rPr lang="pt-BR" sz="2400" dirty="0" err="1" smtClean="0"/>
              <a:t>Genentech</a:t>
            </a:r>
            <a:r>
              <a:rPr lang="pt-BR" sz="2400" dirty="0" smtClean="0"/>
              <a:t> trouxe a insulina humana </a:t>
            </a:r>
            <a:r>
              <a:rPr lang="pt-BR" sz="2400" dirty="0" err="1" smtClean="0"/>
              <a:t>engenheirada</a:t>
            </a:r>
            <a:r>
              <a:rPr lang="pt-BR" sz="2400" dirty="0" smtClean="0"/>
              <a:t> ao mercado em 1982.</a:t>
            </a:r>
          </a:p>
          <a:p>
            <a:pPr algn="just"/>
            <a:endParaRPr lang="pt-BR" sz="2400" dirty="0"/>
          </a:p>
        </p:txBody>
      </p:sp>
      <p:sp>
        <p:nvSpPr>
          <p:cNvPr id="3" name="Retângulo 2"/>
          <p:cNvSpPr/>
          <p:nvPr/>
        </p:nvSpPr>
        <p:spPr>
          <a:xfrm>
            <a:off x="667309" y="285728"/>
            <a:ext cx="7809382" cy="584775"/>
          </a:xfrm>
          <a:prstGeom prst="rect">
            <a:avLst/>
          </a:prstGeom>
        </p:spPr>
        <p:txBody>
          <a:bodyPr wrap="none">
            <a:spAutoFit/>
          </a:bodyPr>
          <a:lstStyle/>
          <a:p>
            <a:r>
              <a:rPr lang="pt-BR" sz="3200" b="1" dirty="0" smtClean="0">
                <a:solidFill>
                  <a:srgbClr val="609306"/>
                </a:solidFill>
                <a:cs typeface="Gautami" pitchFamily="34" charset="0"/>
              </a:rPr>
              <a:t>A biotecnologia assume o desafio da insulina</a:t>
            </a:r>
          </a:p>
        </p:txBody>
      </p:sp>
      <p:cxnSp>
        <p:nvCxnSpPr>
          <p:cNvPr id="4" name="Conector reto 3"/>
          <p:cNvCxnSpPr/>
          <p:nvPr/>
        </p:nvCxnSpPr>
        <p:spPr>
          <a:xfrm>
            <a:off x="714348" y="785794"/>
            <a:ext cx="7715304" cy="1588"/>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tângulo 9"/>
          <p:cNvSpPr/>
          <p:nvPr/>
        </p:nvSpPr>
        <p:spPr>
          <a:xfrm>
            <a:off x="682812" y="6143644"/>
            <a:ext cx="7961154" cy="461665"/>
          </a:xfrm>
          <a:prstGeom prst="rect">
            <a:avLst/>
          </a:prstGeom>
        </p:spPr>
        <p:txBody>
          <a:bodyPr wrap="none">
            <a:spAutoFit/>
          </a:bodyPr>
          <a:lstStyle/>
          <a:p>
            <a:r>
              <a:rPr lang="pt-BR" sz="2400" b="1" dirty="0">
                <a:solidFill>
                  <a:srgbClr val="609306"/>
                </a:solidFill>
                <a:cs typeface="Gautami" pitchFamily="34" charset="0"/>
              </a:rPr>
              <a:t>Como ocorre a produção de insulina recombinante humana?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57224" y="1285860"/>
            <a:ext cx="7429552" cy="1569660"/>
          </a:xfrm>
          <a:prstGeom prst="rect">
            <a:avLst/>
          </a:prstGeom>
        </p:spPr>
        <p:txBody>
          <a:bodyPr wrap="square">
            <a:spAutoFit/>
          </a:bodyPr>
          <a:lstStyle/>
          <a:p>
            <a:pPr indent="457200" algn="just"/>
            <a:r>
              <a:rPr lang="pt-BR" sz="2400" dirty="0"/>
              <a:t>Os</a:t>
            </a:r>
            <a:r>
              <a:rPr lang="pt-BR" sz="2400" b="1" dirty="0"/>
              <a:t> </a:t>
            </a:r>
            <a:r>
              <a:rPr lang="pt-BR" sz="2400" b="1" dirty="0" err="1"/>
              <a:t>plasmídeos</a:t>
            </a:r>
            <a:r>
              <a:rPr lang="pt-BR" sz="2400" b="1" dirty="0"/>
              <a:t> </a:t>
            </a:r>
            <a:r>
              <a:rPr lang="pt-BR" sz="2400" dirty="0"/>
              <a:t>podem ser definidos como pequenas moléculas de DNA circular que são encontradas em bactérias e também em </a:t>
            </a:r>
            <a:r>
              <a:rPr lang="pt-BR" sz="2400" dirty="0" smtClean="0"/>
              <a:t>leveduras, são capazes </a:t>
            </a:r>
            <a:r>
              <a:rPr lang="pt-BR" sz="2400" dirty="0"/>
              <a:t>de se reproduzir independentemente do DNA cromossômico. </a:t>
            </a:r>
          </a:p>
        </p:txBody>
      </p:sp>
      <p:sp>
        <p:nvSpPr>
          <p:cNvPr id="4" name="Retângulo 3"/>
          <p:cNvSpPr/>
          <p:nvPr/>
        </p:nvSpPr>
        <p:spPr>
          <a:xfrm>
            <a:off x="2285984" y="357166"/>
            <a:ext cx="4187365" cy="584775"/>
          </a:xfrm>
          <a:prstGeom prst="rect">
            <a:avLst/>
          </a:prstGeom>
        </p:spPr>
        <p:txBody>
          <a:bodyPr wrap="none">
            <a:spAutoFit/>
          </a:bodyPr>
          <a:lstStyle/>
          <a:p>
            <a:r>
              <a:rPr lang="pt-BR" sz="3200" b="1" dirty="0">
                <a:solidFill>
                  <a:srgbClr val="609306"/>
                </a:solidFill>
                <a:cs typeface="Gautami" pitchFamily="34" charset="0"/>
              </a:rPr>
              <a:t>O que são </a:t>
            </a:r>
            <a:r>
              <a:rPr lang="pt-BR" sz="3200" b="1" dirty="0" err="1" smtClean="0">
                <a:solidFill>
                  <a:srgbClr val="609306"/>
                </a:solidFill>
                <a:cs typeface="Gautami" pitchFamily="34" charset="0"/>
              </a:rPr>
              <a:t>Plasmídeos</a:t>
            </a:r>
            <a:r>
              <a:rPr lang="pt-BR" sz="3200" b="1" dirty="0" smtClean="0">
                <a:solidFill>
                  <a:srgbClr val="609306"/>
                </a:solidFill>
                <a:cs typeface="Gautami" pitchFamily="34" charset="0"/>
              </a:rPr>
              <a:t> ?</a:t>
            </a:r>
            <a:endParaRPr lang="pt-BR" sz="3200" b="1" dirty="0">
              <a:solidFill>
                <a:srgbClr val="609306"/>
              </a:solidFill>
              <a:cs typeface="Gautami" pitchFamily="34" charset="0"/>
            </a:endParaRPr>
          </a:p>
        </p:txBody>
      </p:sp>
      <p:cxnSp>
        <p:nvCxnSpPr>
          <p:cNvPr id="5" name="Conector reto 4"/>
          <p:cNvCxnSpPr/>
          <p:nvPr/>
        </p:nvCxnSpPr>
        <p:spPr>
          <a:xfrm>
            <a:off x="2379402" y="927082"/>
            <a:ext cx="4000528" cy="1588"/>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1506" name="AutoShape 2" descr="O plasmídeo é um DNA circular extracromossomi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1508" name="AutoShape 4" descr="O plasmídeo é um DNA circular extracromossomi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1510" name="AutoShape 6" descr="O plasmídeo é um DNA circular extracromossomi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1511" name="Picture 7"/>
          <p:cNvPicPr>
            <a:picLocks noChangeAspect="1" noChangeArrowheads="1"/>
          </p:cNvPicPr>
          <p:nvPr/>
        </p:nvPicPr>
        <p:blipFill>
          <a:blip r:embed="rId2"/>
          <a:srcRect l="20864" t="22461" r="43448" b="37499"/>
          <a:stretch>
            <a:fillRect/>
          </a:stretch>
        </p:blipFill>
        <p:spPr bwMode="auto">
          <a:xfrm>
            <a:off x="1785918" y="3143248"/>
            <a:ext cx="4643470" cy="2928958"/>
          </a:xfrm>
          <a:prstGeom prst="rect">
            <a:avLst/>
          </a:prstGeom>
          <a:noFill/>
          <a:ln w="9525">
            <a:noFill/>
            <a:miter lim="800000"/>
            <a:headEnd/>
            <a:tailEnd/>
          </a:ln>
          <a:effectLst/>
        </p:spPr>
      </p:pic>
      <p:sp>
        <p:nvSpPr>
          <p:cNvPr id="12" name="Retângulo 11"/>
          <p:cNvSpPr/>
          <p:nvPr/>
        </p:nvSpPr>
        <p:spPr>
          <a:xfrm>
            <a:off x="1928794" y="5917188"/>
            <a:ext cx="4929222" cy="369332"/>
          </a:xfrm>
          <a:prstGeom prst="rect">
            <a:avLst/>
          </a:prstGeom>
        </p:spPr>
        <p:txBody>
          <a:bodyPr wrap="square">
            <a:spAutoFit/>
          </a:bodyPr>
          <a:lstStyle/>
          <a:p>
            <a:pPr algn="ctr"/>
            <a:r>
              <a:rPr lang="pt-BR" dirty="0"/>
              <a:t>O </a:t>
            </a:r>
            <a:r>
              <a:rPr lang="pt-BR" dirty="0" err="1"/>
              <a:t>plasmídeo</a:t>
            </a:r>
            <a:r>
              <a:rPr lang="pt-BR" dirty="0"/>
              <a:t> é um DNA circular </a:t>
            </a:r>
            <a:r>
              <a:rPr lang="pt-BR" dirty="0" err="1"/>
              <a:t>extracromossomial</a:t>
            </a:r>
            <a:endParaRPr lang="pt-B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85720" y="428604"/>
            <a:ext cx="8501090" cy="5755422"/>
          </a:xfrm>
          <a:prstGeom prst="rect">
            <a:avLst/>
          </a:prstGeom>
        </p:spPr>
        <p:txBody>
          <a:bodyPr wrap="square">
            <a:spAutoFit/>
          </a:bodyPr>
          <a:lstStyle/>
          <a:p>
            <a:r>
              <a:rPr lang="pt-BR" sz="2800" b="1" dirty="0">
                <a:solidFill>
                  <a:srgbClr val="609306"/>
                </a:solidFill>
                <a:cs typeface="Gautami" pitchFamily="34" charset="0"/>
              </a:rPr>
              <a:t>→ Características dos </a:t>
            </a:r>
            <a:r>
              <a:rPr lang="pt-BR" sz="2800" b="1" dirty="0" err="1">
                <a:solidFill>
                  <a:srgbClr val="609306"/>
                </a:solidFill>
                <a:cs typeface="Gautami" pitchFamily="34" charset="0"/>
              </a:rPr>
              <a:t>plasmídeos</a:t>
            </a:r>
            <a:r>
              <a:rPr lang="pt-BR" sz="2800" b="1" dirty="0">
                <a:solidFill>
                  <a:srgbClr val="609306"/>
                </a:solidFill>
                <a:cs typeface="Gautami" pitchFamily="34" charset="0"/>
              </a:rPr>
              <a:t> bacterianos</a:t>
            </a:r>
          </a:p>
          <a:p>
            <a:r>
              <a:rPr lang="pt-BR" sz="2400" b="1" dirty="0"/>
              <a:t>Como dito, os </a:t>
            </a:r>
            <a:r>
              <a:rPr lang="pt-BR" sz="2400" b="1" dirty="0" err="1"/>
              <a:t>plasmídeos</a:t>
            </a:r>
            <a:r>
              <a:rPr lang="pt-BR" sz="2400" b="1" dirty="0"/>
              <a:t> são moléculas de DNA circular </a:t>
            </a:r>
            <a:r>
              <a:rPr lang="pt-BR" sz="2400" b="1" dirty="0" err="1"/>
              <a:t>extracromossomial</a:t>
            </a:r>
            <a:r>
              <a:rPr lang="pt-BR" sz="2400" b="1" dirty="0"/>
              <a:t>.</a:t>
            </a:r>
            <a:r>
              <a:rPr lang="pt-BR" sz="2400" dirty="0"/>
              <a:t> Eles possuem a </a:t>
            </a:r>
            <a:r>
              <a:rPr lang="pt-BR" sz="2400" b="1" dirty="0"/>
              <a:t>capacidade de se replicar de maneira independente </a:t>
            </a:r>
            <a:r>
              <a:rPr lang="pt-BR" sz="2400" dirty="0"/>
              <a:t>e apresentam, geralmente, poucos genes. Vale salientar que em uma célula podem ser encontradas várias cópias de </a:t>
            </a:r>
            <a:r>
              <a:rPr lang="pt-BR" sz="2400" dirty="0" err="1"/>
              <a:t>plasmídeos</a:t>
            </a:r>
            <a:r>
              <a:rPr lang="pt-BR" sz="2400" dirty="0"/>
              <a:t> e que eles são </a:t>
            </a:r>
            <a:r>
              <a:rPr lang="pt-BR" sz="2400" dirty="0" err="1"/>
              <a:t>frequentemente</a:t>
            </a:r>
            <a:r>
              <a:rPr lang="pt-BR" sz="2400" dirty="0"/>
              <a:t> transferidos de uma célula para outra.</a:t>
            </a:r>
            <a:br>
              <a:rPr lang="pt-BR" sz="2400" dirty="0"/>
            </a:br>
            <a:r>
              <a:rPr lang="pt-BR" sz="2400" dirty="0"/>
              <a:t> </a:t>
            </a:r>
            <a:r>
              <a:rPr lang="pt-BR" sz="2800" b="1" dirty="0" smtClean="0">
                <a:solidFill>
                  <a:srgbClr val="609306"/>
                </a:solidFill>
                <a:cs typeface="Gautami" pitchFamily="34" charset="0"/>
              </a:rPr>
              <a:t>→</a:t>
            </a:r>
            <a:r>
              <a:rPr lang="pt-BR" sz="2800" b="1" dirty="0">
                <a:solidFill>
                  <a:srgbClr val="609306"/>
                </a:solidFill>
                <a:cs typeface="Gautami" pitchFamily="34" charset="0"/>
              </a:rPr>
              <a:t> Função dos </a:t>
            </a:r>
            <a:r>
              <a:rPr lang="pt-BR" sz="2800" b="1" dirty="0" err="1">
                <a:solidFill>
                  <a:srgbClr val="609306"/>
                </a:solidFill>
                <a:cs typeface="Gautami" pitchFamily="34" charset="0"/>
              </a:rPr>
              <a:t>plasmídeos</a:t>
            </a:r>
            <a:r>
              <a:rPr lang="pt-BR" sz="2800" b="1" dirty="0">
                <a:solidFill>
                  <a:srgbClr val="609306"/>
                </a:solidFill>
                <a:cs typeface="Gautami" pitchFamily="34" charset="0"/>
              </a:rPr>
              <a:t> bacterianos</a:t>
            </a:r>
          </a:p>
          <a:p>
            <a:r>
              <a:rPr lang="pt-BR" sz="2400" dirty="0"/>
              <a:t>Geralmente os </a:t>
            </a:r>
            <a:r>
              <a:rPr lang="pt-BR" sz="2400" dirty="0" err="1"/>
              <a:t>plasmídeos</a:t>
            </a:r>
            <a:r>
              <a:rPr lang="pt-BR" sz="2400" dirty="0"/>
              <a:t> possuem informação genética que não é extremamente essencial para a sobrevivência da bactéria, mas estão relacionados, normalmente, com alguma </a:t>
            </a:r>
            <a:r>
              <a:rPr lang="pt-BR" sz="2400" b="1" dirty="0"/>
              <a:t>função adaptativa para situações especiais.</a:t>
            </a:r>
            <a:r>
              <a:rPr lang="pt-BR" sz="2400" dirty="0"/>
              <a:t> Como exemplo, podemos citar aqueles </a:t>
            </a:r>
            <a:r>
              <a:rPr lang="pt-BR" sz="2400" dirty="0" err="1"/>
              <a:t>plasmídeos</a:t>
            </a:r>
            <a:r>
              <a:rPr lang="pt-BR" sz="2400" dirty="0"/>
              <a:t> que garantem resistência a antibióticos e aqueles que aumentam a probabilidade de uma célula </a:t>
            </a:r>
            <a:r>
              <a:rPr lang="pt-BR" sz="2400" dirty="0" err="1"/>
              <a:t>bacterina</a:t>
            </a:r>
            <a:r>
              <a:rPr lang="pt-BR" sz="2400" dirty="0"/>
              <a:t> causar alguma doença.</a:t>
            </a:r>
          </a:p>
        </p:txBody>
      </p:sp>
      <p:pic>
        <p:nvPicPr>
          <p:cNvPr id="3" name="Picture 7"/>
          <p:cNvPicPr>
            <a:picLocks noChangeAspect="1" noChangeArrowheads="1"/>
          </p:cNvPicPr>
          <p:nvPr/>
        </p:nvPicPr>
        <p:blipFill>
          <a:blip r:embed="rId2" cstate="print"/>
          <a:srcRect l="20864" t="22461" r="43448" b="37499"/>
          <a:stretch>
            <a:fillRect/>
          </a:stretch>
        </p:blipFill>
        <p:spPr bwMode="auto">
          <a:xfrm>
            <a:off x="7643802" y="5911721"/>
            <a:ext cx="1500198" cy="9462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96489" y="1285860"/>
            <a:ext cx="7751023" cy="4154984"/>
          </a:xfrm>
          <a:prstGeom prst="rect">
            <a:avLst/>
          </a:prstGeom>
        </p:spPr>
        <p:txBody>
          <a:bodyPr wrap="square">
            <a:spAutoFit/>
          </a:bodyPr>
          <a:lstStyle/>
          <a:p>
            <a:pPr algn="just"/>
            <a:r>
              <a:rPr lang="pt-BR" sz="2400" dirty="0" smtClean="0"/>
              <a:t>1: A insulina humana é extraída de células pancreáticas e o gene da produção de insulina é isolado.</a:t>
            </a:r>
          </a:p>
          <a:p>
            <a:pPr algn="just"/>
            <a:r>
              <a:rPr lang="pt-BR" sz="2400" dirty="0" smtClean="0"/>
              <a:t> 2: Um DNA </a:t>
            </a:r>
            <a:r>
              <a:rPr lang="pt-BR" sz="2400" b="1" dirty="0" err="1" smtClean="0"/>
              <a:t>plasmidial</a:t>
            </a:r>
            <a:r>
              <a:rPr lang="pt-BR" sz="2400" b="1" dirty="0" smtClean="0"/>
              <a:t> </a:t>
            </a:r>
            <a:r>
              <a:rPr lang="pt-BR" sz="2400" dirty="0" smtClean="0"/>
              <a:t>é extraído de uma bactéria e cortado com enzimas de restrição, formando um </a:t>
            </a:r>
            <a:r>
              <a:rPr lang="pt-BR" sz="2400" b="1" dirty="0" err="1" smtClean="0"/>
              <a:t>plasmídeo</a:t>
            </a:r>
            <a:r>
              <a:rPr lang="pt-BR" sz="2400" b="1" dirty="0" smtClean="0"/>
              <a:t> vetor</a:t>
            </a:r>
            <a:r>
              <a:rPr lang="pt-BR" sz="2400" dirty="0" smtClean="0"/>
              <a:t>.</a:t>
            </a:r>
          </a:p>
          <a:p>
            <a:pPr algn="just"/>
            <a:r>
              <a:rPr lang="pt-BR" sz="2400" dirty="0" smtClean="0"/>
              <a:t> 3: O gene humano da produção de insulina é inserido no vetor </a:t>
            </a:r>
            <a:r>
              <a:rPr lang="pt-BR" sz="2400" dirty="0" err="1" smtClean="0"/>
              <a:t>plasmidial</a:t>
            </a:r>
            <a:r>
              <a:rPr lang="pt-BR" sz="2400" dirty="0" smtClean="0"/>
              <a:t> para formar o DNA recombinante.</a:t>
            </a:r>
          </a:p>
          <a:p>
            <a:pPr algn="just"/>
            <a:r>
              <a:rPr lang="pt-BR" sz="2400" dirty="0" smtClean="0"/>
              <a:t> 4: O DNA recombinante é introduzido em células bacterianas, formando as bactérias recombinantes. </a:t>
            </a:r>
          </a:p>
          <a:p>
            <a:pPr algn="just"/>
            <a:r>
              <a:rPr lang="pt-BR" sz="2400" dirty="0" smtClean="0"/>
              <a:t>5: As bactérias recombinantes multiplicam-se em um tanque de fermentação e produzem a insulina humana. </a:t>
            </a:r>
          </a:p>
          <a:p>
            <a:pPr algn="just"/>
            <a:r>
              <a:rPr lang="pt-BR" sz="2400" dirty="0" smtClean="0"/>
              <a:t>6: A insulina é extraída e purificada, pronta para uso. </a:t>
            </a:r>
            <a:endParaRPr lang="pt-BR" sz="2400" dirty="0"/>
          </a:p>
        </p:txBody>
      </p:sp>
      <p:sp>
        <p:nvSpPr>
          <p:cNvPr id="3" name="Retângulo 2"/>
          <p:cNvSpPr/>
          <p:nvPr/>
        </p:nvSpPr>
        <p:spPr>
          <a:xfrm>
            <a:off x="572493" y="500042"/>
            <a:ext cx="7785721" cy="584775"/>
          </a:xfrm>
          <a:prstGeom prst="rect">
            <a:avLst/>
          </a:prstGeom>
        </p:spPr>
        <p:txBody>
          <a:bodyPr wrap="none">
            <a:spAutoFit/>
          </a:bodyPr>
          <a:lstStyle/>
          <a:p>
            <a:r>
              <a:rPr lang="pt-BR" sz="3200" b="1" dirty="0">
                <a:solidFill>
                  <a:srgbClr val="609306"/>
                </a:solidFill>
                <a:cs typeface="Gautami" pitchFamily="34" charset="0"/>
              </a:rPr>
              <a:t>Produção de insulina recombinante </a:t>
            </a:r>
            <a:r>
              <a:rPr lang="pt-BR" sz="3200" b="1" dirty="0" smtClean="0">
                <a:solidFill>
                  <a:srgbClr val="609306"/>
                </a:solidFill>
                <a:cs typeface="Gautami" pitchFamily="34" charset="0"/>
              </a:rPr>
              <a:t>humana </a:t>
            </a:r>
            <a:endParaRPr lang="pt-BR" sz="3200" b="1" dirty="0">
              <a:solidFill>
                <a:srgbClr val="609306"/>
              </a:solidFill>
              <a:cs typeface="Gautami" pitchFamily="34" charset="0"/>
            </a:endParaRPr>
          </a:p>
        </p:txBody>
      </p:sp>
      <p:cxnSp>
        <p:nvCxnSpPr>
          <p:cNvPr id="4" name="Conector reto 3"/>
          <p:cNvCxnSpPr/>
          <p:nvPr/>
        </p:nvCxnSpPr>
        <p:spPr>
          <a:xfrm>
            <a:off x="357158" y="1071546"/>
            <a:ext cx="8358246" cy="1588"/>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2" descr="Diabetes, insulina e suas novidades científicas - Profissão Biotec"/>
          <p:cNvPicPr>
            <a:picLocks noChangeAspect="1" noChangeArrowheads="1"/>
          </p:cNvPicPr>
          <p:nvPr/>
        </p:nvPicPr>
        <p:blipFill>
          <a:blip r:embed="rId2"/>
          <a:srcRect/>
          <a:stretch>
            <a:fillRect/>
          </a:stretch>
        </p:blipFill>
        <p:spPr bwMode="auto">
          <a:xfrm>
            <a:off x="7215174" y="5572116"/>
            <a:ext cx="1928826" cy="128588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rabalho biofarmaco insulina"/>
          <p:cNvPicPr>
            <a:picLocks noChangeAspect="1" noChangeArrowheads="1"/>
          </p:cNvPicPr>
          <p:nvPr/>
        </p:nvPicPr>
        <p:blipFill>
          <a:blip r:embed="rId2"/>
          <a:srcRect/>
          <a:stretch>
            <a:fillRect/>
          </a:stretch>
        </p:blipFill>
        <p:spPr bwMode="auto">
          <a:xfrm>
            <a:off x="143739" y="142852"/>
            <a:ext cx="8849031" cy="664371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357290" y="500042"/>
            <a:ext cx="7143800" cy="461665"/>
          </a:xfrm>
          <a:prstGeom prst="rect">
            <a:avLst/>
          </a:prstGeom>
        </p:spPr>
        <p:txBody>
          <a:bodyPr wrap="square">
            <a:spAutoFit/>
          </a:bodyPr>
          <a:lstStyle/>
          <a:p>
            <a:r>
              <a:rPr lang="pt-BR" sz="2400" b="1" dirty="0" smtClean="0">
                <a:solidFill>
                  <a:srgbClr val="609306"/>
                </a:solidFill>
                <a:cs typeface="Gautami" pitchFamily="34" charset="0"/>
              </a:rPr>
              <a:t>O futuro da insulina possui muitas possibilidades</a:t>
            </a:r>
          </a:p>
        </p:txBody>
      </p:sp>
      <p:sp>
        <p:nvSpPr>
          <p:cNvPr id="3" name="Retângulo 2"/>
          <p:cNvSpPr/>
          <p:nvPr/>
        </p:nvSpPr>
        <p:spPr>
          <a:xfrm>
            <a:off x="714348" y="1357298"/>
            <a:ext cx="7965337" cy="3046988"/>
          </a:xfrm>
          <a:prstGeom prst="rect">
            <a:avLst/>
          </a:prstGeom>
        </p:spPr>
        <p:txBody>
          <a:bodyPr wrap="square">
            <a:spAutoFit/>
          </a:bodyPr>
          <a:lstStyle/>
          <a:p>
            <a:pPr indent="457200" algn="just"/>
            <a:r>
              <a:rPr lang="pt-BR" sz="2400" dirty="0" smtClean="0"/>
              <a:t>Desde que foi sintetizada pela primeira vez, os pacientes diabéticos precisavam injetá-la com uma seringa diretamente na sua corrente sanguínea, sendo essa a única maneira de inserir o hormônio no corpo. Atualmente, pesquisadores têm buscado dispositivos e diferentes formas de insulina para serem utilizados como uma alternativa à seringa como: células produtoras de insulina,  adesivos de insulina e, mais recentemente, um pâncreas artificial.</a:t>
            </a:r>
            <a:endParaRPr lang="pt-BR" sz="2400" dirty="0"/>
          </a:p>
        </p:txBody>
      </p:sp>
      <p:cxnSp>
        <p:nvCxnSpPr>
          <p:cNvPr id="4" name="Conector reto 3"/>
          <p:cNvCxnSpPr/>
          <p:nvPr/>
        </p:nvCxnSpPr>
        <p:spPr>
          <a:xfrm>
            <a:off x="1393009" y="1000108"/>
            <a:ext cx="6465139" cy="1588"/>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2052" name="Picture 4" descr="Quando o paciente tem de fazer a aplicação de insulina?"/>
          <p:cNvPicPr>
            <a:picLocks noChangeAspect="1" noChangeArrowheads="1"/>
          </p:cNvPicPr>
          <p:nvPr/>
        </p:nvPicPr>
        <p:blipFill>
          <a:blip r:embed="rId2"/>
          <a:srcRect/>
          <a:stretch>
            <a:fillRect/>
          </a:stretch>
        </p:blipFill>
        <p:spPr bwMode="auto">
          <a:xfrm>
            <a:off x="5072067" y="4568242"/>
            <a:ext cx="4071934" cy="228975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07191" y="889844"/>
            <a:ext cx="7929618" cy="4893647"/>
          </a:xfrm>
          <a:prstGeom prst="rect">
            <a:avLst/>
          </a:prstGeom>
        </p:spPr>
        <p:txBody>
          <a:bodyPr wrap="square">
            <a:spAutoFit/>
          </a:bodyPr>
          <a:lstStyle/>
          <a:p>
            <a:pPr indent="457200" algn="just"/>
            <a:r>
              <a:rPr lang="pt-BR" sz="2400" b="1" dirty="0" smtClean="0"/>
              <a:t>A tecnologia de DNA recombinante foi apenas o estopim das maravilhas que a biotecnologia é capaz de fazer para melhorar as condições de saúde de pacientes diabéticos.</a:t>
            </a:r>
            <a:r>
              <a:rPr lang="pt-BR" sz="2400" dirty="0" smtClean="0"/>
              <a:t> Os produtos farmacêuticos sintetizados através dessa técnica atualmente são utilizados para tratar doenças como anemia, câncer, deficiência do hormônio de crescimento, entre outras. Além disso, as estratégias de tratamento também são melhoradas através do desenvolvimento de kits de diagnóstico, dispositivos de monitoramento e novas abordagens terapêuticas. </a:t>
            </a:r>
            <a:r>
              <a:rPr lang="pt-BR" sz="2400" b="1" dirty="0" smtClean="0"/>
              <a:t>A maioria dos medicamentos biotecnológicos é recombinante</a:t>
            </a:r>
            <a:r>
              <a:rPr lang="pt-BR" sz="2400" dirty="0" smtClean="0"/>
              <a:t> e esta pode ser a chave para o tratamento ou cura de outras doenças humanas letais, assim como foi para o diabetes.</a:t>
            </a:r>
            <a:endParaRPr lang="pt-BR" sz="2400" dirty="0"/>
          </a:p>
        </p:txBody>
      </p:sp>
      <p:sp>
        <p:nvSpPr>
          <p:cNvPr id="3" name="Retângulo 2"/>
          <p:cNvSpPr/>
          <p:nvPr/>
        </p:nvSpPr>
        <p:spPr>
          <a:xfrm>
            <a:off x="1285852" y="214290"/>
            <a:ext cx="6643734" cy="461665"/>
          </a:xfrm>
          <a:prstGeom prst="rect">
            <a:avLst/>
          </a:prstGeom>
        </p:spPr>
        <p:txBody>
          <a:bodyPr wrap="square">
            <a:spAutoFit/>
          </a:bodyPr>
          <a:lstStyle/>
          <a:p>
            <a:r>
              <a:rPr lang="pt-BR" sz="2400" b="1" dirty="0" smtClean="0">
                <a:solidFill>
                  <a:srgbClr val="609306"/>
                </a:solidFill>
                <a:cs typeface="Gautami" pitchFamily="34" charset="0"/>
              </a:rPr>
              <a:t>O futuro da insulina possui muitas possibilidades</a:t>
            </a:r>
          </a:p>
        </p:txBody>
      </p:sp>
      <p:cxnSp>
        <p:nvCxnSpPr>
          <p:cNvPr id="4" name="Conector reto 3"/>
          <p:cNvCxnSpPr/>
          <p:nvPr/>
        </p:nvCxnSpPr>
        <p:spPr>
          <a:xfrm>
            <a:off x="1357290" y="714356"/>
            <a:ext cx="6215106" cy="1588"/>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391581" y="142852"/>
            <a:ext cx="2360839" cy="769441"/>
          </a:xfrm>
          <a:prstGeom prst="rect">
            <a:avLst/>
          </a:prstGeom>
        </p:spPr>
        <p:txBody>
          <a:bodyPr wrap="none">
            <a:spAutoFit/>
          </a:bodyPr>
          <a:lstStyle/>
          <a:p>
            <a:r>
              <a:rPr lang="pt-BR" sz="4400" b="1" dirty="0" smtClean="0">
                <a:solidFill>
                  <a:srgbClr val="609306"/>
                </a:solidFill>
                <a:cs typeface="Gautami" pitchFamily="34" charset="0"/>
              </a:rPr>
              <a:t>Exercício </a:t>
            </a:r>
            <a:endParaRPr lang="pt-BR" sz="2400" dirty="0"/>
          </a:p>
        </p:txBody>
      </p:sp>
      <p:cxnSp>
        <p:nvCxnSpPr>
          <p:cNvPr id="3" name="Conector reto 2"/>
          <p:cNvCxnSpPr/>
          <p:nvPr/>
        </p:nvCxnSpPr>
        <p:spPr>
          <a:xfrm>
            <a:off x="3593101" y="1000108"/>
            <a:ext cx="1957799" cy="1588"/>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357158" y="1214422"/>
            <a:ext cx="8429684" cy="4893647"/>
          </a:xfrm>
          <a:prstGeom prst="rect">
            <a:avLst/>
          </a:prstGeom>
        </p:spPr>
        <p:txBody>
          <a:bodyPr wrap="square">
            <a:spAutoFit/>
          </a:bodyPr>
          <a:lstStyle/>
          <a:p>
            <a:pPr lvl="0" fontAlgn="base">
              <a:spcBef>
                <a:spcPct val="0"/>
              </a:spcBef>
              <a:spcAft>
                <a:spcPct val="0"/>
              </a:spcAft>
            </a:pPr>
            <a:r>
              <a:rPr kumimoji="0" lang="pt-BR" sz="2400" b="0" i="0" u="none" strike="noStrike" cap="none" normalizeH="0" baseline="0" dirty="0" smtClean="0">
                <a:ln>
                  <a:noFill/>
                </a:ln>
                <a:solidFill>
                  <a:srgbClr val="000000"/>
                </a:solidFill>
                <a:effectLst/>
                <a:cs typeface="Arial" pitchFamily="34" charset="0"/>
              </a:rPr>
              <a:t>1-)Biotecnologia é o conjunto de conhecimentos que permite a utilização de agentes biológicos (organismos, células, organelas, moléculas) para obter bens ou assegurar serviços.</a:t>
            </a:r>
            <a:endParaRPr kumimoji="0" lang="pt-BR" sz="2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pt-BR" sz="2400" b="0" i="0" u="none" strike="noStrike" cap="none" normalizeH="0" baseline="0" dirty="0" smtClean="0">
                <a:ln>
                  <a:noFill/>
                </a:ln>
                <a:solidFill>
                  <a:srgbClr val="000000"/>
                </a:solidFill>
                <a:effectLst/>
                <a:cs typeface="Arial" pitchFamily="34" charset="0"/>
              </a:rPr>
              <a:t>Sobre o tema, analise as afirmações a seguir.</a:t>
            </a:r>
          </a:p>
          <a:p>
            <a:pPr lvl="0" eaLnBrk="0" fontAlgn="base" hangingPunct="0">
              <a:spcBef>
                <a:spcPct val="0"/>
              </a:spcBef>
              <a:spcAft>
                <a:spcPct val="0"/>
              </a:spcAft>
            </a:pPr>
            <a:endParaRPr kumimoji="0" lang="pt-BR" sz="2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pt-BR" sz="2400" b="0" i="0" u="none" strike="noStrike" cap="none" normalizeH="0" baseline="0" dirty="0" smtClean="0">
                <a:ln>
                  <a:noFill/>
                </a:ln>
                <a:solidFill>
                  <a:srgbClr val="000000"/>
                </a:solidFill>
                <a:effectLst/>
                <a:cs typeface="Arial" pitchFamily="34" charset="0"/>
              </a:rPr>
              <a:t>I - As técnicas biotecnológicas possibilitam à Indústria Farmacêutica cultivar microrganismos para produzir os antibióticos, por exemplo.</a:t>
            </a:r>
            <a:br>
              <a:rPr kumimoji="0" lang="pt-BR" sz="2400" b="0" i="0" u="none" strike="noStrike" cap="none" normalizeH="0" baseline="0" dirty="0" smtClean="0">
                <a:ln>
                  <a:noFill/>
                </a:ln>
                <a:solidFill>
                  <a:srgbClr val="000000"/>
                </a:solidFill>
                <a:effectLst/>
                <a:cs typeface="Arial" pitchFamily="34" charset="0"/>
              </a:rPr>
            </a:br>
            <a:r>
              <a:rPr kumimoji="0" lang="pt-BR" sz="2400" b="0" i="0" u="none" strike="noStrike" cap="none" normalizeH="0" baseline="0" dirty="0" smtClean="0">
                <a:ln>
                  <a:noFill/>
                </a:ln>
                <a:solidFill>
                  <a:srgbClr val="000000"/>
                </a:solidFill>
                <a:effectLst/>
                <a:cs typeface="Arial" pitchFamily="34" charset="0"/>
              </a:rPr>
              <a:t>II - A Engenharia Genética ocupa um lugar de destaque como tecnologia inovadora, seja porque permite substituir métodos tradicionais de produção de hormônio de crescimento e insulina, seja porque permite obter produtos inteiramente novos (Organismos transgênicos).</a:t>
            </a:r>
            <a:endParaRPr lang="pt-BR"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7158" y="524888"/>
            <a:ext cx="842968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pt-BR" sz="2400" dirty="0" smtClean="0">
                <a:solidFill>
                  <a:srgbClr val="000000"/>
                </a:solidFill>
                <a:cs typeface="Arial" pitchFamily="34" charset="0"/>
              </a:rPr>
              <a:t>III - Hoje, a utilização de </a:t>
            </a:r>
            <a:r>
              <a:rPr lang="pt-BR" sz="2400" dirty="0" err="1" smtClean="0">
                <a:solidFill>
                  <a:srgbClr val="000000"/>
                </a:solidFill>
                <a:cs typeface="Arial" pitchFamily="34" charset="0"/>
              </a:rPr>
              <a:t>plasmídeos</a:t>
            </a:r>
            <a:r>
              <a:rPr lang="pt-BR" sz="2400" dirty="0" smtClean="0">
                <a:solidFill>
                  <a:srgbClr val="000000"/>
                </a:solidFill>
                <a:cs typeface="Arial" pitchFamily="34" charset="0"/>
              </a:rPr>
              <a:t> bacterianos restringe-se à produção de novos medicamentos.</a:t>
            </a:r>
          </a:p>
          <a:p>
            <a:pPr eaLnBrk="0" fontAlgn="base" hangingPunct="0">
              <a:spcBef>
                <a:spcPct val="0"/>
              </a:spcBef>
              <a:spcAft>
                <a:spcPct val="0"/>
              </a:spcAft>
            </a:pPr>
            <a:r>
              <a:rPr lang="pt-BR" sz="2400" dirty="0" smtClean="0">
                <a:solidFill>
                  <a:srgbClr val="000000"/>
                </a:solidFill>
                <a:cs typeface="Arial" pitchFamily="34" charset="0"/>
              </a:rPr>
              <a:t>IV - Através de técnicas biotecnológicas é possível o tratamento de despejos sanitários pela ação de microorganismos em fossas sépticas.</a:t>
            </a:r>
            <a:br>
              <a:rPr lang="pt-BR" sz="2400" dirty="0" smtClean="0">
                <a:solidFill>
                  <a:srgbClr val="000000"/>
                </a:solidFill>
                <a:cs typeface="Arial" pitchFamily="34" charset="0"/>
              </a:rPr>
            </a:br>
            <a:r>
              <a:rPr lang="pt-BR" sz="2400" dirty="0" smtClean="0">
                <a:solidFill>
                  <a:srgbClr val="000000"/>
                </a:solidFill>
                <a:cs typeface="Arial" pitchFamily="34" charset="0"/>
              </a:rPr>
              <a:t>V - A aplicação da biotecnologia está limitada a área médica e de saúde.</a:t>
            </a:r>
          </a:p>
          <a:p>
            <a:pPr eaLnBrk="0" fontAlgn="base" hangingPunct="0">
              <a:spcBef>
                <a:spcPct val="0"/>
              </a:spcBef>
              <a:spcAft>
                <a:spcPct val="0"/>
              </a:spcAft>
            </a:pPr>
            <a:r>
              <a:rPr lang="pt-BR" sz="2400" dirty="0" smtClean="0">
                <a:solidFill>
                  <a:srgbClr val="000000"/>
                </a:solidFill>
                <a:cs typeface="Arial" pitchFamily="34" charset="0"/>
              </a:rPr>
              <a:t>Todas as afirmações corretas estão em:</a:t>
            </a:r>
            <a:endParaRPr kumimoji="0" lang="pt-BR" sz="2400" b="0" i="0" u="none" strike="noStrike" cap="none" normalizeH="0" baseline="0" dirty="0" smtClean="0">
              <a:ln>
                <a:noFill/>
              </a:ln>
              <a:solidFill>
                <a:schemeClr val="tx1"/>
              </a:solidFill>
              <a:effectLst/>
              <a:cs typeface="Arial" pitchFamily="34" charset="0"/>
            </a:endParaRPr>
          </a:p>
        </p:txBody>
      </p:sp>
      <p:graphicFrame>
        <p:nvGraphicFramePr>
          <p:cNvPr id="4" name="Tabela 3"/>
          <p:cNvGraphicFramePr>
            <a:graphicFrameLocks noGrp="1"/>
          </p:cNvGraphicFramePr>
          <p:nvPr/>
        </p:nvGraphicFramePr>
        <p:xfrm>
          <a:off x="500034" y="3929066"/>
          <a:ext cx="6096000" cy="2225040"/>
        </p:xfrm>
        <a:graphic>
          <a:graphicData uri="http://schemas.openxmlformats.org/drawingml/2006/table">
            <a:tbl>
              <a:tblPr/>
              <a:tblGrid>
                <a:gridCol w="666750"/>
                <a:gridCol w="5429250"/>
              </a:tblGrid>
              <a:tr h="0">
                <a:tc>
                  <a:txBody>
                    <a:bodyPr/>
                    <a:lstStyle/>
                    <a:p>
                      <a:r>
                        <a:rPr lang="pt-BR" sz="2400" dirty="0"/>
                        <a:t>A) </a:t>
                      </a:r>
                    </a:p>
                  </a:txBody>
                  <a:tcPr marL="95250" marR="95250" marT="95250" marB="95250">
                    <a:lnL>
                      <a:noFill/>
                    </a:lnL>
                    <a:lnR>
                      <a:noFill/>
                    </a:lnR>
                    <a:lnT>
                      <a:noFill/>
                    </a:lnT>
                    <a:lnB>
                      <a:noFill/>
                    </a:lnB>
                    <a:solidFill>
                      <a:srgbClr val="FFFFFF"/>
                    </a:solidFill>
                  </a:tcPr>
                </a:tc>
                <a:tc>
                  <a:txBody>
                    <a:bodyPr/>
                    <a:lstStyle/>
                    <a:p>
                      <a:r>
                        <a:rPr lang="pt-BR" sz="2400" dirty="0"/>
                        <a:t>I - II - IV</a:t>
                      </a:r>
                    </a:p>
                  </a:txBody>
                  <a:tcPr marL="95250" marR="95250" marT="95250" marB="95250" anchor="ctr">
                    <a:lnL>
                      <a:noFill/>
                    </a:lnL>
                    <a:lnR>
                      <a:noFill/>
                    </a:lnR>
                    <a:lnT>
                      <a:noFill/>
                    </a:lnT>
                    <a:lnB>
                      <a:noFill/>
                    </a:lnB>
                    <a:solidFill>
                      <a:srgbClr val="FFFFFF"/>
                    </a:solidFill>
                  </a:tcPr>
                </a:tc>
              </a:tr>
              <a:tr h="0">
                <a:tc>
                  <a:txBody>
                    <a:bodyPr/>
                    <a:lstStyle/>
                    <a:p>
                      <a:r>
                        <a:rPr lang="pt-BR" sz="2400"/>
                        <a:t>B) </a:t>
                      </a:r>
                    </a:p>
                  </a:txBody>
                  <a:tcPr marL="95250" marR="95250" marT="95250" marB="95250">
                    <a:lnL>
                      <a:noFill/>
                    </a:lnL>
                    <a:lnR>
                      <a:noFill/>
                    </a:lnR>
                    <a:lnT>
                      <a:noFill/>
                    </a:lnT>
                    <a:lnB>
                      <a:noFill/>
                    </a:lnB>
                    <a:solidFill>
                      <a:srgbClr val="FFFFFF"/>
                    </a:solidFill>
                  </a:tcPr>
                </a:tc>
                <a:tc>
                  <a:txBody>
                    <a:bodyPr/>
                    <a:lstStyle/>
                    <a:p>
                      <a:r>
                        <a:rPr lang="pt-BR" sz="2400"/>
                        <a:t>II - III - IV</a:t>
                      </a:r>
                    </a:p>
                  </a:txBody>
                  <a:tcPr marL="95250" marR="95250" marT="95250" marB="95250" anchor="ctr">
                    <a:lnL>
                      <a:noFill/>
                    </a:lnL>
                    <a:lnR>
                      <a:noFill/>
                    </a:lnR>
                    <a:lnT>
                      <a:noFill/>
                    </a:lnT>
                    <a:lnB>
                      <a:noFill/>
                    </a:lnB>
                    <a:solidFill>
                      <a:srgbClr val="FFFFFF"/>
                    </a:solidFill>
                  </a:tcPr>
                </a:tc>
              </a:tr>
              <a:tr h="0">
                <a:tc>
                  <a:txBody>
                    <a:bodyPr/>
                    <a:lstStyle/>
                    <a:p>
                      <a:r>
                        <a:rPr lang="pt-BR" sz="2400"/>
                        <a:t>C) </a:t>
                      </a:r>
                    </a:p>
                  </a:txBody>
                  <a:tcPr marL="95250" marR="95250" marT="95250" marB="95250">
                    <a:lnL>
                      <a:noFill/>
                    </a:lnL>
                    <a:lnR>
                      <a:noFill/>
                    </a:lnR>
                    <a:lnT>
                      <a:noFill/>
                    </a:lnT>
                    <a:lnB>
                      <a:noFill/>
                    </a:lnB>
                    <a:solidFill>
                      <a:srgbClr val="FFFFFF"/>
                    </a:solidFill>
                  </a:tcPr>
                </a:tc>
                <a:tc>
                  <a:txBody>
                    <a:bodyPr/>
                    <a:lstStyle/>
                    <a:p>
                      <a:r>
                        <a:rPr lang="pt-BR" sz="2400" dirty="0"/>
                        <a:t>III - IV - V</a:t>
                      </a:r>
                    </a:p>
                  </a:txBody>
                  <a:tcPr marL="95250" marR="95250" marT="95250" marB="95250" anchor="ctr">
                    <a:lnL>
                      <a:noFill/>
                    </a:lnL>
                    <a:lnR>
                      <a:noFill/>
                    </a:lnR>
                    <a:lnT>
                      <a:noFill/>
                    </a:lnT>
                    <a:lnB>
                      <a:noFill/>
                    </a:lnB>
                    <a:solidFill>
                      <a:srgbClr val="FFFFFF"/>
                    </a:solidFill>
                  </a:tcPr>
                </a:tc>
              </a:tr>
              <a:tr h="0">
                <a:tc>
                  <a:txBody>
                    <a:bodyPr/>
                    <a:lstStyle/>
                    <a:p>
                      <a:r>
                        <a:rPr lang="pt-BR" sz="2400"/>
                        <a:t>D) </a:t>
                      </a:r>
                    </a:p>
                  </a:txBody>
                  <a:tcPr marL="95250" marR="95250" marT="95250" marB="95250">
                    <a:lnL>
                      <a:noFill/>
                    </a:lnL>
                    <a:lnR>
                      <a:noFill/>
                    </a:lnR>
                    <a:lnT>
                      <a:noFill/>
                    </a:lnT>
                    <a:lnB>
                      <a:noFill/>
                    </a:lnB>
                    <a:solidFill>
                      <a:srgbClr val="FFFFFF"/>
                    </a:solidFill>
                  </a:tcPr>
                </a:tc>
                <a:tc>
                  <a:txBody>
                    <a:bodyPr/>
                    <a:lstStyle/>
                    <a:p>
                      <a:r>
                        <a:rPr lang="pt-BR" sz="2400" dirty="0"/>
                        <a:t>IV - V</a:t>
                      </a:r>
                    </a:p>
                  </a:txBody>
                  <a:tcPr marL="95250" marR="95250" marT="95250" marB="95250" anchor="ctr">
                    <a:lnL>
                      <a:noFill/>
                    </a:lnL>
                    <a:lnR>
                      <a:noFill/>
                    </a:lnR>
                    <a:lnT>
                      <a:noFill/>
                    </a:lnT>
                    <a:lnB>
                      <a:noFill/>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tângulo 1"/>
          <p:cNvSpPr/>
          <p:nvPr/>
        </p:nvSpPr>
        <p:spPr>
          <a:xfrm>
            <a:off x="-16" y="5381968"/>
            <a:ext cx="7429536" cy="261610"/>
          </a:xfrm>
          <a:prstGeom prst="rect">
            <a:avLst/>
          </a:prstGeom>
        </p:spPr>
        <p:txBody>
          <a:bodyPr wrap="square">
            <a:spAutoFit/>
          </a:bodyPr>
          <a:lstStyle/>
          <a:p>
            <a:r>
              <a:rPr lang="pt-BR" sz="1100" dirty="0" smtClean="0">
                <a:solidFill>
                  <a:schemeClr val="bg1"/>
                </a:solidFill>
              </a:rPr>
              <a:t>https://brasilescola.uol.com.br/o-que-e/biologia/o-que-sao-plasmideos</a:t>
            </a:r>
            <a:endParaRPr lang="pt-BR" sz="1100" dirty="0">
              <a:solidFill>
                <a:schemeClr val="bg1"/>
              </a:solidFill>
            </a:endParaRPr>
          </a:p>
        </p:txBody>
      </p:sp>
      <p:sp>
        <p:nvSpPr>
          <p:cNvPr id="3" name="Retângulo 2"/>
          <p:cNvSpPr/>
          <p:nvPr/>
        </p:nvSpPr>
        <p:spPr>
          <a:xfrm>
            <a:off x="-32" y="4762180"/>
            <a:ext cx="939360" cy="276999"/>
          </a:xfrm>
          <a:prstGeom prst="rect">
            <a:avLst/>
          </a:prstGeom>
        </p:spPr>
        <p:txBody>
          <a:bodyPr wrap="none">
            <a:spAutoFit/>
          </a:bodyPr>
          <a:lstStyle/>
          <a:p>
            <a:r>
              <a:rPr lang="pt-BR" sz="1200" dirty="0" smtClean="0">
                <a:solidFill>
                  <a:schemeClr val="bg1"/>
                </a:solidFill>
              </a:rPr>
              <a:t>Referências </a:t>
            </a:r>
            <a:endParaRPr lang="pt-BR" sz="1200" dirty="0">
              <a:solidFill>
                <a:schemeClr val="bg1"/>
              </a:solidFill>
            </a:endParaRPr>
          </a:p>
        </p:txBody>
      </p:sp>
      <p:sp>
        <p:nvSpPr>
          <p:cNvPr id="4" name="Retângulo 3"/>
          <p:cNvSpPr/>
          <p:nvPr/>
        </p:nvSpPr>
        <p:spPr>
          <a:xfrm>
            <a:off x="-16" y="5096216"/>
            <a:ext cx="5000644" cy="261610"/>
          </a:xfrm>
          <a:prstGeom prst="rect">
            <a:avLst/>
          </a:prstGeom>
        </p:spPr>
        <p:txBody>
          <a:bodyPr wrap="square">
            <a:spAutoFit/>
          </a:bodyPr>
          <a:lstStyle/>
          <a:p>
            <a:r>
              <a:rPr lang="pt-BR" sz="1100" dirty="0" smtClean="0">
                <a:solidFill>
                  <a:schemeClr val="bg1"/>
                </a:solidFill>
              </a:rPr>
              <a:t>https://www.todamateria.com.br/biotecnologia</a:t>
            </a:r>
            <a:endParaRPr lang="pt-BR" sz="1100" dirty="0">
              <a:solidFill>
                <a:schemeClr val="bg1"/>
              </a:solidFill>
            </a:endParaRPr>
          </a:p>
        </p:txBody>
      </p:sp>
      <p:sp>
        <p:nvSpPr>
          <p:cNvPr id="5" name="Retângulo 4"/>
          <p:cNvSpPr/>
          <p:nvPr/>
        </p:nvSpPr>
        <p:spPr>
          <a:xfrm>
            <a:off x="-16" y="5667720"/>
            <a:ext cx="8572544" cy="261610"/>
          </a:xfrm>
          <a:prstGeom prst="rect">
            <a:avLst/>
          </a:prstGeom>
        </p:spPr>
        <p:txBody>
          <a:bodyPr wrap="square">
            <a:spAutoFit/>
          </a:bodyPr>
          <a:lstStyle/>
          <a:p>
            <a:r>
              <a:rPr lang="pt-BR" sz="1100" dirty="0" smtClean="0">
                <a:solidFill>
                  <a:schemeClr val="bg1"/>
                </a:solidFill>
              </a:rPr>
              <a:t>https://profissaobiotec.com.br/insulina-recombinante-como-afetou-vida-dos-pacientes/</a:t>
            </a:r>
            <a:endParaRPr lang="pt-BR" sz="1100" dirty="0">
              <a:solidFill>
                <a:schemeClr val="bg1"/>
              </a:solidFill>
            </a:endParaRPr>
          </a:p>
        </p:txBody>
      </p:sp>
      <p:sp>
        <p:nvSpPr>
          <p:cNvPr id="6" name="Retângulo 5"/>
          <p:cNvSpPr/>
          <p:nvPr/>
        </p:nvSpPr>
        <p:spPr>
          <a:xfrm>
            <a:off x="-32" y="5953472"/>
            <a:ext cx="8643982" cy="261610"/>
          </a:xfrm>
          <a:prstGeom prst="rect">
            <a:avLst/>
          </a:prstGeom>
        </p:spPr>
        <p:txBody>
          <a:bodyPr wrap="square">
            <a:spAutoFit/>
          </a:bodyPr>
          <a:lstStyle/>
          <a:p>
            <a:r>
              <a:rPr lang="pt-BR" sz="1100" dirty="0" smtClean="0">
                <a:solidFill>
                  <a:schemeClr val="bg1"/>
                </a:solidFill>
              </a:rPr>
              <a:t>https://www.infoescola.com/biologia/a-utilizacao-da-tecnologia-do-dna-recombinante-no-tratamento-da-diabetes-mellitus/</a:t>
            </a:r>
            <a:endParaRPr lang="pt-BR" sz="1100" dirty="0">
              <a:solidFill>
                <a:schemeClr val="bg1"/>
              </a:solidFill>
            </a:endParaRPr>
          </a:p>
        </p:txBody>
      </p:sp>
      <p:sp>
        <p:nvSpPr>
          <p:cNvPr id="7" name="Retângulo 6"/>
          <p:cNvSpPr/>
          <p:nvPr/>
        </p:nvSpPr>
        <p:spPr>
          <a:xfrm>
            <a:off x="-32" y="6143644"/>
            <a:ext cx="4214615" cy="600164"/>
          </a:xfrm>
          <a:prstGeom prst="rect">
            <a:avLst/>
          </a:prstGeom>
        </p:spPr>
        <p:txBody>
          <a:bodyPr wrap="none">
            <a:spAutoFit/>
          </a:bodyPr>
          <a:lstStyle/>
          <a:p>
            <a:r>
              <a:rPr lang="pt-BR" sz="1100" dirty="0" smtClean="0">
                <a:solidFill>
                  <a:schemeClr val="bg1"/>
                </a:solidFill>
              </a:rPr>
              <a:t>Links das animações: </a:t>
            </a:r>
          </a:p>
          <a:p>
            <a:r>
              <a:rPr lang="pt-BR" sz="1100" dirty="0" smtClean="0">
                <a:solidFill>
                  <a:schemeClr val="bg1"/>
                </a:solidFill>
              </a:rPr>
              <a:t> </a:t>
            </a:r>
            <a:r>
              <a:rPr lang="pt-BR" sz="1100" i="1" dirty="0">
                <a:solidFill>
                  <a:schemeClr val="bg1"/>
                </a:solidFill>
              </a:rPr>
              <a:t>D</a:t>
            </a:r>
            <a:r>
              <a:rPr lang="pt-BR" sz="1100" i="1" dirty="0" smtClean="0">
                <a:solidFill>
                  <a:schemeClr val="bg1"/>
                </a:solidFill>
              </a:rPr>
              <a:t>iabetes </a:t>
            </a:r>
            <a:r>
              <a:rPr lang="pt-BR" sz="1100" i="1" dirty="0" err="1" smtClean="0">
                <a:solidFill>
                  <a:schemeClr val="bg1"/>
                </a:solidFill>
              </a:rPr>
              <a:t>mellitus</a:t>
            </a:r>
            <a:r>
              <a:rPr lang="pt-BR" sz="1100" dirty="0" smtClean="0">
                <a:solidFill>
                  <a:schemeClr val="bg1"/>
                </a:solidFill>
              </a:rPr>
              <a:t>: - https://www.youtube.com/watch?v=VhBCYfZqxrk</a:t>
            </a:r>
          </a:p>
          <a:p>
            <a:r>
              <a:rPr lang="pt-BR" sz="1100" dirty="0" smtClean="0">
                <a:solidFill>
                  <a:schemeClr val="bg1"/>
                </a:solidFill>
              </a:rPr>
              <a:t>Técnica DNA recombinante - https://youtu.be/o0hI3nKkjUQ</a:t>
            </a:r>
            <a:endParaRPr lang="pt-BR" sz="11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664707" y="357166"/>
            <a:ext cx="3671711" cy="830997"/>
          </a:xfrm>
          <a:prstGeom prst="rect">
            <a:avLst/>
          </a:prstGeom>
        </p:spPr>
        <p:txBody>
          <a:bodyPr wrap="none">
            <a:spAutoFit/>
          </a:bodyPr>
          <a:lstStyle/>
          <a:p>
            <a:r>
              <a:rPr lang="pt-BR" sz="4800" b="1" dirty="0">
                <a:solidFill>
                  <a:srgbClr val="609306"/>
                </a:solidFill>
                <a:cs typeface="Gautami" pitchFamily="34" charset="0"/>
              </a:rPr>
              <a:t>Biotecnologia</a:t>
            </a:r>
          </a:p>
        </p:txBody>
      </p:sp>
      <p:cxnSp>
        <p:nvCxnSpPr>
          <p:cNvPr id="3" name="Conector reto 2"/>
          <p:cNvCxnSpPr/>
          <p:nvPr/>
        </p:nvCxnSpPr>
        <p:spPr>
          <a:xfrm>
            <a:off x="2500298" y="1214422"/>
            <a:ext cx="4000528" cy="1588"/>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Retângulo 3"/>
          <p:cNvSpPr/>
          <p:nvPr/>
        </p:nvSpPr>
        <p:spPr>
          <a:xfrm>
            <a:off x="1428728" y="1500174"/>
            <a:ext cx="6572296" cy="1569660"/>
          </a:xfrm>
          <a:prstGeom prst="rect">
            <a:avLst/>
          </a:prstGeom>
        </p:spPr>
        <p:txBody>
          <a:bodyPr wrap="square">
            <a:spAutoFit/>
          </a:bodyPr>
          <a:lstStyle/>
          <a:p>
            <a:pPr algn="ctr"/>
            <a:r>
              <a:rPr lang="pt-BR" sz="2400" i="1" dirty="0">
                <a:solidFill>
                  <a:prstClr val="black"/>
                </a:solidFill>
                <a:latin typeface="+mj-lt"/>
                <a:cs typeface="Arial" pitchFamily="34" charset="0"/>
              </a:rPr>
              <a:t>“Biotecnologia significa qualquer tecnologia que utilize sistemas biológicos, organismos vivos, ou seus derivados, para fabricar ou modificar produtos ou processos para utilização específica”.</a:t>
            </a:r>
            <a:endParaRPr lang="pt-BR" dirty="0">
              <a:latin typeface="+mj-lt"/>
            </a:endParaRPr>
          </a:p>
        </p:txBody>
      </p:sp>
      <p:sp>
        <p:nvSpPr>
          <p:cNvPr id="5" name="Retângulo 4"/>
          <p:cNvSpPr/>
          <p:nvPr/>
        </p:nvSpPr>
        <p:spPr>
          <a:xfrm>
            <a:off x="1142976" y="3857628"/>
            <a:ext cx="6464527" cy="769441"/>
          </a:xfrm>
          <a:prstGeom prst="rect">
            <a:avLst/>
          </a:prstGeom>
        </p:spPr>
        <p:txBody>
          <a:bodyPr wrap="none">
            <a:spAutoFit/>
          </a:bodyPr>
          <a:lstStyle/>
          <a:p>
            <a:r>
              <a:rPr lang="pt-BR" sz="4400" b="1" dirty="0" smtClean="0">
                <a:solidFill>
                  <a:srgbClr val="609306"/>
                </a:solidFill>
                <a:cs typeface="Gautami" pitchFamily="34" charset="0"/>
              </a:rPr>
              <a:t>Aplicação da Biotecnologia</a:t>
            </a:r>
            <a:endParaRPr lang="pt-BR" sz="4400" b="1" dirty="0">
              <a:solidFill>
                <a:srgbClr val="609306"/>
              </a:solidFill>
              <a:cs typeface="Gautami" pitchFamily="34" charset="0"/>
            </a:endParaRPr>
          </a:p>
        </p:txBody>
      </p:sp>
      <p:cxnSp>
        <p:nvCxnSpPr>
          <p:cNvPr id="6" name="Conector reto 5"/>
          <p:cNvCxnSpPr/>
          <p:nvPr/>
        </p:nvCxnSpPr>
        <p:spPr>
          <a:xfrm>
            <a:off x="1285852" y="4643446"/>
            <a:ext cx="6143668" cy="1588"/>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tângulo 6"/>
          <p:cNvSpPr/>
          <p:nvPr/>
        </p:nvSpPr>
        <p:spPr>
          <a:xfrm>
            <a:off x="2285984" y="4857760"/>
            <a:ext cx="1463862" cy="584775"/>
          </a:xfrm>
          <a:prstGeom prst="rect">
            <a:avLst/>
          </a:prstGeom>
        </p:spPr>
        <p:txBody>
          <a:bodyPr wrap="none">
            <a:spAutoFit/>
          </a:bodyPr>
          <a:lstStyle/>
          <a:p>
            <a:pPr>
              <a:buFont typeface="Arial" pitchFamily="34" charset="0"/>
              <a:buChar char="•"/>
            </a:pPr>
            <a:r>
              <a:rPr lang="pt-BR" sz="3200" b="1" dirty="0" smtClean="0">
                <a:solidFill>
                  <a:srgbClr val="609306"/>
                </a:solidFill>
                <a:cs typeface="Gautami" pitchFamily="34" charset="0"/>
              </a:rPr>
              <a:t>Saúde </a:t>
            </a:r>
          </a:p>
        </p:txBody>
      </p:sp>
      <p:sp>
        <p:nvSpPr>
          <p:cNvPr id="9" name="Retângulo 8"/>
          <p:cNvSpPr/>
          <p:nvPr/>
        </p:nvSpPr>
        <p:spPr>
          <a:xfrm>
            <a:off x="4786314" y="5701745"/>
            <a:ext cx="2428892" cy="584775"/>
          </a:xfrm>
          <a:prstGeom prst="rect">
            <a:avLst/>
          </a:prstGeom>
        </p:spPr>
        <p:txBody>
          <a:bodyPr wrap="square">
            <a:spAutoFit/>
          </a:bodyPr>
          <a:lstStyle/>
          <a:p>
            <a:pPr lvl="0">
              <a:buFont typeface="Arial" pitchFamily="34" charset="0"/>
              <a:buChar char="•"/>
            </a:pPr>
            <a:r>
              <a:rPr lang="pt-BR" sz="3200" b="1" dirty="0" smtClean="0">
                <a:solidFill>
                  <a:srgbClr val="609306"/>
                </a:solidFill>
                <a:cs typeface="Gautami" pitchFamily="34" charset="0"/>
              </a:rPr>
              <a:t>Agricultura</a:t>
            </a:r>
            <a:endParaRPr lang="pt-BR" sz="3200" b="1" dirty="0">
              <a:solidFill>
                <a:srgbClr val="609306"/>
              </a:solidFill>
              <a:cs typeface="Gautami" pitchFamily="34" charset="0"/>
            </a:endParaRPr>
          </a:p>
        </p:txBody>
      </p:sp>
      <p:sp>
        <p:nvSpPr>
          <p:cNvPr id="10" name="Retângulo 9"/>
          <p:cNvSpPr/>
          <p:nvPr/>
        </p:nvSpPr>
        <p:spPr>
          <a:xfrm>
            <a:off x="4929190" y="4929198"/>
            <a:ext cx="2010679" cy="584775"/>
          </a:xfrm>
          <a:prstGeom prst="rect">
            <a:avLst/>
          </a:prstGeom>
        </p:spPr>
        <p:txBody>
          <a:bodyPr wrap="none">
            <a:spAutoFit/>
          </a:bodyPr>
          <a:lstStyle/>
          <a:p>
            <a:pPr lvl="0">
              <a:buFont typeface="Arial" pitchFamily="34" charset="0"/>
              <a:buChar char="•"/>
            </a:pPr>
            <a:r>
              <a:rPr lang="pt-BR" sz="3200" b="1" dirty="0">
                <a:solidFill>
                  <a:srgbClr val="609306"/>
                </a:solidFill>
                <a:cs typeface="Gautami" pitchFamily="34" charset="0"/>
              </a:rPr>
              <a:t>Indústrias</a:t>
            </a:r>
          </a:p>
        </p:txBody>
      </p:sp>
      <p:sp>
        <p:nvSpPr>
          <p:cNvPr id="11" name="Retângulo 10"/>
          <p:cNvSpPr/>
          <p:nvPr/>
        </p:nvSpPr>
        <p:spPr>
          <a:xfrm>
            <a:off x="1214414" y="5701745"/>
            <a:ext cx="2979534" cy="584775"/>
          </a:xfrm>
          <a:prstGeom prst="rect">
            <a:avLst/>
          </a:prstGeom>
        </p:spPr>
        <p:txBody>
          <a:bodyPr wrap="none">
            <a:spAutoFit/>
          </a:bodyPr>
          <a:lstStyle/>
          <a:p>
            <a:pPr lvl="0">
              <a:buFont typeface="Arial" pitchFamily="34" charset="0"/>
              <a:buChar char="•"/>
            </a:pPr>
            <a:r>
              <a:rPr lang="pt-BR" sz="3200" b="1" dirty="0">
                <a:solidFill>
                  <a:srgbClr val="609306"/>
                </a:solidFill>
                <a:cs typeface="Gautami" pitchFamily="34" charset="0"/>
              </a:rPr>
              <a:t>Meio Ambiente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71538" y="428604"/>
            <a:ext cx="7058792" cy="769441"/>
          </a:xfrm>
          <a:prstGeom prst="rect">
            <a:avLst/>
          </a:prstGeom>
        </p:spPr>
        <p:txBody>
          <a:bodyPr wrap="none">
            <a:spAutoFit/>
          </a:bodyPr>
          <a:lstStyle/>
          <a:p>
            <a:r>
              <a:rPr lang="pt-BR" sz="4400" b="1" dirty="0" smtClean="0">
                <a:solidFill>
                  <a:srgbClr val="609306"/>
                </a:solidFill>
                <a:cs typeface="Gautami" pitchFamily="34" charset="0"/>
              </a:rPr>
              <a:t>Importância da Biotecnologia</a:t>
            </a:r>
            <a:endParaRPr lang="pt-BR" sz="4400" b="1" dirty="0">
              <a:solidFill>
                <a:srgbClr val="609306"/>
              </a:solidFill>
              <a:cs typeface="Gautami" pitchFamily="34" charset="0"/>
            </a:endParaRPr>
          </a:p>
        </p:txBody>
      </p:sp>
      <p:cxnSp>
        <p:nvCxnSpPr>
          <p:cNvPr id="3" name="Conector reto 2"/>
          <p:cNvCxnSpPr/>
          <p:nvPr/>
        </p:nvCxnSpPr>
        <p:spPr>
          <a:xfrm>
            <a:off x="1071538" y="1142984"/>
            <a:ext cx="7000924" cy="1588"/>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000100" y="1785926"/>
            <a:ext cx="7358114" cy="3416320"/>
          </a:xfrm>
          <a:prstGeom prst="rect">
            <a:avLst/>
          </a:prstGeom>
        </p:spPr>
        <p:txBody>
          <a:bodyPr wrap="square">
            <a:spAutoFit/>
          </a:bodyPr>
          <a:lstStyle/>
          <a:p>
            <a:pPr indent="457200" algn="just"/>
            <a:r>
              <a:rPr lang="pt-BR" sz="2400" b="1" dirty="0"/>
              <a:t>A biotecnologia promove impactos em diversos setores industriais por meio de técnicas inovadoras e pela revolução no tratamento de doenças, no uso de novos medicamentos para aplicação em humanos e animais, na multiplicação e reprodução de espécies vegetais e animais, no desenvolvimento e melhoria de alimentos, promove o desenvolvimento sustentável, na recuperação e tratamento de resíduos químicos, dentre outras áreas que possam ser exploradas.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57224" y="2000240"/>
            <a:ext cx="7429552" cy="1938992"/>
          </a:xfrm>
          <a:prstGeom prst="rect">
            <a:avLst/>
          </a:prstGeom>
        </p:spPr>
        <p:txBody>
          <a:bodyPr wrap="square">
            <a:spAutoFit/>
          </a:bodyPr>
          <a:lstStyle/>
          <a:p>
            <a:pPr indent="457200" algn="just" fontAlgn="base"/>
            <a:r>
              <a:rPr lang="pt-BR" sz="2400" dirty="0" smtClean="0"/>
              <a:t>Muitas </a:t>
            </a:r>
            <a:r>
              <a:rPr lang="pt-BR" sz="2400" dirty="0"/>
              <a:t>das aplicações da biotecnologia podem ser vantajosas para a humanidade, mas geram </a:t>
            </a:r>
            <a:r>
              <a:rPr lang="pt-BR" sz="2400" b="1" dirty="0"/>
              <a:t>controvérsias</a:t>
            </a:r>
            <a:r>
              <a:rPr lang="pt-BR" sz="2400" dirty="0"/>
              <a:t> a respeito das </a:t>
            </a:r>
            <a:r>
              <a:rPr lang="pt-BR" sz="2400" dirty="0" err="1"/>
              <a:t>consequências</a:t>
            </a:r>
            <a:r>
              <a:rPr lang="pt-BR" sz="2400" dirty="0"/>
              <a:t> sobre a </a:t>
            </a:r>
            <a:r>
              <a:rPr lang="pt-BR" sz="2400" b="1" dirty="0"/>
              <a:t>saúde humana e animal, os impactos ambientais e a sociedade. </a:t>
            </a:r>
            <a:r>
              <a:rPr lang="pt-BR" sz="2400" dirty="0"/>
              <a:t>O certo é que </a:t>
            </a:r>
            <a:r>
              <a:rPr lang="pt-BR" sz="2400" b="1" dirty="0"/>
              <a:t>ainda não se sabe</a:t>
            </a:r>
            <a:r>
              <a:rPr lang="pt-BR" sz="2400" dirty="0"/>
              <a:t> ao certo os efeitos a longo prazo.</a:t>
            </a:r>
          </a:p>
        </p:txBody>
      </p:sp>
      <p:sp>
        <p:nvSpPr>
          <p:cNvPr id="4" name="Retângulo 3"/>
          <p:cNvSpPr/>
          <p:nvPr/>
        </p:nvSpPr>
        <p:spPr>
          <a:xfrm>
            <a:off x="1071538" y="500042"/>
            <a:ext cx="6825202" cy="769441"/>
          </a:xfrm>
          <a:prstGeom prst="rect">
            <a:avLst/>
          </a:prstGeom>
        </p:spPr>
        <p:txBody>
          <a:bodyPr wrap="none">
            <a:spAutoFit/>
          </a:bodyPr>
          <a:lstStyle/>
          <a:p>
            <a:pPr lvl="0" fontAlgn="base"/>
            <a:r>
              <a:rPr lang="pt-BR" sz="4400" b="1" dirty="0">
                <a:solidFill>
                  <a:srgbClr val="609306"/>
                </a:solidFill>
                <a:cs typeface="Gautami" pitchFamily="34" charset="0"/>
              </a:rPr>
              <a:t>Vantagem ou Desvantagem?</a:t>
            </a:r>
          </a:p>
        </p:txBody>
      </p:sp>
      <p:cxnSp>
        <p:nvCxnSpPr>
          <p:cNvPr id="5" name="Conector reto 4"/>
          <p:cNvCxnSpPr/>
          <p:nvPr/>
        </p:nvCxnSpPr>
        <p:spPr>
          <a:xfrm>
            <a:off x="1071538" y="1142984"/>
            <a:ext cx="7000924" cy="1588"/>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27650" name="Picture 2" descr="As startups de biotecnologia de maior destaque do ano | Rubian ..."/>
          <p:cNvPicPr>
            <a:picLocks noChangeAspect="1" noChangeArrowheads="1"/>
          </p:cNvPicPr>
          <p:nvPr/>
        </p:nvPicPr>
        <p:blipFill>
          <a:blip r:embed="rId2" cstate="print"/>
          <a:srcRect/>
          <a:stretch>
            <a:fillRect/>
          </a:stretch>
        </p:blipFill>
        <p:spPr bwMode="auto">
          <a:xfrm>
            <a:off x="6215074" y="4643446"/>
            <a:ext cx="2640601" cy="1999313"/>
          </a:xfrm>
          <a:prstGeom prst="rect">
            <a:avLst/>
          </a:prstGeom>
          <a:noFill/>
        </p:spPr>
      </p:pic>
      <p:pic>
        <p:nvPicPr>
          <p:cNvPr id="27652" name="Picture 4" descr="Grandes farmacêuticas investem em biotecnologia para manter ..."/>
          <p:cNvPicPr>
            <a:picLocks noChangeAspect="1" noChangeArrowheads="1"/>
          </p:cNvPicPr>
          <p:nvPr/>
        </p:nvPicPr>
        <p:blipFill>
          <a:blip r:embed="rId3"/>
          <a:srcRect/>
          <a:stretch>
            <a:fillRect/>
          </a:stretch>
        </p:blipFill>
        <p:spPr bwMode="auto">
          <a:xfrm>
            <a:off x="2714612" y="4691735"/>
            <a:ext cx="3403045" cy="19519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8" name="Picture 4" descr="Lena: Positivo X Negativo"/>
          <p:cNvPicPr>
            <a:picLocks noChangeAspect="1" noChangeArrowheads="1"/>
          </p:cNvPicPr>
          <p:nvPr/>
        </p:nvPicPr>
        <p:blipFill>
          <a:blip r:embed="rId2" cstate="print"/>
          <a:srcRect r="48512"/>
          <a:stretch>
            <a:fillRect/>
          </a:stretch>
        </p:blipFill>
        <p:spPr bwMode="auto">
          <a:xfrm>
            <a:off x="2000232" y="6072206"/>
            <a:ext cx="928694" cy="759460"/>
          </a:xfrm>
          <a:prstGeom prst="rect">
            <a:avLst/>
          </a:prstGeom>
          <a:noFill/>
        </p:spPr>
      </p:pic>
      <p:sp>
        <p:nvSpPr>
          <p:cNvPr id="3" name="Espaço Reservado para Conteúdo 2"/>
          <p:cNvSpPr>
            <a:spLocks noGrp="1"/>
          </p:cNvSpPr>
          <p:nvPr>
            <p:ph sz="half" idx="1"/>
          </p:nvPr>
        </p:nvSpPr>
        <p:spPr>
          <a:xfrm>
            <a:off x="457201" y="1331929"/>
            <a:ext cx="4038599" cy="4525963"/>
          </a:xfrm>
        </p:spPr>
        <p:txBody>
          <a:bodyPr/>
          <a:lstStyle/>
          <a:p>
            <a:pPr algn="ctr">
              <a:buNone/>
            </a:pPr>
            <a:r>
              <a:rPr lang="pt-BR" sz="2400" b="1" dirty="0" smtClean="0">
                <a:solidFill>
                  <a:srgbClr val="609306"/>
                </a:solidFill>
                <a:cs typeface="Gautami" pitchFamily="34" charset="0"/>
              </a:rPr>
              <a:t>Benefícios da Biotecnologia</a:t>
            </a:r>
          </a:p>
          <a:p>
            <a:endParaRPr lang="pt-BR" sz="2000" dirty="0" smtClean="0"/>
          </a:p>
          <a:p>
            <a:r>
              <a:rPr lang="pt-BR" sz="2000" dirty="0" smtClean="0"/>
              <a:t>aumento da produção de alimentos, motivado principalmente pela possibilidade de acabar com a fome no mundo;</a:t>
            </a:r>
          </a:p>
          <a:p>
            <a:r>
              <a:rPr lang="pt-BR" sz="2000" dirty="0" smtClean="0"/>
              <a:t>possibilidade de se obter alimentos mais nutritivos e com propriedades medicinais;</a:t>
            </a:r>
          </a:p>
          <a:p>
            <a:r>
              <a:rPr lang="pt-BR" sz="2000" dirty="0" smtClean="0"/>
              <a:t>técnicas terapêuticas para doenças que ainda não tem cura, como o câncer, ou cujos tratamentos não são tão eficientes;</a:t>
            </a:r>
          </a:p>
        </p:txBody>
      </p:sp>
      <p:sp>
        <p:nvSpPr>
          <p:cNvPr id="4" name="Espaço Reservado para Conteúdo 3"/>
          <p:cNvSpPr>
            <a:spLocks noGrp="1"/>
          </p:cNvSpPr>
          <p:nvPr>
            <p:ph sz="half" idx="2"/>
          </p:nvPr>
        </p:nvSpPr>
        <p:spPr>
          <a:xfrm>
            <a:off x="4648201" y="1331929"/>
            <a:ext cx="4038599" cy="4525963"/>
          </a:xfrm>
        </p:spPr>
        <p:txBody>
          <a:bodyPr/>
          <a:lstStyle/>
          <a:p>
            <a:pPr algn="ctr">
              <a:buNone/>
            </a:pPr>
            <a:r>
              <a:rPr lang="pt-BR" sz="2400" b="1" dirty="0" smtClean="0">
                <a:solidFill>
                  <a:srgbClr val="609306"/>
                </a:solidFill>
                <a:cs typeface="Gautami" pitchFamily="34" charset="0"/>
              </a:rPr>
              <a:t>Impactos Negativos</a:t>
            </a:r>
          </a:p>
          <a:p>
            <a:endParaRPr lang="pt-BR" sz="2000" dirty="0" smtClean="0"/>
          </a:p>
          <a:p>
            <a:r>
              <a:rPr lang="pt-BR" sz="2000" dirty="0" smtClean="0"/>
              <a:t>utilização intensiva de agrotóxicos e fertilizantes inorgânicos;</a:t>
            </a:r>
          </a:p>
          <a:p>
            <a:r>
              <a:rPr lang="pt-BR" sz="2000" dirty="0" smtClean="0"/>
              <a:t>interferência no equilíbrio da natureza;</a:t>
            </a:r>
          </a:p>
          <a:p>
            <a:r>
              <a:rPr lang="pt-BR" sz="2000" dirty="0" smtClean="0"/>
              <a:t>criação de sementes geneticamente modificadas (inférteis);</a:t>
            </a:r>
          </a:p>
          <a:p>
            <a:r>
              <a:rPr lang="pt-BR" sz="2000" dirty="0" smtClean="0"/>
              <a:t>"poluição genética", uma vez que não é possível controlar os efeitos da disseminação de organismos geneticamente modificados no ambiente;</a:t>
            </a:r>
          </a:p>
        </p:txBody>
      </p:sp>
      <p:sp>
        <p:nvSpPr>
          <p:cNvPr id="5" name="Retângulo 4"/>
          <p:cNvSpPr/>
          <p:nvPr/>
        </p:nvSpPr>
        <p:spPr>
          <a:xfrm>
            <a:off x="1071538" y="285728"/>
            <a:ext cx="7167540" cy="707886"/>
          </a:xfrm>
          <a:prstGeom prst="rect">
            <a:avLst/>
          </a:prstGeom>
        </p:spPr>
        <p:txBody>
          <a:bodyPr wrap="none">
            <a:spAutoFit/>
          </a:bodyPr>
          <a:lstStyle/>
          <a:p>
            <a:pPr lvl="0" fontAlgn="base"/>
            <a:r>
              <a:rPr lang="pt-BR" sz="4000" b="1" dirty="0" smtClean="0">
                <a:solidFill>
                  <a:srgbClr val="609306"/>
                </a:solidFill>
                <a:cs typeface="Gautami" pitchFamily="34" charset="0"/>
              </a:rPr>
              <a:t>Benefícios X  Impactos Negativos</a:t>
            </a:r>
            <a:endParaRPr lang="pt-BR" sz="4000" b="1" dirty="0">
              <a:solidFill>
                <a:srgbClr val="609306"/>
              </a:solidFill>
              <a:cs typeface="Gautami" pitchFamily="34" charset="0"/>
            </a:endParaRPr>
          </a:p>
        </p:txBody>
      </p:sp>
      <p:cxnSp>
        <p:nvCxnSpPr>
          <p:cNvPr id="6" name="Conector reto 5"/>
          <p:cNvCxnSpPr/>
          <p:nvPr/>
        </p:nvCxnSpPr>
        <p:spPr>
          <a:xfrm>
            <a:off x="1071538" y="1000108"/>
            <a:ext cx="7000924" cy="1588"/>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26630" name="Picture 6" descr="Lena: Positivo X Negativo"/>
          <p:cNvPicPr>
            <a:picLocks noChangeAspect="1" noChangeArrowheads="1"/>
          </p:cNvPicPr>
          <p:nvPr/>
        </p:nvPicPr>
        <p:blipFill>
          <a:blip r:embed="rId3"/>
          <a:srcRect l="49772" r="10754" b="10325"/>
          <a:stretch>
            <a:fillRect/>
          </a:stretch>
        </p:blipFill>
        <p:spPr bwMode="auto">
          <a:xfrm>
            <a:off x="6929454" y="6072206"/>
            <a:ext cx="785818" cy="75165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Espaço Reservado para Conteúdo 4"/>
          <p:cNvSpPr>
            <a:spLocks noGrp="1"/>
          </p:cNvSpPr>
          <p:nvPr>
            <p:ph sz="half" idx="2"/>
          </p:nvPr>
        </p:nvSpPr>
        <p:spPr>
          <a:xfrm>
            <a:off x="4648201" y="1285860"/>
            <a:ext cx="4038599" cy="4525963"/>
          </a:xfrm>
        </p:spPr>
        <p:txBody>
          <a:bodyPr/>
          <a:lstStyle/>
          <a:p>
            <a:pPr lvl="0" algn="ctr">
              <a:buNone/>
            </a:pPr>
            <a:r>
              <a:rPr lang="pt-BR" sz="2400" b="1" dirty="0" smtClean="0">
                <a:solidFill>
                  <a:srgbClr val="609306"/>
                </a:solidFill>
                <a:cs typeface="Gautami" pitchFamily="34" charset="0"/>
              </a:rPr>
              <a:t>Impactos Negativos</a:t>
            </a:r>
          </a:p>
          <a:p>
            <a:endParaRPr lang="pt-BR" sz="2000" dirty="0" smtClean="0"/>
          </a:p>
          <a:p>
            <a:r>
              <a:rPr lang="pt-BR" sz="2000" dirty="0" smtClean="0"/>
              <a:t>alimentos transgênicos podem causar alergias, entre outros prejuízos.</a:t>
            </a:r>
          </a:p>
          <a:p>
            <a:r>
              <a:rPr lang="pt-BR" sz="2000" dirty="0" smtClean="0"/>
              <a:t>questões éticas relacionadas à clonagem de seres vivos;</a:t>
            </a:r>
          </a:p>
          <a:p>
            <a:r>
              <a:rPr lang="pt-BR" sz="2000" dirty="0" smtClean="0"/>
              <a:t>a produção de células-tronco produz estresse celular que pode ter como </a:t>
            </a:r>
            <a:r>
              <a:rPr lang="pt-BR" sz="2000" dirty="0" err="1" smtClean="0"/>
              <a:t>consequência</a:t>
            </a:r>
            <a:r>
              <a:rPr lang="pt-BR" sz="2000" dirty="0" smtClean="0"/>
              <a:t> o envelhecimento precoce, entre outras;</a:t>
            </a:r>
          </a:p>
          <a:p>
            <a:endParaRPr lang="pt-BR" sz="2000" dirty="0" smtClean="0"/>
          </a:p>
          <a:p>
            <a:endParaRPr lang="pt-BR" dirty="0"/>
          </a:p>
        </p:txBody>
      </p:sp>
      <p:sp>
        <p:nvSpPr>
          <p:cNvPr id="6" name="Espaço Reservado para Conteúdo 5"/>
          <p:cNvSpPr>
            <a:spLocks noGrp="1"/>
          </p:cNvSpPr>
          <p:nvPr>
            <p:ph sz="half" idx="1"/>
          </p:nvPr>
        </p:nvSpPr>
        <p:spPr>
          <a:xfrm>
            <a:off x="428596" y="1357298"/>
            <a:ext cx="4038599" cy="3785652"/>
          </a:xfrm>
          <a:prstGeom prst="rect">
            <a:avLst/>
          </a:prstGeom>
        </p:spPr>
        <p:txBody>
          <a:bodyPr>
            <a:spAutoFit/>
          </a:bodyPr>
          <a:lstStyle/>
          <a:p>
            <a:pPr algn="ctr">
              <a:buNone/>
            </a:pPr>
            <a:r>
              <a:rPr lang="pt-BR" sz="2400" b="1" dirty="0" smtClean="0">
                <a:solidFill>
                  <a:srgbClr val="609306"/>
                </a:solidFill>
                <a:cs typeface="Gautami" pitchFamily="34" charset="0"/>
              </a:rPr>
              <a:t>Benefícios da Biotecnologia</a:t>
            </a:r>
          </a:p>
          <a:p>
            <a:endParaRPr lang="pt-BR" sz="2000" dirty="0" smtClean="0"/>
          </a:p>
          <a:p>
            <a:r>
              <a:rPr lang="pt-BR" sz="2000" dirty="0" smtClean="0"/>
              <a:t>produção de medicamentos, além de hormônios, anticorpos e insulina;</a:t>
            </a:r>
          </a:p>
          <a:p>
            <a:r>
              <a:rPr lang="pt-BR" sz="2000" dirty="0" smtClean="0"/>
              <a:t>uso da </a:t>
            </a:r>
            <a:r>
              <a:rPr lang="pt-BR" sz="2000" dirty="0" err="1" smtClean="0"/>
              <a:t>biorremediação</a:t>
            </a:r>
            <a:r>
              <a:rPr lang="pt-BR" sz="2000" dirty="0" smtClean="0"/>
              <a:t> para controlar e eliminar a contaminação nos ambientes;</a:t>
            </a:r>
          </a:p>
          <a:p>
            <a:r>
              <a:rPr lang="pt-BR" sz="2000" dirty="0" smtClean="0"/>
              <a:t>produção de produtos biodegradáveis para reduzir a poluição ambiental;</a:t>
            </a:r>
          </a:p>
        </p:txBody>
      </p:sp>
      <p:sp>
        <p:nvSpPr>
          <p:cNvPr id="7" name="Retângulo 6"/>
          <p:cNvSpPr/>
          <p:nvPr/>
        </p:nvSpPr>
        <p:spPr>
          <a:xfrm>
            <a:off x="1071538" y="285728"/>
            <a:ext cx="7167540" cy="707886"/>
          </a:xfrm>
          <a:prstGeom prst="rect">
            <a:avLst/>
          </a:prstGeom>
        </p:spPr>
        <p:txBody>
          <a:bodyPr wrap="none">
            <a:spAutoFit/>
          </a:bodyPr>
          <a:lstStyle/>
          <a:p>
            <a:pPr lvl="0" fontAlgn="base"/>
            <a:r>
              <a:rPr lang="pt-BR" sz="4000" b="1" dirty="0" smtClean="0">
                <a:solidFill>
                  <a:srgbClr val="609306"/>
                </a:solidFill>
                <a:cs typeface="Gautami" pitchFamily="34" charset="0"/>
              </a:rPr>
              <a:t>Benefícios X  Impactos Negativos</a:t>
            </a:r>
            <a:endParaRPr lang="pt-BR" sz="4000" b="1" dirty="0">
              <a:solidFill>
                <a:srgbClr val="609306"/>
              </a:solidFill>
              <a:cs typeface="Gautami" pitchFamily="34" charset="0"/>
            </a:endParaRPr>
          </a:p>
        </p:txBody>
      </p:sp>
      <p:cxnSp>
        <p:nvCxnSpPr>
          <p:cNvPr id="8" name="Conector reto 7"/>
          <p:cNvCxnSpPr/>
          <p:nvPr/>
        </p:nvCxnSpPr>
        <p:spPr>
          <a:xfrm>
            <a:off x="1071538" y="1000108"/>
            <a:ext cx="7000924" cy="1588"/>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4" descr="Lena: Positivo X Negativo"/>
          <p:cNvPicPr>
            <a:picLocks noChangeAspect="1" noChangeArrowheads="1"/>
          </p:cNvPicPr>
          <p:nvPr/>
        </p:nvPicPr>
        <p:blipFill>
          <a:blip r:embed="rId2"/>
          <a:srcRect r="48512"/>
          <a:stretch>
            <a:fillRect/>
          </a:stretch>
        </p:blipFill>
        <p:spPr bwMode="auto">
          <a:xfrm>
            <a:off x="1643042" y="5403848"/>
            <a:ext cx="1428760" cy="1168400"/>
          </a:xfrm>
          <a:prstGeom prst="rect">
            <a:avLst/>
          </a:prstGeom>
          <a:noFill/>
        </p:spPr>
      </p:pic>
      <p:pic>
        <p:nvPicPr>
          <p:cNvPr id="10" name="Picture 6" descr="Lena: Positivo X Negativo"/>
          <p:cNvPicPr>
            <a:picLocks noChangeAspect="1" noChangeArrowheads="1"/>
          </p:cNvPicPr>
          <p:nvPr/>
        </p:nvPicPr>
        <p:blipFill>
          <a:blip r:embed="rId2"/>
          <a:srcRect l="49772" r="10754" b="10325"/>
          <a:stretch>
            <a:fillRect/>
          </a:stretch>
        </p:blipFill>
        <p:spPr bwMode="auto">
          <a:xfrm>
            <a:off x="6234557" y="5357826"/>
            <a:ext cx="1194963" cy="114300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654310" y="357166"/>
            <a:ext cx="5835380" cy="707886"/>
          </a:xfrm>
          <a:prstGeom prst="rect">
            <a:avLst/>
          </a:prstGeom>
        </p:spPr>
        <p:txBody>
          <a:bodyPr wrap="none">
            <a:spAutoFit/>
          </a:bodyPr>
          <a:lstStyle/>
          <a:p>
            <a:pPr fontAlgn="base"/>
            <a:r>
              <a:rPr lang="pt-BR" sz="4000" b="1" dirty="0">
                <a:solidFill>
                  <a:srgbClr val="609306"/>
                </a:solidFill>
                <a:cs typeface="Gautami" pitchFamily="34" charset="0"/>
              </a:rPr>
              <a:t>Biotecnologia na Medicina</a:t>
            </a:r>
          </a:p>
        </p:txBody>
      </p:sp>
      <p:cxnSp>
        <p:nvCxnSpPr>
          <p:cNvPr id="3" name="Conector reto 2"/>
          <p:cNvCxnSpPr/>
          <p:nvPr/>
        </p:nvCxnSpPr>
        <p:spPr>
          <a:xfrm>
            <a:off x="1785918" y="1000108"/>
            <a:ext cx="5429288" cy="1588"/>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357158" y="1214422"/>
            <a:ext cx="8429684" cy="4524315"/>
          </a:xfrm>
          <a:prstGeom prst="rect">
            <a:avLst/>
          </a:prstGeom>
        </p:spPr>
        <p:txBody>
          <a:bodyPr wrap="square">
            <a:spAutoFit/>
          </a:bodyPr>
          <a:lstStyle/>
          <a:p>
            <a:pPr indent="457200" algn="just" fontAlgn="base"/>
            <a:r>
              <a:rPr lang="pt-BR" sz="2400" dirty="0"/>
              <a:t>Os </a:t>
            </a:r>
            <a:r>
              <a:rPr lang="pt-BR" sz="2400" b="1" dirty="0"/>
              <a:t>objetivos iniciais da biotecnologia</a:t>
            </a:r>
            <a:r>
              <a:rPr lang="pt-BR" sz="2400" dirty="0"/>
              <a:t> moderna eram voltados para </a:t>
            </a:r>
            <a:r>
              <a:rPr lang="pt-BR" sz="2400" b="1" dirty="0"/>
              <a:t>questões de saúde humana e de animais</a:t>
            </a:r>
            <a:r>
              <a:rPr lang="pt-BR" sz="2400" dirty="0"/>
              <a:t>, com a utilização de microrganismos para a </a:t>
            </a:r>
            <a:r>
              <a:rPr lang="pt-BR" sz="2400" b="1" dirty="0"/>
              <a:t>fabricação de remédios</a:t>
            </a:r>
            <a:r>
              <a:rPr lang="pt-BR" sz="2400" dirty="0"/>
              <a:t>.</a:t>
            </a:r>
          </a:p>
          <a:p>
            <a:pPr algn="just" fontAlgn="base"/>
            <a:r>
              <a:rPr lang="pt-BR" sz="2400" dirty="0"/>
              <a:t>Entretanto, as técnicas se diversificaram bastante e atualmente são muitas as possibilidades de aplicação, tanto dentro da medicina como nas outras áreas.</a:t>
            </a:r>
          </a:p>
          <a:p>
            <a:pPr indent="457200" algn="just" fontAlgn="base"/>
            <a:r>
              <a:rPr lang="pt-BR" sz="2400" dirty="0"/>
              <a:t>Vale destacar que as pesquisas começaram a ser desenvolvidas nos laboratórios das universidades e centros de pesquisa públicos, entretanto, atualmente quem domina as pesquisas e o mercado da biotecnologia são as empresas privadas, grandes </a:t>
            </a:r>
            <a:r>
              <a:rPr lang="pt-BR" sz="2400" b="1" dirty="0"/>
              <a:t>multinacionais farmacêuticas e agro-químicas,</a:t>
            </a:r>
            <a:r>
              <a:rPr lang="pt-BR" sz="2400" dirty="0"/>
              <a:t> portanto os valores e objetivos são diferentes.</a:t>
            </a:r>
          </a:p>
        </p:txBody>
      </p:sp>
      <p:pic>
        <p:nvPicPr>
          <p:cNvPr id="24578" name="Picture 2" descr="O que é biotecnologia?"/>
          <p:cNvPicPr>
            <a:picLocks noChangeAspect="1" noChangeArrowheads="1"/>
          </p:cNvPicPr>
          <p:nvPr/>
        </p:nvPicPr>
        <p:blipFill>
          <a:blip r:embed="rId2" cstate="print"/>
          <a:srcRect/>
          <a:stretch>
            <a:fillRect/>
          </a:stretch>
        </p:blipFill>
        <p:spPr bwMode="auto">
          <a:xfrm>
            <a:off x="7296442" y="5857892"/>
            <a:ext cx="1628465" cy="80050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Notícias - Portal da Indústria"/>
          <p:cNvPicPr>
            <a:picLocks noChangeAspect="1" noChangeArrowheads="1"/>
          </p:cNvPicPr>
          <p:nvPr/>
        </p:nvPicPr>
        <p:blipFill>
          <a:blip r:embed="rId2"/>
          <a:srcRect/>
          <a:stretch>
            <a:fillRect/>
          </a:stretch>
        </p:blipFill>
        <p:spPr bwMode="auto">
          <a:xfrm>
            <a:off x="6549826" y="5143512"/>
            <a:ext cx="2594206" cy="1718662"/>
          </a:xfrm>
          <a:prstGeom prst="rect">
            <a:avLst/>
          </a:prstGeom>
          <a:noFill/>
        </p:spPr>
      </p:pic>
      <p:sp>
        <p:nvSpPr>
          <p:cNvPr id="5" name="Retângulo 4"/>
          <p:cNvSpPr/>
          <p:nvPr/>
        </p:nvSpPr>
        <p:spPr>
          <a:xfrm>
            <a:off x="428596" y="1190701"/>
            <a:ext cx="8429684" cy="4893647"/>
          </a:xfrm>
          <a:prstGeom prst="rect">
            <a:avLst/>
          </a:prstGeom>
        </p:spPr>
        <p:txBody>
          <a:bodyPr wrap="square">
            <a:spAutoFit/>
          </a:bodyPr>
          <a:lstStyle/>
          <a:p>
            <a:pPr indent="457200" fontAlgn="base"/>
            <a:r>
              <a:rPr lang="pt-BR" sz="2400" dirty="0" smtClean="0"/>
              <a:t>São </a:t>
            </a:r>
            <a:r>
              <a:rPr lang="pt-BR" sz="2400" dirty="0"/>
              <a:t>muitas as biotecnologias usadas no ramo da saúde, sendo essa uma das maiores áreas de aplicação dessas técnicas no Brasil</a:t>
            </a:r>
            <a:r>
              <a:rPr lang="pt-BR" sz="2400" dirty="0" smtClean="0"/>
              <a:t>.</a:t>
            </a:r>
          </a:p>
          <a:p>
            <a:pPr indent="457200" fontAlgn="base"/>
            <a:r>
              <a:rPr lang="pt-BR" sz="2400" dirty="0" smtClean="0"/>
              <a:t> A engenharia genética é definida como o conjunto de processos que permitem a identificação, manipulação e transformação do genoma de organismos vivos. Sendo assim, é possível manipular o DNA existente nas células dos seres vivos e recombinar genes, produzindo transgênicos, clones e desenvolvendo terapias genéticas.</a:t>
            </a:r>
          </a:p>
          <a:p>
            <a:pPr indent="457200" fontAlgn="base"/>
            <a:endParaRPr lang="pt-BR" sz="2400" dirty="0" smtClean="0"/>
          </a:p>
          <a:p>
            <a:pPr indent="457200" fontAlgn="base"/>
            <a:r>
              <a:rPr lang="pt-BR" sz="2400" b="1" dirty="0" smtClean="0"/>
              <a:t>A primeira aplicação dessas terapias e uma das principais foi a criação da insulina sintética através da tecnologia do DNA recombinante para portadores da </a:t>
            </a:r>
            <a:r>
              <a:rPr lang="pt-BR" sz="2400" b="1" i="1" dirty="0" smtClean="0"/>
              <a:t>diabetes </a:t>
            </a:r>
            <a:r>
              <a:rPr lang="pt-BR" sz="2400" b="1" i="1" dirty="0" err="1" smtClean="0"/>
              <a:t>mellitus</a:t>
            </a:r>
            <a:r>
              <a:rPr lang="pt-BR" sz="2400" b="1" dirty="0" smtClean="0"/>
              <a:t>.</a:t>
            </a:r>
            <a:endParaRPr lang="pt-BR" sz="2400" b="1" dirty="0"/>
          </a:p>
          <a:p>
            <a:pPr indent="457200" fontAlgn="base"/>
            <a:endParaRPr lang="pt-BR" sz="2400" dirty="0"/>
          </a:p>
        </p:txBody>
      </p:sp>
      <p:sp>
        <p:nvSpPr>
          <p:cNvPr id="6" name="Retângulo 5"/>
          <p:cNvSpPr/>
          <p:nvPr/>
        </p:nvSpPr>
        <p:spPr>
          <a:xfrm>
            <a:off x="776698" y="214290"/>
            <a:ext cx="7590604" cy="707886"/>
          </a:xfrm>
          <a:prstGeom prst="rect">
            <a:avLst/>
          </a:prstGeom>
        </p:spPr>
        <p:txBody>
          <a:bodyPr wrap="none">
            <a:spAutoFit/>
          </a:bodyPr>
          <a:lstStyle/>
          <a:p>
            <a:pPr lvl="0" fontAlgn="base"/>
            <a:r>
              <a:rPr lang="pt-BR" sz="4000" b="1" dirty="0">
                <a:solidFill>
                  <a:srgbClr val="609306"/>
                </a:solidFill>
                <a:cs typeface="Gautami" pitchFamily="34" charset="0"/>
              </a:rPr>
              <a:t>Aplicações da Engenharia Genética</a:t>
            </a:r>
          </a:p>
        </p:txBody>
      </p:sp>
      <p:cxnSp>
        <p:nvCxnSpPr>
          <p:cNvPr id="7" name="Conector reto 6"/>
          <p:cNvCxnSpPr/>
          <p:nvPr/>
        </p:nvCxnSpPr>
        <p:spPr>
          <a:xfrm>
            <a:off x="785786" y="1000108"/>
            <a:ext cx="7572428" cy="1588"/>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641023" y="285728"/>
            <a:ext cx="3861955" cy="707886"/>
          </a:xfrm>
          <a:prstGeom prst="rect">
            <a:avLst/>
          </a:prstGeom>
        </p:spPr>
        <p:txBody>
          <a:bodyPr wrap="none">
            <a:spAutoFit/>
          </a:bodyPr>
          <a:lstStyle/>
          <a:p>
            <a:r>
              <a:rPr lang="pt-BR" sz="4000" b="1" i="1" dirty="0" smtClean="0">
                <a:solidFill>
                  <a:srgbClr val="609306"/>
                </a:solidFill>
                <a:cs typeface="Gautami" pitchFamily="34" charset="0"/>
              </a:rPr>
              <a:t>Diabetes</a:t>
            </a:r>
            <a:r>
              <a:rPr lang="pt-BR" sz="4000" b="1" i="1" dirty="0">
                <a:solidFill>
                  <a:srgbClr val="609306"/>
                </a:solidFill>
                <a:cs typeface="Gautami" pitchFamily="34" charset="0"/>
              </a:rPr>
              <a:t> </a:t>
            </a:r>
            <a:r>
              <a:rPr lang="pt-BR" sz="4000" b="1" i="1" dirty="0" err="1">
                <a:solidFill>
                  <a:srgbClr val="609306"/>
                </a:solidFill>
                <a:cs typeface="Gautami" pitchFamily="34" charset="0"/>
              </a:rPr>
              <a:t>mellitus</a:t>
            </a:r>
            <a:endParaRPr lang="pt-BR" sz="4000" b="1" i="1" dirty="0">
              <a:solidFill>
                <a:srgbClr val="609306"/>
              </a:solidFill>
              <a:cs typeface="Gautami" pitchFamily="34" charset="0"/>
            </a:endParaRPr>
          </a:p>
        </p:txBody>
      </p:sp>
      <p:cxnSp>
        <p:nvCxnSpPr>
          <p:cNvPr id="3" name="Conector reto 2"/>
          <p:cNvCxnSpPr/>
          <p:nvPr/>
        </p:nvCxnSpPr>
        <p:spPr>
          <a:xfrm>
            <a:off x="2714612" y="1000108"/>
            <a:ext cx="3714776" cy="1588"/>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1000100" y="1428736"/>
            <a:ext cx="7500990" cy="4154984"/>
          </a:xfrm>
          <a:prstGeom prst="rect">
            <a:avLst/>
          </a:prstGeom>
        </p:spPr>
        <p:txBody>
          <a:bodyPr wrap="square">
            <a:spAutoFit/>
          </a:bodyPr>
          <a:lstStyle/>
          <a:p>
            <a:pPr indent="457200" algn="just"/>
            <a:r>
              <a:rPr lang="pt-BR" sz="2400" b="1" dirty="0"/>
              <a:t>Diabetes </a:t>
            </a:r>
            <a:r>
              <a:rPr lang="pt-BR" sz="2400" b="1" dirty="0" err="1"/>
              <a:t>Mellitus</a:t>
            </a:r>
            <a:r>
              <a:rPr lang="pt-BR" sz="2400" dirty="0"/>
              <a:t> é uma doença caracterizada pela elevação da glicose no sangue (hiperglicemia). Pode ocorrer devido a defeitos na secreção ou na ação do hormônio insulina, que é produzido no pâncreas, pelas chamadas células beta </a:t>
            </a:r>
            <a:r>
              <a:rPr lang="pt-BR" sz="2400" dirty="0" smtClean="0"/>
              <a:t>.</a:t>
            </a:r>
          </a:p>
          <a:p>
            <a:pPr indent="457200" algn="just"/>
            <a:r>
              <a:rPr lang="pt-BR" sz="2400" dirty="0"/>
              <a:t>A função principal da insulina é promover a entrada de glicose para as células do organismo de forma que ela possa ser aproveitada para as diversas atividades celulares. A falta da insulina ou um defeito na sua ação resulta portanto em acúmulo de glicose no sangue, o que chamamos de hiperglicemia.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731</Words>
  <Application>Microsoft Office PowerPoint</Application>
  <PresentationFormat>Apresentação na tela (4:3)</PresentationFormat>
  <Paragraphs>96</Paragraphs>
  <Slides>19</Slides>
  <Notes>1</Notes>
  <HiddenSlides>0</HiddenSlides>
  <MMClips>0</MMClips>
  <ScaleCrop>false</ScaleCrop>
  <HeadingPairs>
    <vt:vector size="4" baseType="variant">
      <vt:variant>
        <vt:lpstr>Tema</vt:lpstr>
      </vt:variant>
      <vt:variant>
        <vt:i4>2</vt:i4>
      </vt:variant>
      <vt:variant>
        <vt:lpstr>Títulos de slides</vt:lpstr>
      </vt:variant>
      <vt:variant>
        <vt:i4>19</vt:i4>
      </vt:variant>
    </vt:vector>
  </HeadingPairs>
  <TitlesOfParts>
    <vt:vector size="21" baseType="lpstr">
      <vt:lpstr>2_Tema do Office</vt:lpstr>
      <vt:lpstr>3_Tema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Michelle</dc:creator>
  <cp:lastModifiedBy>Rosilene P. Carvalho Gomes</cp:lastModifiedBy>
  <cp:revision>34</cp:revision>
  <dcterms:created xsi:type="dcterms:W3CDTF">2020-06-01T20:54:21Z</dcterms:created>
  <dcterms:modified xsi:type="dcterms:W3CDTF">2020-06-04T20:53:14Z</dcterms:modified>
</cp:coreProperties>
</file>