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6" r:id="rId18"/>
    <p:sldId id="277" r:id="rId19"/>
    <p:sldId id="269" r:id="rId20"/>
    <p:sldId id="271" r:id="rId21"/>
    <p:sldId id="262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6A0C-793F-42B8-A780-53333EA00C2A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BB32-EFE7-4469-8BE9-1EE50DF276B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85800"/>
            <a:ext cx="45021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82F6E-866A-4943-95AF-E53FD672B7A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BB32-EFE7-4469-8BE9-1EE50DF276B2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7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4EC-465C-4248-A731-330C04930F14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0E4D-405A-40AE-9D73-E9198C946A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314E-082E-4EFD-8220-80AD7E71FE53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A627-20B7-4676-9FC3-D3C2B8C729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877-0738-4DC5-95AF-861D12850E87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C881-1CA0-40F7-B0D2-F675B6782D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2DBA-763E-4DFA-A292-2D77F0F9BA28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F709-18F4-48A7-8898-AE08D4B0E0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F193-780F-4BEA-B4FB-E660E9F79721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7DF6-59E7-4ADA-A97E-64D2F8ED85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7A6F-4240-4C3E-BE40-DE9E21AABEDE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8518-7374-4C5F-A1AE-6B1DF367F9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749E-59E9-433F-B11A-4A9648FE23EC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BC4A-B7FD-44FA-83CA-5CE5701043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1A30-0041-4739-8A85-67DE75C9398B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CA9F-784B-4CB7-8401-F710CD97D5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372C-A0A1-4B4E-831D-1BF4E8056564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E060-BCBC-4508-8AF5-EFDD89A9CF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F9DB-6BA7-4613-9A2B-91E3EE7C179F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4787-16D2-43A8-9F7E-2C2F5A15CB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1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92CD-3B9A-46A4-946D-4C825848749D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ABF1-92B2-4540-B403-3A30CACA8F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A7F4-1F29-48DD-9E0F-4A207BC7E686}" type="datetimeFigureOut">
              <a:rPr lang="pt-BR" smtClean="0"/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2D39-5F34-4B73-ACCB-D4BBD278046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27F5E9-C517-42D4-9BE6-77E5F62DE1FE}" type="datetimeFigureOut">
              <a:rPr lang="pt-BR"/>
              <a:pPr>
                <a:defRPr/>
              </a:pPr>
              <a:t>26/06/2020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EFB3132-4883-40D5-9286-38CB5119F8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4"/>
          <p:cNvSpPr txBox="1">
            <a:spLocks noChangeArrowheads="1"/>
          </p:cNvSpPr>
          <p:nvPr/>
        </p:nvSpPr>
        <p:spPr bwMode="auto">
          <a:xfrm>
            <a:off x="4214814" y="928689"/>
            <a:ext cx="44557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5400"/>
              <a:t>Biologia 9° ano</a:t>
            </a:r>
          </a:p>
        </p:txBody>
      </p:sp>
      <p:sp>
        <p:nvSpPr>
          <p:cNvPr id="3075" name="Retângulo 10"/>
          <p:cNvSpPr>
            <a:spLocks noChangeArrowheads="1"/>
          </p:cNvSpPr>
          <p:nvPr/>
        </p:nvSpPr>
        <p:spPr bwMode="auto">
          <a:xfrm>
            <a:off x="7215190" y="6688138"/>
            <a:ext cx="21431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500"/>
              <a:t>Fonte da imagem: https://www.educaportinari.com.br</a:t>
            </a:r>
          </a:p>
        </p:txBody>
      </p:sp>
      <p:pic>
        <p:nvPicPr>
          <p:cNvPr id="3076" name="Picture 4" descr="f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4" y="214319"/>
            <a:ext cx="100012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857232"/>
            <a:ext cx="4972688" cy="4816314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1285866" y="3500438"/>
            <a:ext cx="2071688" cy="1714500"/>
            <a:chOff x="571472" y="3857628"/>
            <a:chExt cx="2071688" cy="1714500"/>
          </a:xfrm>
        </p:grpSpPr>
        <p:sp>
          <p:nvSpPr>
            <p:cNvPr id="4" name="Elipse 3"/>
            <p:cNvSpPr/>
            <p:nvPr/>
          </p:nvSpPr>
          <p:spPr>
            <a:xfrm>
              <a:off x="571472" y="3857628"/>
              <a:ext cx="2071688" cy="1714500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" name="Forma livre 4"/>
            <p:cNvSpPr/>
            <p:nvPr/>
          </p:nvSpPr>
          <p:spPr>
            <a:xfrm>
              <a:off x="1000102" y="4214818"/>
              <a:ext cx="258763" cy="715962"/>
            </a:xfrm>
            <a:custGeom>
              <a:avLst/>
              <a:gdLst>
                <a:gd name="connsiteX0" fmla="*/ 212501 w 306946"/>
                <a:gd name="connsiteY0" fmla="*/ 141668 h 884349"/>
                <a:gd name="connsiteX1" fmla="*/ 148106 w 306946"/>
                <a:gd name="connsiteY1" fmla="*/ 12879 h 884349"/>
                <a:gd name="connsiteX2" fmla="*/ 19318 w 306946"/>
                <a:gd name="connsiteY2" fmla="*/ 64394 h 884349"/>
                <a:gd name="connsiteX3" fmla="*/ 32197 w 306946"/>
                <a:gd name="connsiteY3" fmla="*/ 257578 h 884349"/>
                <a:gd name="connsiteX4" fmla="*/ 109470 w 306946"/>
                <a:gd name="connsiteY4" fmla="*/ 347730 h 884349"/>
                <a:gd name="connsiteX5" fmla="*/ 70833 w 306946"/>
                <a:gd name="connsiteY5" fmla="*/ 528034 h 884349"/>
                <a:gd name="connsiteX6" fmla="*/ 96591 w 306946"/>
                <a:gd name="connsiteY6" fmla="*/ 746975 h 884349"/>
                <a:gd name="connsiteX7" fmla="*/ 160985 w 306946"/>
                <a:gd name="connsiteY7" fmla="*/ 875763 h 884349"/>
                <a:gd name="connsiteX8" fmla="*/ 289774 w 306946"/>
                <a:gd name="connsiteY8" fmla="*/ 798490 h 884349"/>
                <a:gd name="connsiteX9" fmla="*/ 264016 w 306946"/>
                <a:gd name="connsiteY9" fmla="*/ 528034 h 884349"/>
                <a:gd name="connsiteX10" fmla="*/ 199622 w 306946"/>
                <a:gd name="connsiteY10" fmla="*/ 360609 h 884349"/>
                <a:gd name="connsiteX11" fmla="*/ 212501 w 306946"/>
                <a:gd name="connsiteY11" fmla="*/ 257578 h 884349"/>
                <a:gd name="connsiteX12" fmla="*/ 212501 w 306946"/>
                <a:gd name="connsiteY12" fmla="*/ 141668 h 88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946" h="884349">
                  <a:moveTo>
                    <a:pt x="212501" y="141668"/>
                  </a:moveTo>
                  <a:cubicBezTo>
                    <a:pt x="201769" y="100885"/>
                    <a:pt x="180303" y="25758"/>
                    <a:pt x="148106" y="12879"/>
                  </a:cubicBezTo>
                  <a:cubicBezTo>
                    <a:pt x="115909" y="0"/>
                    <a:pt x="38636" y="23611"/>
                    <a:pt x="19318" y="64394"/>
                  </a:cubicBezTo>
                  <a:cubicBezTo>
                    <a:pt x="0" y="105177"/>
                    <a:pt x="17172" y="210355"/>
                    <a:pt x="32197" y="257578"/>
                  </a:cubicBezTo>
                  <a:cubicBezTo>
                    <a:pt x="47222" y="304801"/>
                    <a:pt x="103031" y="302654"/>
                    <a:pt x="109470" y="347730"/>
                  </a:cubicBezTo>
                  <a:cubicBezTo>
                    <a:pt x="115909" y="392806"/>
                    <a:pt x="72979" y="461493"/>
                    <a:pt x="70833" y="528034"/>
                  </a:cubicBezTo>
                  <a:cubicBezTo>
                    <a:pt x="68687" y="594575"/>
                    <a:pt x="81566" y="689020"/>
                    <a:pt x="96591" y="746975"/>
                  </a:cubicBezTo>
                  <a:cubicBezTo>
                    <a:pt x="111616" y="804930"/>
                    <a:pt x="128788" y="867177"/>
                    <a:pt x="160985" y="875763"/>
                  </a:cubicBezTo>
                  <a:cubicBezTo>
                    <a:pt x="193182" y="884349"/>
                    <a:pt x="272602" y="856445"/>
                    <a:pt x="289774" y="798490"/>
                  </a:cubicBezTo>
                  <a:cubicBezTo>
                    <a:pt x="306946" y="740535"/>
                    <a:pt x="279041" y="601014"/>
                    <a:pt x="264016" y="528034"/>
                  </a:cubicBezTo>
                  <a:cubicBezTo>
                    <a:pt x="248991" y="455054"/>
                    <a:pt x="208208" y="405685"/>
                    <a:pt x="199622" y="360609"/>
                  </a:cubicBezTo>
                  <a:cubicBezTo>
                    <a:pt x="191036" y="315533"/>
                    <a:pt x="212501" y="298361"/>
                    <a:pt x="212501" y="257578"/>
                  </a:cubicBezTo>
                  <a:cubicBezTo>
                    <a:pt x="212501" y="216795"/>
                    <a:pt x="223233" y="182451"/>
                    <a:pt x="212501" y="141668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1000102" y="4429130"/>
              <a:ext cx="214313" cy="1428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285852" y="4143380"/>
              <a:ext cx="258763" cy="715963"/>
            </a:xfrm>
            <a:custGeom>
              <a:avLst/>
              <a:gdLst>
                <a:gd name="connsiteX0" fmla="*/ 212501 w 306946"/>
                <a:gd name="connsiteY0" fmla="*/ 141668 h 884349"/>
                <a:gd name="connsiteX1" fmla="*/ 148106 w 306946"/>
                <a:gd name="connsiteY1" fmla="*/ 12879 h 884349"/>
                <a:gd name="connsiteX2" fmla="*/ 19318 w 306946"/>
                <a:gd name="connsiteY2" fmla="*/ 64394 h 884349"/>
                <a:gd name="connsiteX3" fmla="*/ 32197 w 306946"/>
                <a:gd name="connsiteY3" fmla="*/ 257578 h 884349"/>
                <a:gd name="connsiteX4" fmla="*/ 109470 w 306946"/>
                <a:gd name="connsiteY4" fmla="*/ 347730 h 884349"/>
                <a:gd name="connsiteX5" fmla="*/ 70833 w 306946"/>
                <a:gd name="connsiteY5" fmla="*/ 528034 h 884349"/>
                <a:gd name="connsiteX6" fmla="*/ 96591 w 306946"/>
                <a:gd name="connsiteY6" fmla="*/ 746975 h 884349"/>
                <a:gd name="connsiteX7" fmla="*/ 160985 w 306946"/>
                <a:gd name="connsiteY7" fmla="*/ 875763 h 884349"/>
                <a:gd name="connsiteX8" fmla="*/ 289774 w 306946"/>
                <a:gd name="connsiteY8" fmla="*/ 798490 h 884349"/>
                <a:gd name="connsiteX9" fmla="*/ 264016 w 306946"/>
                <a:gd name="connsiteY9" fmla="*/ 528034 h 884349"/>
                <a:gd name="connsiteX10" fmla="*/ 199622 w 306946"/>
                <a:gd name="connsiteY10" fmla="*/ 360609 h 884349"/>
                <a:gd name="connsiteX11" fmla="*/ 212501 w 306946"/>
                <a:gd name="connsiteY11" fmla="*/ 257578 h 884349"/>
                <a:gd name="connsiteX12" fmla="*/ 212501 w 306946"/>
                <a:gd name="connsiteY12" fmla="*/ 141668 h 88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946" h="884349">
                  <a:moveTo>
                    <a:pt x="212501" y="141668"/>
                  </a:moveTo>
                  <a:cubicBezTo>
                    <a:pt x="201769" y="100885"/>
                    <a:pt x="180303" y="25758"/>
                    <a:pt x="148106" y="12879"/>
                  </a:cubicBezTo>
                  <a:cubicBezTo>
                    <a:pt x="115909" y="0"/>
                    <a:pt x="38636" y="23611"/>
                    <a:pt x="19318" y="64394"/>
                  </a:cubicBezTo>
                  <a:cubicBezTo>
                    <a:pt x="0" y="105177"/>
                    <a:pt x="17172" y="210355"/>
                    <a:pt x="32197" y="257578"/>
                  </a:cubicBezTo>
                  <a:cubicBezTo>
                    <a:pt x="47222" y="304801"/>
                    <a:pt x="103031" y="302654"/>
                    <a:pt x="109470" y="347730"/>
                  </a:cubicBezTo>
                  <a:cubicBezTo>
                    <a:pt x="115909" y="392806"/>
                    <a:pt x="72979" y="461493"/>
                    <a:pt x="70833" y="528034"/>
                  </a:cubicBezTo>
                  <a:cubicBezTo>
                    <a:pt x="68687" y="594575"/>
                    <a:pt x="81566" y="689020"/>
                    <a:pt x="96591" y="746975"/>
                  </a:cubicBezTo>
                  <a:cubicBezTo>
                    <a:pt x="111616" y="804930"/>
                    <a:pt x="128788" y="867177"/>
                    <a:pt x="160985" y="875763"/>
                  </a:cubicBezTo>
                  <a:cubicBezTo>
                    <a:pt x="193182" y="884349"/>
                    <a:pt x="272602" y="856445"/>
                    <a:pt x="289774" y="798490"/>
                  </a:cubicBezTo>
                  <a:cubicBezTo>
                    <a:pt x="306946" y="740535"/>
                    <a:pt x="279041" y="601014"/>
                    <a:pt x="264016" y="528034"/>
                  </a:cubicBezTo>
                  <a:cubicBezTo>
                    <a:pt x="248991" y="455054"/>
                    <a:pt x="208208" y="405685"/>
                    <a:pt x="199622" y="360609"/>
                  </a:cubicBezTo>
                  <a:cubicBezTo>
                    <a:pt x="191036" y="315533"/>
                    <a:pt x="212501" y="298361"/>
                    <a:pt x="212501" y="257578"/>
                  </a:cubicBezTo>
                  <a:cubicBezTo>
                    <a:pt x="212501" y="216795"/>
                    <a:pt x="223233" y="182451"/>
                    <a:pt x="212501" y="141668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1285852" y="4357693"/>
              <a:ext cx="214313" cy="1428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 rot="3263255">
              <a:off x="1736703" y="4164017"/>
              <a:ext cx="241300" cy="1057275"/>
            </a:xfrm>
            <a:custGeom>
              <a:avLst/>
              <a:gdLst>
                <a:gd name="connsiteX0" fmla="*/ 212501 w 306946"/>
                <a:gd name="connsiteY0" fmla="*/ 141668 h 884349"/>
                <a:gd name="connsiteX1" fmla="*/ 148106 w 306946"/>
                <a:gd name="connsiteY1" fmla="*/ 12879 h 884349"/>
                <a:gd name="connsiteX2" fmla="*/ 19318 w 306946"/>
                <a:gd name="connsiteY2" fmla="*/ 64394 h 884349"/>
                <a:gd name="connsiteX3" fmla="*/ 32197 w 306946"/>
                <a:gd name="connsiteY3" fmla="*/ 257578 h 884349"/>
                <a:gd name="connsiteX4" fmla="*/ 109470 w 306946"/>
                <a:gd name="connsiteY4" fmla="*/ 347730 h 884349"/>
                <a:gd name="connsiteX5" fmla="*/ 70833 w 306946"/>
                <a:gd name="connsiteY5" fmla="*/ 528034 h 884349"/>
                <a:gd name="connsiteX6" fmla="*/ 96591 w 306946"/>
                <a:gd name="connsiteY6" fmla="*/ 746975 h 884349"/>
                <a:gd name="connsiteX7" fmla="*/ 160985 w 306946"/>
                <a:gd name="connsiteY7" fmla="*/ 875763 h 884349"/>
                <a:gd name="connsiteX8" fmla="*/ 289774 w 306946"/>
                <a:gd name="connsiteY8" fmla="*/ 798490 h 884349"/>
                <a:gd name="connsiteX9" fmla="*/ 264016 w 306946"/>
                <a:gd name="connsiteY9" fmla="*/ 528034 h 884349"/>
                <a:gd name="connsiteX10" fmla="*/ 199622 w 306946"/>
                <a:gd name="connsiteY10" fmla="*/ 360609 h 884349"/>
                <a:gd name="connsiteX11" fmla="*/ 212501 w 306946"/>
                <a:gd name="connsiteY11" fmla="*/ 257578 h 884349"/>
                <a:gd name="connsiteX12" fmla="*/ 212501 w 306946"/>
                <a:gd name="connsiteY12" fmla="*/ 141668 h 88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946" h="884349">
                  <a:moveTo>
                    <a:pt x="212501" y="141668"/>
                  </a:moveTo>
                  <a:cubicBezTo>
                    <a:pt x="201769" y="100885"/>
                    <a:pt x="180303" y="25758"/>
                    <a:pt x="148106" y="12879"/>
                  </a:cubicBezTo>
                  <a:cubicBezTo>
                    <a:pt x="115909" y="0"/>
                    <a:pt x="38636" y="23611"/>
                    <a:pt x="19318" y="64394"/>
                  </a:cubicBezTo>
                  <a:cubicBezTo>
                    <a:pt x="0" y="105177"/>
                    <a:pt x="17172" y="210355"/>
                    <a:pt x="32197" y="257578"/>
                  </a:cubicBezTo>
                  <a:cubicBezTo>
                    <a:pt x="47222" y="304801"/>
                    <a:pt x="103031" y="302654"/>
                    <a:pt x="109470" y="347730"/>
                  </a:cubicBezTo>
                  <a:cubicBezTo>
                    <a:pt x="115909" y="392806"/>
                    <a:pt x="72979" y="461493"/>
                    <a:pt x="70833" y="528034"/>
                  </a:cubicBezTo>
                  <a:cubicBezTo>
                    <a:pt x="68687" y="594575"/>
                    <a:pt x="81566" y="689020"/>
                    <a:pt x="96591" y="746975"/>
                  </a:cubicBezTo>
                  <a:cubicBezTo>
                    <a:pt x="111616" y="804930"/>
                    <a:pt x="128788" y="867177"/>
                    <a:pt x="160985" y="875763"/>
                  </a:cubicBezTo>
                  <a:cubicBezTo>
                    <a:pt x="193182" y="884349"/>
                    <a:pt x="272602" y="856445"/>
                    <a:pt x="289774" y="798490"/>
                  </a:cubicBezTo>
                  <a:cubicBezTo>
                    <a:pt x="306946" y="740535"/>
                    <a:pt x="279041" y="601014"/>
                    <a:pt x="264016" y="528034"/>
                  </a:cubicBezTo>
                  <a:cubicBezTo>
                    <a:pt x="248991" y="455054"/>
                    <a:pt x="208208" y="405685"/>
                    <a:pt x="199622" y="360609"/>
                  </a:cubicBezTo>
                  <a:cubicBezTo>
                    <a:pt x="191036" y="315533"/>
                    <a:pt x="212501" y="298361"/>
                    <a:pt x="212501" y="257578"/>
                  </a:cubicBezTo>
                  <a:cubicBezTo>
                    <a:pt x="212501" y="216795"/>
                    <a:pt x="223233" y="182451"/>
                    <a:pt x="212501" y="141668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1785915" y="4572005"/>
              <a:ext cx="214312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 rot="3263255">
              <a:off x="1808101" y="4449281"/>
              <a:ext cx="241300" cy="1057275"/>
            </a:xfrm>
            <a:custGeom>
              <a:avLst/>
              <a:gdLst>
                <a:gd name="connsiteX0" fmla="*/ 212501 w 306946"/>
                <a:gd name="connsiteY0" fmla="*/ 141668 h 884349"/>
                <a:gd name="connsiteX1" fmla="*/ 148106 w 306946"/>
                <a:gd name="connsiteY1" fmla="*/ 12879 h 884349"/>
                <a:gd name="connsiteX2" fmla="*/ 19318 w 306946"/>
                <a:gd name="connsiteY2" fmla="*/ 64394 h 884349"/>
                <a:gd name="connsiteX3" fmla="*/ 32197 w 306946"/>
                <a:gd name="connsiteY3" fmla="*/ 257578 h 884349"/>
                <a:gd name="connsiteX4" fmla="*/ 109470 w 306946"/>
                <a:gd name="connsiteY4" fmla="*/ 347730 h 884349"/>
                <a:gd name="connsiteX5" fmla="*/ 70833 w 306946"/>
                <a:gd name="connsiteY5" fmla="*/ 528034 h 884349"/>
                <a:gd name="connsiteX6" fmla="*/ 96591 w 306946"/>
                <a:gd name="connsiteY6" fmla="*/ 746975 h 884349"/>
                <a:gd name="connsiteX7" fmla="*/ 160985 w 306946"/>
                <a:gd name="connsiteY7" fmla="*/ 875763 h 884349"/>
                <a:gd name="connsiteX8" fmla="*/ 289774 w 306946"/>
                <a:gd name="connsiteY8" fmla="*/ 798490 h 884349"/>
                <a:gd name="connsiteX9" fmla="*/ 264016 w 306946"/>
                <a:gd name="connsiteY9" fmla="*/ 528034 h 884349"/>
                <a:gd name="connsiteX10" fmla="*/ 199622 w 306946"/>
                <a:gd name="connsiteY10" fmla="*/ 360609 h 884349"/>
                <a:gd name="connsiteX11" fmla="*/ 212501 w 306946"/>
                <a:gd name="connsiteY11" fmla="*/ 257578 h 884349"/>
                <a:gd name="connsiteX12" fmla="*/ 212501 w 306946"/>
                <a:gd name="connsiteY12" fmla="*/ 141668 h 88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946" h="884349">
                  <a:moveTo>
                    <a:pt x="212501" y="141668"/>
                  </a:moveTo>
                  <a:cubicBezTo>
                    <a:pt x="201769" y="100885"/>
                    <a:pt x="180303" y="25758"/>
                    <a:pt x="148106" y="12879"/>
                  </a:cubicBezTo>
                  <a:cubicBezTo>
                    <a:pt x="115909" y="0"/>
                    <a:pt x="38636" y="23611"/>
                    <a:pt x="19318" y="64394"/>
                  </a:cubicBezTo>
                  <a:cubicBezTo>
                    <a:pt x="0" y="105177"/>
                    <a:pt x="17172" y="210355"/>
                    <a:pt x="32197" y="257578"/>
                  </a:cubicBezTo>
                  <a:cubicBezTo>
                    <a:pt x="47222" y="304801"/>
                    <a:pt x="103031" y="302654"/>
                    <a:pt x="109470" y="347730"/>
                  </a:cubicBezTo>
                  <a:cubicBezTo>
                    <a:pt x="115909" y="392806"/>
                    <a:pt x="72979" y="461493"/>
                    <a:pt x="70833" y="528034"/>
                  </a:cubicBezTo>
                  <a:cubicBezTo>
                    <a:pt x="68687" y="594575"/>
                    <a:pt x="81566" y="689020"/>
                    <a:pt x="96591" y="746975"/>
                  </a:cubicBezTo>
                  <a:cubicBezTo>
                    <a:pt x="111616" y="804930"/>
                    <a:pt x="128788" y="867177"/>
                    <a:pt x="160985" y="875763"/>
                  </a:cubicBezTo>
                  <a:cubicBezTo>
                    <a:pt x="193182" y="884349"/>
                    <a:pt x="272602" y="856445"/>
                    <a:pt x="289774" y="798490"/>
                  </a:cubicBezTo>
                  <a:cubicBezTo>
                    <a:pt x="306946" y="740535"/>
                    <a:pt x="279041" y="601014"/>
                    <a:pt x="264016" y="528034"/>
                  </a:cubicBezTo>
                  <a:cubicBezTo>
                    <a:pt x="248991" y="455054"/>
                    <a:pt x="208208" y="405685"/>
                    <a:pt x="199622" y="360609"/>
                  </a:cubicBezTo>
                  <a:cubicBezTo>
                    <a:pt x="191036" y="315533"/>
                    <a:pt x="212501" y="298361"/>
                    <a:pt x="212501" y="257578"/>
                  </a:cubicBezTo>
                  <a:cubicBezTo>
                    <a:pt x="212501" y="216795"/>
                    <a:pt x="223233" y="182451"/>
                    <a:pt x="212501" y="141668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1928794" y="4786322"/>
              <a:ext cx="214312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cxnSp>
        <p:nvCxnSpPr>
          <p:cNvPr id="15" name="Conector de seta reta 14"/>
          <p:cNvCxnSpPr/>
          <p:nvPr/>
        </p:nvCxnSpPr>
        <p:spPr>
          <a:xfrm rot="10800000" flipV="1">
            <a:off x="3428992" y="3714752"/>
            <a:ext cx="642942" cy="4286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42844" y="5500702"/>
            <a:ext cx="4714908" cy="10156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São cromossomos semelhantes na forma e no tamanho presentes aos pares em células diplóides (2n)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5761"/>
            <a:ext cx="4643470" cy="5940759"/>
          </a:xfrm>
          <a:prstGeom prst="rect">
            <a:avLst/>
          </a:prstGeom>
        </p:spPr>
      </p:pic>
      <p:sp>
        <p:nvSpPr>
          <p:cNvPr id="45058" name="AutoShape 2" descr="Genética: resumo e conceitos básicos - Toda Maté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060" name="AutoShape 4" descr="Genética: resumo e conceitos básicos - Toda Maté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5062" name="Picture 6" descr="Genética: resumo e conceitos básicos - Toda Maté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3332090" cy="15716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5064" name="Picture 8" descr="O que são genes alelos - conceito - Planeta Biolo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3048020" cy="17145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8" name="Conector de seta reta 7"/>
          <p:cNvCxnSpPr/>
          <p:nvPr/>
        </p:nvCxnSpPr>
        <p:spPr>
          <a:xfrm rot="10800000">
            <a:off x="3786182" y="642918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 flipV="1">
            <a:off x="3857620" y="2571744"/>
            <a:ext cx="928694" cy="57150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357298"/>
            <a:ext cx="6929454" cy="2506398"/>
          </a:xfrm>
          <a:prstGeom prst="rect">
            <a:avLst/>
          </a:prstGeom>
        </p:spPr>
      </p:pic>
      <p:pic>
        <p:nvPicPr>
          <p:cNvPr id="5" name="Imagem 4" descr="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71" y="285728"/>
            <a:ext cx="6992629" cy="1147818"/>
          </a:xfrm>
          <a:prstGeom prst="rect">
            <a:avLst/>
          </a:prstGeom>
        </p:spPr>
      </p:pic>
      <p:pic>
        <p:nvPicPr>
          <p:cNvPr id="6" name="Picture 6" descr="mend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183664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Primeira lei de Mendel: o que é, experimentos, origem - Brasil Esco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4071942"/>
            <a:ext cx="3000396" cy="1300172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>
          <a:xfrm rot="5400000">
            <a:off x="1035819" y="3607595"/>
            <a:ext cx="500066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598" y="3071810"/>
            <a:ext cx="596055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84698" t="65652" r="2632"/>
          <a:stretch>
            <a:fillRect/>
          </a:stretch>
        </p:blipFill>
        <p:spPr bwMode="auto">
          <a:xfrm>
            <a:off x="5148263" y="1382713"/>
            <a:ext cx="10795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2533650" y="44450"/>
            <a:ext cx="12461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11638" y="908050"/>
            <a:ext cx="720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b="1" dirty="0">
                <a:latin typeface="Calibri" pitchFamily="34" charset="0"/>
              </a:rPr>
              <a:t>X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68313" y="1168400"/>
            <a:ext cx="2087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 dirty="0">
                <a:latin typeface="Calibri" pitchFamily="34" charset="0"/>
              </a:rPr>
              <a:t>P:</a:t>
            </a:r>
          </a:p>
          <a:p>
            <a:pPr algn="ctr"/>
            <a:r>
              <a:rPr lang="pt-BR" dirty="0">
                <a:latin typeface="Calibri" pitchFamily="34" charset="0"/>
              </a:rPr>
              <a:t>(geração parental)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843213" y="3357563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Calibri" pitchFamily="34" charset="0"/>
              </a:rPr>
              <a:t>BB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1619250" y="5842000"/>
            <a:ext cx="6048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Calibri" pitchFamily="34" charset="0"/>
              </a:rPr>
              <a:t>Decidiu-se utilizar a primeira letra da característica recessiva para simbolizar os “fatores” de Mendel.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435600" y="3357563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 err="1">
                <a:latin typeface="Calibri" pitchFamily="34" charset="0"/>
              </a:rPr>
              <a:t>bb</a:t>
            </a:r>
            <a:endParaRPr lang="pt-BR" sz="4000" dirty="0">
              <a:latin typeface="Calibri" pitchFamily="34" charset="0"/>
            </a:endParaRPr>
          </a:p>
        </p:txBody>
      </p:sp>
      <p:pic>
        <p:nvPicPr>
          <p:cNvPr id="21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4040188" y="3500438"/>
            <a:ext cx="9604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468313" y="4625975"/>
            <a:ext cx="19431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>
                <a:latin typeface="Calibri" pitchFamily="34" charset="0"/>
              </a:rPr>
              <a:t>F</a:t>
            </a:r>
            <a:r>
              <a:rPr lang="pt-BR" sz="4800" baseline="-25000">
                <a:latin typeface="Calibri" pitchFamily="34" charset="0"/>
              </a:rPr>
              <a:t>1</a:t>
            </a:r>
            <a:r>
              <a:rPr lang="pt-BR" sz="4800">
                <a:latin typeface="Calibri" pitchFamily="34" charset="0"/>
              </a:rPr>
              <a:t>:</a:t>
            </a:r>
          </a:p>
          <a:p>
            <a:pPr algn="ctr"/>
            <a:r>
              <a:rPr lang="pt-BR">
                <a:latin typeface="Calibri" pitchFamily="34" charset="0"/>
              </a:rPr>
              <a:t>(1ª geração filial)</a:t>
            </a:r>
          </a:p>
        </p:txBody>
      </p:sp>
      <p:cxnSp>
        <p:nvCxnSpPr>
          <p:cNvPr id="24" name="Conector de seta reta 23"/>
          <p:cNvCxnSpPr>
            <a:stCxn id="16" idx="2"/>
            <a:endCxn id="28" idx="1"/>
          </p:cNvCxnSpPr>
          <p:nvPr/>
        </p:nvCxnSpPr>
        <p:spPr>
          <a:xfrm rot="16200000" flipH="1">
            <a:off x="4744244" y="2669382"/>
            <a:ext cx="788987" cy="3581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795963" y="4076700"/>
            <a:ext cx="1633537" cy="638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6929438" y="4500563"/>
            <a:ext cx="3603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7286625" y="45005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929438" y="4500563"/>
            <a:ext cx="792162" cy="719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179388" y="3492500"/>
            <a:ext cx="244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Calibri" pitchFamily="34" charset="0"/>
              </a:rPr>
              <a:t>Para a característica altura, quantos tipos de gametas essas plantas produzem?</a:t>
            </a:r>
          </a:p>
          <a:p>
            <a:pPr algn="ctr"/>
            <a:r>
              <a:rPr lang="pt-BR" sz="1600">
                <a:latin typeface="Calibri" pitchFamily="34" charset="0"/>
              </a:rPr>
              <a:t>Só existe uma combinação possível entre eles.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7" grpId="1"/>
      <p:bldP spid="18" grpId="0"/>
      <p:bldP spid="22" grpId="0"/>
      <p:bldP spid="28" grpId="0"/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2533650" y="404813"/>
            <a:ext cx="12461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11638" y="1268413"/>
            <a:ext cx="720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b="1">
                <a:latin typeface="Calibri" pitchFamily="34" charset="0"/>
              </a:rPr>
              <a:t>X</a:t>
            </a:r>
          </a:p>
        </p:txBody>
      </p:sp>
      <p:pic>
        <p:nvPicPr>
          <p:cNvPr id="9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5126038" y="404813"/>
            <a:ext cx="12461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68313" y="1052513"/>
            <a:ext cx="1943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>
                <a:latin typeface="Calibri" pitchFamily="34" charset="0"/>
              </a:rPr>
              <a:t>F</a:t>
            </a:r>
            <a:r>
              <a:rPr lang="pt-BR" sz="4800" baseline="-25000">
                <a:latin typeface="Calibri" pitchFamily="34" charset="0"/>
              </a:rPr>
              <a:t>1</a:t>
            </a:r>
            <a:r>
              <a:rPr lang="pt-BR" sz="4800">
                <a:latin typeface="Calibri" pitchFamily="34" charset="0"/>
              </a:rPr>
              <a:t>:</a:t>
            </a:r>
          </a:p>
          <a:p>
            <a:pPr algn="ctr"/>
            <a:r>
              <a:rPr lang="pt-BR">
                <a:latin typeface="Calibri" pitchFamily="34" charset="0"/>
              </a:rPr>
              <a:t>(1ª geração filial)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611188" y="4797425"/>
            <a:ext cx="1944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>
                <a:latin typeface="Calibri" pitchFamily="34" charset="0"/>
              </a:rPr>
              <a:t>F</a:t>
            </a:r>
            <a:r>
              <a:rPr lang="pt-BR" sz="4800" baseline="-25000">
                <a:latin typeface="Calibri" pitchFamily="34" charset="0"/>
              </a:rPr>
              <a:t>2</a:t>
            </a:r>
            <a:r>
              <a:rPr lang="pt-BR" sz="4800">
                <a:latin typeface="Calibri" pitchFamily="34" charset="0"/>
              </a:rPr>
              <a:t>:</a:t>
            </a:r>
          </a:p>
          <a:p>
            <a:pPr algn="ctr"/>
            <a:r>
              <a:rPr lang="pt-BR">
                <a:latin typeface="Calibri" pitchFamily="34" charset="0"/>
              </a:rPr>
              <a:t>(2ª geração filial)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2843213" y="3690938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5435600" y="3690938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22" name="Forma livre 21"/>
          <p:cNvSpPr/>
          <p:nvPr/>
        </p:nvSpPr>
        <p:spPr>
          <a:xfrm>
            <a:off x="3074988" y="4251325"/>
            <a:ext cx="2593975" cy="401638"/>
          </a:xfrm>
          <a:custGeom>
            <a:avLst/>
            <a:gdLst>
              <a:gd name="connsiteX0" fmla="*/ 0 w 2593571"/>
              <a:gd name="connsiteY0" fmla="*/ 16626 h 401782"/>
              <a:gd name="connsiteX1" fmla="*/ 1163782 w 2593571"/>
              <a:gd name="connsiteY1" fmla="*/ 399011 h 401782"/>
              <a:gd name="connsiteX2" fmla="*/ 2593571 w 2593571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71" h="401782">
                <a:moveTo>
                  <a:pt x="0" y="16626"/>
                </a:moveTo>
                <a:cubicBezTo>
                  <a:pt x="365760" y="209204"/>
                  <a:pt x="731520" y="401782"/>
                  <a:pt x="1163782" y="399011"/>
                </a:cubicBezTo>
                <a:cubicBezTo>
                  <a:pt x="1596044" y="396240"/>
                  <a:pt x="2094807" y="198120"/>
                  <a:pt x="2593571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Forma livre 22"/>
          <p:cNvSpPr/>
          <p:nvPr/>
        </p:nvSpPr>
        <p:spPr>
          <a:xfrm flipV="1">
            <a:off x="3419475" y="3644900"/>
            <a:ext cx="2160588" cy="288925"/>
          </a:xfrm>
          <a:custGeom>
            <a:avLst/>
            <a:gdLst>
              <a:gd name="connsiteX0" fmla="*/ 0 w 2593571"/>
              <a:gd name="connsiteY0" fmla="*/ 16626 h 401782"/>
              <a:gd name="connsiteX1" fmla="*/ 1163782 w 2593571"/>
              <a:gd name="connsiteY1" fmla="*/ 399011 h 401782"/>
              <a:gd name="connsiteX2" fmla="*/ 2593571 w 2593571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71" h="401782">
                <a:moveTo>
                  <a:pt x="0" y="16626"/>
                </a:moveTo>
                <a:cubicBezTo>
                  <a:pt x="365760" y="209204"/>
                  <a:pt x="731520" y="401782"/>
                  <a:pt x="1163782" y="399011"/>
                </a:cubicBezTo>
                <a:cubicBezTo>
                  <a:pt x="1596044" y="396240"/>
                  <a:pt x="2094807" y="198120"/>
                  <a:pt x="259357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2987675" y="4221163"/>
            <a:ext cx="3024188" cy="576262"/>
          </a:xfrm>
          <a:custGeom>
            <a:avLst/>
            <a:gdLst>
              <a:gd name="connsiteX0" fmla="*/ 0 w 2593571"/>
              <a:gd name="connsiteY0" fmla="*/ 16626 h 401782"/>
              <a:gd name="connsiteX1" fmla="*/ 1163782 w 2593571"/>
              <a:gd name="connsiteY1" fmla="*/ 399011 h 401782"/>
              <a:gd name="connsiteX2" fmla="*/ 2593571 w 2593571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71" h="401782">
                <a:moveTo>
                  <a:pt x="0" y="16626"/>
                </a:moveTo>
                <a:cubicBezTo>
                  <a:pt x="365760" y="209204"/>
                  <a:pt x="731520" y="401782"/>
                  <a:pt x="1163782" y="399011"/>
                </a:cubicBezTo>
                <a:cubicBezTo>
                  <a:pt x="1596044" y="396240"/>
                  <a:pt x="2094807" y="198120"/>
                  <a:pt x="2593571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Forma livre 24"/>
          <p:cNvSpPr/>
          <p:nvPr/>
        </p:nvSpPr>
        <p:spPr>
          <a:xfrm flipV="1">
            <a:off x="3348038" y="3429000"/>
            <a:ext cx="2519362" cy="504825"/>
          </a:xfrm>
          <a:custGeom>
            <a:avLst/>
            <a:gdLst>
              <a:gd name="connsiteX0" fmla="*/ 0 w 2593571"/>
              <a:gd name="connsiteY0" fmla="*/ 16626 h 401782"/>
              <a:gd name="connsiteX1" fmla="*/ 1163782 w 2593571"/>
              <a:gd name="connsiteY1" fmla="*/ 399011 h 401782"/>
              <a:gd name="connsiteX2" fmla="*/ 2593571 w 2593571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71" h="401782">
                <a:moveTo>
                  <a:pt x="0" y="16626"/>
                </a:moveTo>
                <a:cubicBezTo>
                  <a:pt x="365760" y="209204"/>
                  <a:pt x="731520" y="401782"/>
                  <a:pt x="1163782" y="399011"/>
                </a:cubicBezTo>
                <a:cubicBezTo>
                  <a:pt x="1596044" y="396240"/>
                  <a:pt x="2094807" y="198120"/>
                  <a:pt x="259357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3924300" y="5083175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pitchFamily="34" charset="0"/>
              </a:rPr>
              <a:t>Bb</a:t>
            </a: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4572000" y="5083175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pitchFamily="34" charset="0"/>
              </a:rPr>
              <a:t>Bb</a:t>
            </a: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5364163" y="5083175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pitchFamily="34" charset="0"/>
              </a:rPr>
              <a:t>bb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3203575" y="5083175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pitchFamily="34" charset="0"/>
              </a:rPr>
              <a:t>BB</a:t>
            </a:r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179388" y="3644900"/>
            <a:ext cx="2627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Calibri" pitchFamily="34" charset="0"/>
              </a:rPr>
              <a:t>Quantos tipos de gametas essas plantas produzem?</a:t>
            </a:r>
          </a:p>
          <a:p>
            <a:pPr algn="ctr"/>
            <a:r>
              <a:rPr lang="pt-BR" sz="1600">
                <a:latin typeface="Calibri" pitchFamily="34" charset="0"/>
              </a:rPr>
              <a:t>Então existe mais de um tipo de combinação entre eles.</a:t>
            </a:r>
          </a:p>
        </p:txBody>
      </p:sp>
      <p:sp>
        <p:nvSpPr>
          <p:cNvPr id="31" name="Chave direita 30"/>
          <p:cNvSpPr/>
          <p:nvPr/>
        </p:nvSpPr>
        <p:spPr>
          <a:xfrm rot="5400000">
            <a:off x="3852070" y="4580731"/>
            <a:ext cx="576262" cy="2016125"/>
          </a:xfrm>
          <a:prstGeom prst="rightBrace">
            <a:avLst>
              <a:gd name="adj1" fmla="val 0"/>
              <a:gd name="adj2" fmla="val 5082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Chave direita 31"/>
          <p:cNvSpPr/>
          <p:nvPr/>
        </p:nvSpPr>
        <p:spPr>
          <a:xfrm rot="5400000">
            <a:off x="5328444" y="5264944"/>
            <a:ext cx="576262" cy="6477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" name="CaixaDeTexto 32"/>
          <p:cNvSpPr txBox="1">
            <a:spLocks noChangeArrowheads="1"/>
          </p:cNvSpPr>
          <p:nvPr/>
        </p:nvSpPr>
        <p:spPr bwMode="auto">
          <a:xfrm>
            <a:off x="3851275" y="6021388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3 Altas</a:t>
            </a:r>
          </a:p>
        </p:txBody>
      </p:sp>
      <p:sp>
        <p:nvSpPr>
          <p:cNvPr id="34" name="CaixaDeTexto 33"/>
          <p:cNvSpPr txBox="1">
            <a:spLocks noChangeArrowheads="1"/>
          </p:cNvSpPr>
          <p:nvPr/>
        </p:nvSpPr>
        <p:spPr bwMode="auto">
          <a:xfrm>
            <a:off x="5292725" y="602138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1 Baixa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8" grpId="0"/>
      <p:bldP spid="11" grpId="0"/>
      <p:bldP spid="14" grpId="0"/>
      <p:bldP spid="26" grpId="0"/>
      <p:bldP spid="27" grpId="0"/>
      <p:bldP spid="28" grpId="0"/>
      <p:bldP spid="29" grpId="0"/>
      <p:bldP spid="31" grpId="0" animBg="1"/>
      <p:bldP spid="32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2533650" y="404813"/>
            <a:ext cx="12461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aixaDeTexto 5"/>
          <p:cNvSpPr txBox="1">
            <a:spLocks noChangeArrowheads="1"/>
          </p:cNvSpPr>
          <p:nvPr/>
        </p:nvSpPr>
        <p:spPr bwMode="auto">
          <a:xfrm>
            <a:off x="4211638" y="1268413"/>
            <a:ext cx="720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b="1">
                <a:latin typeface="Calibri" pitchFamily="34" charset="0"/>
              </a:rPr>
              <a:t>X</a:t>
            </a:r>
          </a:p>
        </p:txBody>
      </p:sp>
      <p:pic>
        <p:nvPicPr>
          <p:cNvPr id="17412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5126038" y="404813"/>
            <a:ext cx="12461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aixaDeTexto 12"/>
          <p:cNvSpPr txBox="1">
            <a:spLocks noChangeArrowheads="1"/>
          </p:cNvSpPr>
          <p:nvPr/>
        </p:nvSpPr>
        <p:spPr bwMode="auto">
          <a:xfrm>
            <a:off x="468313" y="1052513"/>
            <a:ext cx="1943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>
                <a:latin typeface="Calibri" pitchFamily="34" charset="0"/>
              </a:rPr>
              <a:t>F</a:t>
            </a:r>
            <a:r>
              <a:rPr lang="pt-BR" sz="4800" baseline="-25000">
                <a:latin typeface="Calibri" pitchFamily="34" charset="0"/>
              </a:rPr>
              <a:t>1</a:t>
            </a:r>
            <a:r>
              <a:rPr lang="pt-BR" sz="4800">
                <a:latin typeface="Calibri" pitchFamily="34" charset="0"/>
              </a:rPr>
              <a:t>:</a:t>
            </a:r>
          </a:p>
          <a:p>
            <a:pPr algn="ctr"/>
            <a:r>
              <a:rPr lang="pt-BR">
                <a:latin typeface="Calibri" pitchFamily="34" charset="0"/>
              </a:rPr>
              <a:t>(1ª geração filial)</a:t>
            </a:r>
          </a:p>
        </p:txBody>
      </p:sp>
      <p:sp>
        <p:nvSpPr>
          <p:cNvPr id="17414" name="CaixaDeTexto 17"/>
          <p:cNvSpPr txBox="1">
            <a:spLocks noChangeArrowheads="1"/>
          </p:cNvSpPr>
          <p:nvPr/>
        </p:nvSpPr>
        <p:spPr bwMode="auto">
          <a:xfrm>
            <a:off x="611188" y="4797425"/>
            <a:ext cx="1944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>
                <a:latin typeface="Calibri" pitchFamily="34" charset="0"/>
              </a:rPr>
              <a:t>F</a:t>
            </a:r>
            <a:r>
              <a:rPr lang="pt-BR" sz="4800" baseline="-25000">
                <a:latin typeface="Calibri" pitchFamily="34" charset="0"/>
              </a:rPr>
              <a:t>2</a:t>
            </a:r>
            <a:r>
              <a:rPr lang="pt-BR" sz="4800">
                <a:latin typeface="Calibri" pitchFamily="34" charset="0"/>
              </a:rPr>
              <a:t>:</a:t>
            </a:r>
          </a:p>
          <a:p>
            <a:pPr algn="ctr"/>
            <a:r>
              <a:rPr lang="pt-BR">
                <a:latin typeface="Calibri" pitchFamily="34" charset="0"/>
              </a:rPr>
              <a:t>(2ª geração filial)</a:t>
            </a:r>
          </a:p>
        </p:txBody>
      </p:sp>
      <p:sp>
        <p:nvSpPr>
          <p:cNvPr id="17415" name="CaixaDeTexto 10"/>
          <p:cNvSpPr txBox="1">
            <a:spLocks noChangeArrowheads="1"/>
          </p:cNvSpPr>
          <p:nvPr/>
        </p:nvSpPr>
        <p:spPr bwMode="auto">
          <a:xfrm>
            <a:off x="2843213" y="3690938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17416" name="CaixaDeTexto 13"/>
          <p:cNvSpPr txBox="1">
            <a:spLocks noChangeArrowheads="1"/>
          </p:cNvSpPr>
          <p:nvPr/>
        </p:nvSpPr>
        <p:spPr bwMode="auto">
          <a:xfrm>
            <a:off x="5435600" y="3690938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22" name="Forma livre 21"/>
          <p:cNvSpPr/>
          <p:nvPr/>
        </p:nvSpPr>
        <p:spPr>
          <a:xfrm>
            <a:off x="3074988" y="4251325"/>
            <a:ext cx="2593975" cy="401638"/>
          </a:xfrm>
          <a:custGeom>
            <a:avLst/>
            <a:gdLst>
              <a:gd name="connsiteX0" fmla="*/ 0 w 2593571"/>
              <a:gd name="connsiteY0" fmla="*/ 16626 h 401782"/>
              <a:gd name="connsiteX1" fmla="*/ 1163782 w 2593571"/>
              <a:gd name="connsiteY1" fmla="*/ 399011 h 401782"/>
              <a:gd name="connsiteX2" fmla="*/ 2593571 w 2593571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71" h="401782">
                <a:moveTo>
                  <a:pt x="0" y="16626"/>
                </a:moveTo>
                <a:cubicBezTo>
                  <a:pt x="365760" y="209204"/>
                  <a:pt x="731520" y="401782"/>
                  <a:pt x="1163782" y="399011"/>
                </a:cubicBezTo>
                <a:cubicBezTo>
                  <a:pt x="1596044" y="396240"/>
                  <a:pt x="2094807" y="198120"/>
                  <a:pt x="2593571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Forma livre 22"/>
          <p:cNvSpPr/>
          <p:nvPr/>
        </p:nvSpPr>
        <p:spPr>
          <a:xfrm flipV="1">
            <a:off x="3419475" y="3644900"/>
            <a:ext cx="2160588" cy="288925"/>
          </a:xfrm>
          <a:custGeom>
            <a:avLst/>
            <a:gdLst>
              <a:gd name="connsiteX0" fmla="*/ 0 w 2593571"/>
              <a:gd name="connsiteY0" fmla="*/ 16626 h 401782"/>
              <a:gd name="connsiteX1" fmla="*/ 1163782 w 2593571"/>
              <a:gd name="connsiteY1" fmla="*/ 399011 h 401782"/>
              <a:gd name="connsiteX2" fmla="*/ 2593571 w 2593571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71" h="401782">
                <a:moveTo>
                  <a:pt x="0" y="16626"/>
                </a:moveTo>
                <a:cubicBezTo>
                  <a:pt x="365760" y="209204"/>
                  <a:pt x="731520" y="401782"/>
                  <a:pt x="1163782" y="399011"/>
                </a:cubicBezTo>
                <a:cubicBezTo>
                  <a:pt x="1596044" y="396240"/>
                  <a:pt x="2094807" y="198120"/>
                  <a:pt x="259357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2987675" y="4221163"/>
            <a:ext cx="3024188" cy="576262"/>
          </a:xfrm>
          <a:custGeom>
            <a:avLst/>
            <a:gdLst>
              <a:gd name="connsiteX0" fmla="*/ 0 w 2593571"/>
              <a:gd name="connsiteY0" fmla="*/ 16626 h 401782"/>
              <a:gd name="connsiteX1" fmla="*/ 1163782 w 2593571"/>
              <a:gd name="connsiteY1" fmla="*/ 399011 h 401782"/>
              <a:gd name="connsiteX2" fmla="*/ 2593571 w 2593571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71" h="401782">
                <a:moveTo>
                  <a:pt x="0" y="16626"/>
                </a:moveTo>
                <a:cubicBezTo>
                  <a:pt x="365760" y="209204"/>
                  <a:pt x="731520" y="401782"/>
                  <a:pt x="1163782" y="399011"/>
                </a:cubicBezTo>
                <a:cubicBezTo>
                  <a:pt x="1596044" y="396240"/>
                  <a:pt x="2094807" y="198120"/>
                  <a:pt x="2593571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Forma livre 24"/>
          <p:cNvSpPr/>
          <p:nvPr/>
        </p:nvSpPr>
        <p:spPr>
          <a:xfrm flipV="1">
            <a:off x="3348038" y="3429000"/>
            <a:ext cx="2519362" cy="504825"/>
          </a:xfrm>
          <a:custGeom>
            <a:avLst/>
            <a:gdLst>
              <a:gd name="connsiteX0" fmla="*/ 0 w 2593571"/>
              <a:gd name="connsiteY0" fmla="*/ 16626 h 401782"/>
              <a:gd name="connsiteX1" fmla="*/ 1163782 w 2593571"/>
              <a:gd name="connsiteY1" fmla="*/ 399011 h 401782"/>
              <a:gd name="connsiteX2" fmla="*/ 2593571 w 2593571"/>
              <a:gd name="connsiteY2" fmla="*/ 0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571" h="401782">
                <a:moveTo>
                  <a:pt x="0" y="16626"/>
                </a:moveTo>
                <a:cubicBezTo>
                  <a:pt x="365760" y="209204"/>
                  <a:pt x="731520" y="401782"/>
                  <a:pt x="1163782" y="399011"/>
                </a:cubicBezTo>
                <a:cubicBezTo>
                  <a:pt x="1596044" y="396240"/>
                  <a:pt x="2094807" y="198120"/>
                  <a:pt x="2593571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21" name="CaixaDeTexto 29"/>
          <p:cNvSpPr txBox="1">
            <a:spLocks noChangeArrowheads="1"/>
          </p:cNvSpPr>
          <p:nvPr/>
        </p:nvSpPr>
        <p:spPr bwMode="auto">
          <a:xfrm>
            <a:off x="179388" y="3644900"/>
            <a:ext cx="2627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Calibri" pitchFamily="34" charset="0"/>
              </a:rPr>
              <a:t>Quantos tipos de gametas essas plantas produzem?</a:t>
            </a:r>
          </a:p>
          <a:p>
            <a:pPr algn="ctr"/>
            <a:r>
              <a:rPr lang="pt-BR" sz="1600">
                <a:latin typeface="Calibri" pitchFamily="34" charset="0"/>
              </a:rPr>
              <a:t>Então existe mais de um tipo de combinação entre eles.</a:t>
            </a:r>
          </a:p>
        </p:txBody>
      </p:sp>
      <p:cxnSp>
        <p:nvCxnSpPr>
          <p:cNvPr id="37" name="Conector reto 36"/>
          <p:cNvCxnSpPr/>
          <p:nvPr/>
        </p:nvCxnSpPr>
        <p:spPr>
          <a:xfrm rot="5400000">
            <a:off x="6335712" y="5481638"/>
            <a:ext cx="22320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6084888" y="5084763"/>
            <a:ext cx="2016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6084888" y="5805488"/>
            <a:ext cx="2016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rot="5400000">
            <a:off x="5616575" y="5481638"/>
            <a:ext cx="22320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rot="16200000" flipH="1">
            <a:off x="6228557" y="4580731"/>
            <a:ext cx="503238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3.bp.blogspot.com/_7pgKoex9zZ0/SbR3yc1TriI/AAAAAAAACAs/hD8756RKRyU/s320/simbolo_feminin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724400"/>
            <a:ext cx="2159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blogdasaude.com.br/wp-content/uploads/2009/11/simbolo-masculino.jpg"/>
          <p:cNvPicPr>
            <a:picLocks noChangeAspect="1" noChangeArrowheads="1"/>
          </p:cNvPicPr>
          <p:nvPr/>
        </p:nvPicPr>
        <p:blipFill>
          <a:blip r:embed="rId4"/>
          <a:srcRect b="29030"/>
          <a:stretch>
            <a:fillRect/>
          </a:stretch>
        </p:blipFill>
        <p:spPr bwMode="auto">
          <a:xfrm>
            <a:off x="6372225" y="4365625"/>
            <a:ext cx="3206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CaixaDeTexto 62"/>
          <p:cNvSpPr txBox="1">
            <a:spLocks noChangeArrowheads="1"/>
          </p:cNvSpPr>
          <p:nvPr/>
        </p:nvSpPr>
        <p:spPr bwMode="auto">
          <a:xfrm>
            <a:off x="6156325" y="5097463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64" name="CaixaDeTexto 63"/>
          <p:cNvSpPr txBox="1">
            <a:spLocks noChangeArrowheads="1"/>
          </p:cNvSpPr>
          <p:nvPr/>
        </p:nvSpPr>
        <p:spPr bwMode="auto">
          <a:xfrm>
            <a:off x="6875463" y="4365625"/>
            <a:ext cx="433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65" name="CaixaDeTexto 64"/>
          <p:cNvSpPr txBox="1">
            <a:spLocks noChangeArrowheads="1"/>
          </p:cNvSpPr>
          <p:nvPr/>
        </p:nvSpPr>
        <p:spPr bwMode="auto">
          <a:xfrm>
            <a:off x="7524750" y="4376738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66" name="CaixaDeTexto 65"/>
          <p:cNvSpPr txBox="1">
            <a:spLocks noChangeArrowheads="1"/>
          </p:cNvSpPr>
          <p:nvPr/>
        </p:nvSpPr>
        <p:spPr bwMode="auto">
          <a:xfrm>
            <a:off x="6156325" y="5889625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67" name="CaixaDeTexto 66"/>
          <p:cNvSpPr txBox="1">
            <a:spLocks noChangeArrowheads="1"/>
          </p:cNvSpPr>
          <p:nvPr/>
        </p:nvSpPr>
        <p:spPr bwMode="auto">
          <a:xfrm>
            <a:off x="7451725" y="5097463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68" name="CaixaDeTexto 67"/>
          <p:cNvSpPr txBox="1">
            <a:spLocks noChangeArrowheads="1"/>
          </p:cNvSpPr>
          <p:nvPr/>
        </p:nvSpPr>
        <p:spPr bwMode="auto">
          <a:xfrm>
            <a:off x="6732588" y="5818188"/>
            <a:ext cx="863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69" name="CaixaDeTexto 68"/>
          <p:cNvSpPr txBox="1">
            <a:spLocks noChangeArrowheads="1"/>
          </p:cNvSpPr>
          <p:nvPr/>
        </p:nvSpPr>
        <p:spPr bwMode="auto">
          <a:xfrm>
            <a:off x="7451725" y="5805488"/>
            <a:ext cx="720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70" name="CaixaDeTexto 69"/>
          <p:cNvSpPr txBox="1">
            <a:spLocks noChangeArrowheads="1"/>
          </p:cNvSpPr>
          <p:nvPr/>
        </p:nvSpPr>
        <p:spPr bwMode="auto">
          <a:xfrm>
            <a:off x="6732588" y="5084763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71" name="Forma livre 70"/>
          <p:cNvSpPr/>
          <p:nvPr/>
        </p:nvSpPr>
        <p:spPr>
          <a:xfrm>
            <a:off x="6564313" y="5010150"/>
            <a:ext cx="1892300" cy="1676400"/>
          </a:xfrm>
          <a:custGeom>
            <a:avLst/>
            <a:gdLst>
              <a:gd name="connsiteX0" fmla="*/ 169026 w 1892532"/>
              <a:gd name="connsiteY0" fmla="*/ 177338 h 1676400"/>
              <a:gd name="connsiteX1" fmla="*/ 1000299 w 1892532"/>
              <a:gd name="connsiteY1" fmla="*/ 44334 h 1676400"/>
              <a:gd name="connsiteX2" fmla="*/ 1814946 w 1892532"/>
              <a:gd name="connsiteY2" fmla="*/ 393469 h 1676400"/>
              <a:gd name="connsiteX3" fmla="*/ 1465812 w 1892532"/>
              <a:gd name="connsiteY3" fmla="*/ 775854 h 1676400"/>
              <a:gd name="connsiteX4" fmla="*/ 900546 w 1892532"/>
              <a:gd name="connsiteY4" fmla="*/ 875607 h 1676400"/>
              <a:gd name="connsiteX5" fmla="*/ 834044 w 1892532"/>
              <a:gd name="connsiteY5" fmla="*/ 1557251 h 1676400"/>
              <a:gd name="connsiteX6" fmla="*/ 401782 w 1892532"/>
              <a:gd name="connsiteY6" fmla="*/ 1590501 h 1676400"/>
              <a:gd name="connsiteX7" fmla="*/ 36022 w 1892532"/>
              <a:gd name="connsiteY7" fmla="*/ 1108363 h 1676400"/>
              <a:gd name="connsiteX8" fmla="*/ 169026 w 1892532"/>
              <a:gd name="connsiteY8" fmla="*/ 177338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2532" h="1676400">
                <a:moveTo>
                  <a:pt x="169026" y="177338"/>
                </a:moveTo>
                <a:cubicBezTo>
                  <a:pt x="329739" y="0"/>
                  <a:pt x="725979" y="8312"/>
                  <a:pt x="1000299" y="44334"/>
                </a:cubicBezTo>
                <a:cubicBezTo>
                  <a:pt x="1274619" y="80356"/>
                  <a:pt x="1737361" y="271549"/>
                  <a:pt x="1814946" y="393469"/>
                </a:cubicBezTo>
                <a:cubicBezTo>
                  <a:pt x="1892532" y="515389"/>
                  <a:pt x="1618212" y="695498"/>
                  <a:pt x="1465812" y="775854"/>
                </a:cubicBezTo>
                <a:cubicBezTo>
                  <a:pt x="1313412" y="856210"/>
                  <a:pt x="1005841" y="745374"/>
                  <a:pt x="900546" y="875607"/>
                </a:cubicBezTo>
                <a:cubicBezTo>
                  <a:pt x="795251" y="1005840"/>
                  <a:pt x="917171" y="1438102"/>
                  <a:pt x="834044" y="1557251"/>
                </a:cubicBezTo>
                <a:cubicBezTo>
                  <a:pt x="750917" y="1676400"/>
                  <a:pt x="534786" y="1665316"/>
                  <a:pt x="401782" y="1590501"/>
                </a:cubicBezTo>
                <a:cubicBezTo>
                  <a:pt x="268778" y="1515686"/>
                  <a:pt x="72044" y="1349432"/>
                  <a:pt x="36022" y="1108363"/>
                </a:cubicBezTo>
                <a:cubicBezTo>
                  <a:pt x="0" y="867294"/>
                  <a:pt x="8313" y="354676"/>
                  <a:pt x="169026" y="1773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3" name="CaixaDeTexto 72"/>
          <p:cNvSpPr txBox="1">
            <a:spLocks noChangeArrowheads="1"/>
          </p:cNvSpPr>
          <p:nvPr/>
        </p:nvSpPr>
        <p:spPr bwMode="auto">
          <a:xfrm>
            <a:off x="2843213" y="5157788"/>
            <a:ext cx="30972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u="sng">
                <a:latin typeface="Calibri" pitchFamily="34" charset="0"/>
              </a:rPr>
              <a:t>Resultado do cruzamento de F</a:t>
            </a:r>
            <a:r>
              <a:rPr lang="pt-BR" u="sng" baseline="-25000">
                <a:latin typeface="Calibri" pitchFamily="34" charset="0"/>
              </a:rPr>
              <a:t>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3 plantas altas e 1 baixa</a:t>
            </a:r>
          </a:p>
        </p:txBody>
      </p:sp>
      <p:pic>
        <p:nvPicPr>
          <p:cNvPr id="74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84698" t="65652" r="2632"/>
          <a:stretch>
            <a:fillRect/>
          </a:stretch>
        </p:blipFill>
        <p:spPr bwMode="auto">
          <a:xfrm>
            <a:off x="4787900" y="635158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3635375" y="5997575"/>
            <a:ext cx="2889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3995738" y="5997575"/>
            <a:ext cx="2889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2"/>
          <a:srcRect l="65021" t="39584" r="20354"/>
          <a:stretch>
            <a:fillRect/>
          </a:stretch>
        </p:blipFill>
        <p:spPr bwMode="auto">
          <a:xfrm>
            <a:off x="4356100" y="5997575"/>
            <a:ext cx="2873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7"/>
          <p:cNvSpPr txBox="1">
            <a:spLocks noChangeArrowheads="1"/>
          </p:cNvSpPr>
          <p:nvPr/>
        </p:nvSpPr>
        <p:spPr bwMode="auto">
          <a:xfrm>
            <a:off x="611188" y="549275"/>
            <a:ext cx="1944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>
                <a:latin typeface="Calibri" pitchFamily="34" charset="0"/>
              </a:rPr>
              <a:t>F</a:t>
            </a:r>
            <a:r>
              <a:rPr lang="pt-BR" sz="4800" baseline="-25000">
                <a:latin typeface="Calibri" pitchFamily="34" charset="0"/>
              </a:rPr>
              <a:t>2</a:t>
            </a:r>
            <a:r>
              <a:rPr lang="pt-BR" sz="4800">
                <a:latin typeface="Calibri" pitchFamily="34" charset="0"/>
              </a:rPr>
              <a:t>:</a:t>
            </a:r>
          </a:p>
          <a:p>
            <a:pPr algn="ctr"/>
            <a:r>
              <a:rPr lang="pt-BR">
                <a:latin typeface="Calibri" pitchFamily="34" charset="0"/>
              </a:rPr>
              <a:t>(2ª geração filial)</a:t>
            </a:r>
          </a:p>
        </p:txBody>
      </p:sp>
      <p:cxnSp>
        <p:nvCxnSpPr>
          <p:cNvPr id="37" name="Conector reto 36"/>
          <p:cNvCxnSpPr/>
          <p:nvPr/>
        </p:nvCxnSpPr>
        <p:spPr>
          <a:xfrm rot="5400000">
            <a:off x="6334919" y="1232694"/>
            <a:ext cx="2233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6084888" y="836613"/>
            <a:ext cx="2016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6084888" y="1557338"/>
            <a:ext cx="2016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rot="5400000">
            <a:off x="5615782" y="1232694"/>
            <a:ext cx="2233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rot="16200000" flipH="1">
            <a:off x="6228557" y="332581"/>
            <a:ext cx="503238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2" descr="http://3.bp.blogspot.com/_7pgKoex9zZ0/SbR3yc1TriI/AAAAAAAACAs/hD8756RKRyU/s320/simbolo_feminin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76250"/>
            <a:ext cx="2159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http://www.blogdasaude.com.br/wp-content/uploads/2009/11/simbolo-masculino.jpg"/>
          <p:cNvPicPr>
            <a:picLocks noChangeAspect="1" noChangeArrowheads="1"/>
          </p:cNvPicPr>
          <p:nvPr/>
        </p:nvPicPr>
        <p:blipFill>
          <a:blip r:embed="rId3"/>
          <a:srcRect b="29030"/>
          <a:stretch>
            <a:fillRect/>
          </a:stretch>
        </p:blipFill>
        <p:spPr bwMode="auto">
          <a:xfrm>
            <a:off x="6372225" y="115888"/>
            <a:ext cx="3206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CaixaDeTexto 62"/>
          <p:cNvSpPr txBox="1">
            <a:spLocks noChangeArrowheads="1"/>
          </p:cNvSpPr>
          <p:nvPr/>
        </p:nvSpPr>
        <p:spPr bwMode="auto">
          <a:xfrm>
            <a:off x="6156325" y="836613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18443" name="CaixaDeTexto 63"/>
          <p:cNvSpPr txBox="1">
            <a:spLocks noChangeArrowheads="1"/>
          </p:cNvSpPr>
          <p:nvPr/>
        </p:nvSpPr>
        <p:spPr bwMode="auto">
          <a:xfrm>
            <a:off x="6875463" y="115888"/>
            <a:ext cx="433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18444" name="CaixaDeTexto 64"/>
          <p:cNvSpPr txBox="1">
            <a:spLocks noChangeArrowheads="1"/>
          </p:cNvSpPr>
          <p:nvPr/>
        </p:nvSpPr>
        <p:spPr bwMode="auto">
          <a:xfrm>
            <a:off x="7524750" y="128588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18445" name="CaixaDeTexto 65"/>
          <p:cNvSpPr txBox="1">
            <a:spLocks noChangeArrowheads="1"/>
          </p:cNvSpPr>
          <p:nvPr/>
        </p:nvSpPr>
        <p:spPr bwMode="auto">
          <a:xfrm>
            <a:off x="6156325" y="1641475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</a:t>
            </a:r>
          </a:p>
        </p:txBody>
      </p:sp>
      <p:sp>
        <p:nvSpPr>
          <p:cNvPr id="18446" name="CaixaDeTexto 66"/>
          <p:cNvSpPr txBox="1">
            <a:spLocks noChangeArrowheads="1"/>
          </p:cNvSpPr>
          <p:nvPr/>
        </p:nvSpPr>
        <p:spPr bwMode="auto">
          <a:xfrm>
            <a:off x="7451725" y="849313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18447" name="CaixaDeTexto 67"/>
          <p:cNvSpPr txBox="1">
            <a:spLocks noChangeArrowheads="1"/>
          </p:cNvSpPr>
          <p:nvPr/>
        </p:nvSpPr>
        <p:spPr bwMode="auto">
          <a:xfrm>
            <a:off x="6732588" y="1568450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18448" name="CaixaDeTexto 68"/>
          <p:cNvSpPr txBox="1">
            <a:spLocks noChangeArrowheads="1"/>
          </p:cNvSpPr>
          <p:nvPr/>
        </p:nvSpPr>
        <p:spPr bwMode="auto">
          <a:xfrm>
            <a:off x="7451725" y="1557338"/>
            <a:ext cx="720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18449" name="CaixaDeTexto 69"/>
          <p:cNvSpPr txBox="1">
            <a:spLocks noChangeArrowheads="1"/>
          </p:cNvSpPr>
          <p:nvPr/>
        </p:nvSpPr>
        <p:spPr bwMode="auto">
          <a:xfrm>
            <a:off x="6732588" y="836613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Calibri" pitchFamily="34" charset="0"/>
              </a:rPr>
              <a:t>BB</a:t>
            </a:r>
          </a:p>
        </p:txBody>
      </p:sp>
      <p:sp>
        <p:nvSpPr>
          <p:cNvPr id="71" name="Forma livre 70"/>
          <p:cNvSpPr/>
          <p:nvPr/>
        </p:nvSpPr>
        <p:spPr>
          <a:xfrm>
            <a:off x="6564313" y="762000"/>
            <a:ext cx="1892300" cy="1676400"/>
          </a:xfrm>
          <a:custGeom>
            <a:avLst/>
            <a:gdLst>
              <a:gd name="connsiteX0" fmla="*/ 169026 w 1892532"/>
              <a:gd name="connsiteY0" fmla="*/ 177338 h 1676400"/>
              <a:gd name="connsiteX1" fmla="*/ 1000299 w 1892532"/>
              <a:gd name="connsiteY1" fmla="*/ 44334 h 1676400"/>
              <a:gd name="connsiteX2" fmla="*/ 1814946 w 1892532"/>
              <a:gd name="connsiteY2" fmla="*/ 393469 h 1676400"/>
              <a:gd name="connsiteX3" fmla="*/ 1465812 w 1892532"/>
              <a:gd name="connsiteY3" fmla="*/ 775854 h 1676400"/>
              <a:gd name="connsiteX4" fmla="*/ 900546 w 1892532"/>
              <a:gd name="connsiteY4" fmla="*/ 875607 h 1676400"/>
              <a:gd name="connsiteX5" fmla="*/ 834044 w 1892532"/>
              <a:gd name="connsiteY5" fmla="*/ 1557251 h 1676400"/>
              <a:gd name="connsiteX6" fmla="*/ 401782 w 1892532"/>
              <a:gd name="connsiteY6" fmla="*/ 1590501 h 1676400"/>
              <a:gd name="connsiteX7" fmla="*/ 36022 w 1892532"/>
              <a:gd name="connsiteY7" fmla="*/ 1108363 h 1676400"/>
              <a:gd name="connsiteX8" fmla="*/ 169026 w 1892532"/>
              <a:gd name="connsiteY8" fmla="*/ 177338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2532" h="1676400">
                <a:moveTo>
                  <a:pt x="169026" y="177338"/>
                </a:moveTo>
                <a:cubicBezTo>
                  <a:pt x="329739" y="0"/>
                  <a:pt x="725979" y="8312"/>
                  <a:pt x="1000299" y="44334"/>
                </a:cubicBezTo>
                <a:cubicBezTo>
                  <a:pt x="1274619" y="80356"/>
                  <a:pt x="1737361" y="271549"/>
                  <a:pt x="1814946" y="393469"/>
                </a:cubicBezTo>
                <a:cubicBezTo>
                  <a:pt x="1892532" y="515389"/>
                  <a:pt x="1618212" y="695498"/>
                  <a:pt x="1465812" y="775854"/>
                </a:cubicBezTo>
                <a:cubicBezTo>
                  <a:pt x="1313412" y="856210"/>
                  <a:pt x="1005841" y="745374"/>
                  <a:pt x="900546" y="875607"/>
                </a:cubicBezTo>
                <a:cubicBezTo>
                  <a:pt x="795251" y="1005840"/>
                  <a:pt x="917171" y="1438102"/>
                  <a:pt x="834044" y="1557251"/>
                </a:cubicBezTo>
                <a:cubicBezTo>
                  <a:pt x="750917" y="1676400"/>
                  <a:pt x="534786" y="1665316"/>
                  <a:pt x="401782" y="1590501"/>
                </a:cubicBezTo>
                <a:cubicBezTo>
                  <a:pt x="268778" y="1515686"/>
                  <a:pt x="72044" y="1349432"/>
                  <a:pt x="36022" y="1108363"/>
                </a:cubicBezTo>
                <a:cubicBezTo>
                  <a:pt x="0" y="867294"/>
                  <a:pt x="8313" y="354676"/>
                  <a:pt x="169026" y="1773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451" name="CaixaDeTexto 72"/>
          <p:cNvSpPr txBox="1">
            <a:spLocks noChangeArrowheads="1"/>
          </p:cNvSpPr>
          <p:nvPr/>
        </p:nvSpPr>
        <p:spPr bwMode="auto">
          <a:xfrm>
            <a:off x="2843213" y="90805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u="sng">
                <a:latin typeface="Calibri" pitchFamily="34" charset="0"/>
              </a:rPr>
              <a:t>Resultado do cruzamento de F</a:t>
            </a:r>
            <a:r>
              <a:rPr lang="pt-BR" u="sng" baseline="-25000">
                <a:latin typeface="Calibri" pitchFamily="34" charset="0"/>
              </a:rPr>
              <a:t>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3 plantas altas e 1 baixa</a:t>
            </a:r>
          </a:p>
        </p:txBody>
      </p:sp>
      <p:pic>
        <p:nvPicPr>
          <p:cNvPr id="18452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4"/>
          <a:srcRect l="84698" t="65652" r="2632"/>
          <a:stretch>
            <a:fillRect/>
          </a:stretch>
        </p:blipFill>
        <p:spPr bwMode="auto">
          <a:xfrm>
            <a:off x="4787900" y="2103438"/>
            <a:ext cx="215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4"/>
          <a:srcRect l="65021" t="39584" r="20354"/>
          <a:stretch>
            <a:fillRect/>
          </a:stretch>
        </p:blipFill>
        <p:spPr bwMode="auto">
          <a:xfrm>
            <a:off x="3635375" y="1749425"/>
            <a:ext cx="288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4"/>
          <a:srcRect l="65021" t="39584" r="20354"/>
          <a:stretch>
            <a:fillRect/>
          </a:stretch>
        </p:blipFill>
        <p:spPr bwMode="auto">
          <a:xfrm>
            <a:off x="3995738" y="1749425"/>
            <a:ext cx="288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" descr="http://www.sobiologia.com.br/figuras/Genetica/ervilha.jpg"/>
          <p:cNvPicPr>
            <a:picLocks noChangeAspect="1" noChangeArrowheads="1"/>
          </p:cNvPicPr>
          <p:nvPr/>
        </p:nvPicPr>
        <p:blipFill>
          <a:blip r:embed="rId4"/>
          <a:srcRect l="65021" t="39584" r="20354"/>
          <a:stretch>
            <a:fillRect/>
          </a:stretch>
        </p:blipFill>
        <p:spPr bwMode="auto">
          <a:xfrm>
            <a:off x="4356100" y="1749425"/>
            <a:ext cx="2873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aixaDeTexto 34"/>
          <p:cNvSpPr txBox="1">
            <a:spLocks noChangeArrowheads="1"/>
          </p:cNvSpPr>
          <p:nvPr/>
        </p:nvSpPr>
        <p:spPr bwMode="auto">
          <a:xfrm>
            <a:off x="179388" y="2420938"/>
            <a:ext cx="89646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>
                <a:latin typeface="Calibri" pitchFamily="34" charset="0"/>
              </a:rPr>
              <a:t>Conclusões de Mendel: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Mendel obteve 1022 plantas de ervilha em F</a:t>
            </a:r>
            <a:r>
              <a:rPr lang="pt-BR" baseline="-25000">
                <a:latin typeface="Calibri" pitchFamily="34" charset="0"/>
              </a:rPr>
              <a:t>2</a:t>
            </a:r>
            <a:r>
              <a:rPr lang="pt-BR">
                <a:latin typeface="Calibri" pitchFamily="34" charset="0"/>
              </a:rPr>
              <a:t>, das quais 787 eram altas e 277 baixas (proporção de 2,84 altas : 1 baixa). Tal resultado era muito próximo do que previa o modelo matemático (3 altas:1 baixa);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Segundo Mendel, a constituição genética de um caráter é chamada </a:t>
            </a:r>
            <a:r>
              <a:rPr lang="pt-BR" b="1" u="sng">
                <a:latin typeface="Calibri" pitchFamily="34" charset="0"/>
              </a:rPr>
              <a:t>genótipo.</a:t>
            </a:r>
            <a:r>
              <a:rPr lang="pt-BR" b="1">
                <a:latin typeface="Calibri" pitchFamily="34" charset="0"/>
              </a:rPr>
              <a:t> </a:t>
            </a:r>
            <a:r>
              <a:rPr lang="pt-BR">
                <a:latin typeface="Calibri" pitchFamily="34" charset="0"/>
              </a:rPr>
              <a:t>(BB, Bb, bb);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A expressão do genótipo, isto é, a característica em si, constitui </a:t>
            </a:r>
            <a:r>
              <a:rPr lang="pt-BR" b="1">
                <a:latin typeface="Calibri" pitchFamily="34" charset="0"/>
              </a:rPr>
              <a:t>o </a:t>
            </a:r>
            <a:r>
              <a:rPr lang="pt-BR" b="1" u="sng">
                <a:latin typeface="Calibri" pitchFamily="34" charset="0"/>
              </a:rPr>
              <a:t>fenótipo</a:t>
            </a:r>
            <a:r>
              <a:rPr lang="pt-BR" b="1">
                <a:latin typeface="Calibri" pitchFamily="34" charset="0"/>
              </a:rPr>
              <a:t> </a:t>
            </a:r>
            <a:r>
              <a:rPr lang="pt-BR">
                <a:latin typeface="Calibri" pitchFamily="34" charset="0"/>
              </a:rPr>
              <a:t>(por exemplo, altura alta ou baixa). O fenótipo pode ser alterado por ação do meio ambiente;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Indivíduos puros (</a:t>
            </a:r>
            <a:r>
              <a:rPr lang="pt-BR" u="sng">
                <a:latin typeface="Calibri" pitchFamily="34" charset="0"/>
              </a:rPr>
              <a:t>BB</a:t>
            </a:r>
            <a:r>
              <a:rPr lang="pt-BR">
                <a:latin typeface="Calibri" pitchFamily="34" charset="0"/>
              </a:rPr>
              <a:t> ou </a:t>
            </a:r>
            <a:r>
              <a:rPr lang="pt-BR" u="sng">
                <a:latin typeface="Calibri" pitchFamily="34" charset="0"/>
              </a:rPr>
              <a:t>bb</a:t>
            </a:r>
            <a:r>
              <a:rPr lang="pt-BR">
                <a:latin typeface="Calibri" pitchFamily="34" charset="0"/>
              </a:rPr>
              <a:t>) são chamados </a:t>
            </a:r>
            <a:r>
              <a:rPr lang="pt-BR" b="1" u="sng">
                <a:latin typeface="Calibri" pitchFamily="34" charset="0"/>
              </a:rPr>
              <a:t>homozigotos</a:t>
            </a:r>
            <a:r>
              <a:rPr lang="pt-BR" b="1"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Indivíduos híbridos (Bb) soa chamados </a:t>
            </a:r>
            <a:r>
              <a:rPr lang="pt-BR" b="1" u="sng">
                <a:latin typeface="Calibri" pitchFamily="34" charset="0"/>
              </a:rPr>
              <a:t>heterozigotos</a:t>
            </a:r>
            <a:r>
              <a:rPr lang="pt-BR" b="1"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>
                <a:latin typeface="Calibri" pitchFamily="34" charset="0"/>
              </a:rPr>
              <a:t> Os fatores mencionados por Mendel correspondem aos </a:t>
            </a:r>
            <a:r>
              <a:rPr lang="pt-BR" b="1" u="sng">
                <a:latin typeface="Calibri" pitchFamily="34" charset="0"/>
              </a:rPr>
              <a:t>genes alelos</a:t>
            </a:r>
            <a:r>
              <a:rPr lang="pt-BR" b="1">
                <a:latin typeface="Calibri" pitchFamily="34" charset="0"/>
              </a:rPr>
              <a:t> </a:t>
            </a:r>
            <a:r>
              <a:rPr lang="pt-BR">
                <a:latin typeface="Calibri" pitchFamily="34" charset="0"/>
              </a:rPr>
              <a:t>(ou só alelos).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90488" y="1285875"/>
            <a:ext cx="89630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>
                <a:solidFill>
                  <a:srgbClr val="609306"/>
                </a:solidFill>
                <a:cs typeface="Gautami" pitchFamily="34" charset="0"/>
              </a:rPr>
              <a:t>1º Lei de Mendel:</a:t>
            </a:r>
          </a:p>
          <a:p>
            <a:pPr algn="ctr">
              <a:lnSpc>
                <a:spcPct val="150000"/>
              </a:lnSpc>
            </a:pPr>
            <a:endParaRPr lang="pt-BR" sz="2000" b="1">
              <a:latin typeface="Calibri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>
                <a:latin typeface="Calibri" pitchFamily="34" charset="0"/>
              </a:rPr>
              <a:t> Cada caráter é determinado por um par de alelos (fatores de Mendel) que se separam na formação dos gametas. Ou seja, cada gameta porta um alelo de cada gene.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1.png"/>
          <p:cNvPicPr>
            <a:picLocks noChangeAspect="1"/>
          </p:cNvPicPr>
          <p:nvPr/>
        </p:nvPicPr>
        <p:blipFill>
          <a:blip r:embed="rId2"/>
          <a:srcRect l="841" t="1445" r="4853" b="1762"/>
          <a:stretch>
            <a:fillRect/>
          </a:stretch>
        </p:blipFill>
        <p:spPr>
          <a:xfrm>
            <a:off x="1214414" y="285728"/>
            <a:ext cx="6715172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6143668" cy="652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62543" y="428607"/>
            <a:ext cx="76509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9306"/>
                </a:solidFill>
                <a:effectLst/>
                <a:uLnTx/>
                <a:uFillTx/>
                <a:latin typeface="+mn-lt"/>
                <a:ea typeface="+mn-ea"/>
                <a:cs typeface="Gautami" pitchFamily="34" charset="0"/>
              </a:rPr>
              <a:t>Revisão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609306"/>
              </a:solidFill>
              <a:effectLst/>
              <a:uLnTx/>
              <a:uFillTx/>
              <a:latin typeface="+mn-lt"/>
              <a:ea typeface="+mn-ea"/>
              <a:cs typeface="Gautam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143240" y="1714488"/>
            <a:ext cx="2571768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630" t="15625" r="26427" b="6249"/>
          <a:stretch>
            <a:fillRect/>
          </a:stretch>
        </p:blipFill>
        <p:spPr bwMode="auto">
          <a:xfrm>
            <a:off x="2928926" y="2071678"/>
            <a:ext cx="3286148" cy="43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NFERMAGEM: A PROFISSÃO DO FUTURO: DICAS SIMPLES PARA CUIDAR DE U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4285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1499"/>
          <a:stretch>
            <a:fillRect/>
          </a:stretch>
        </p:blipFill>
        <p:spPr bwMode="auto">
          <a:xfrm>
            <a:off x="1315540" y="142852"/>
            <a:ext cx="668548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71546"/>
            <a:ext cx="5462611" cy="49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A fecundação garante a transmissão de características aos descende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90" y="142852"/>
            <a:ext cx="2731412" cy="14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85720" y="2204388"/>
            <a:ext cx="2857520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Nos seres humanos, a transmissão de características hereditárias é conseguida graças à fusão dos gametas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rot="5400000" flipH="1" flipV="1">
            <a:off x="1535885" y="1892289"/>
            <a:ext cx="35719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r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85728"/>
            <a:ext cx="5429288" cy="6137201"/>
          </a:xfrm>
          <a:prstGeom prst="rect">
            <a:avLst/>
          </a:prstGeom>
        </p:spPr>
      </p:pic>
      <p:pic>
        <p:nvPicPr>
          <p:cNvPr id="7" name="Picture 2" descr="DNA: resumo, função, estrutura, composição, DNA x RNA - Brasil Esc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2928958" cy="2567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57166"/>
            <a:ext cx="4840289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85728"/>
            <a:ext cx="4853296" cy="6262318"/>
          </a:xfrm>
          <a:prstGeom prst="rect">
            <a:avLst/>
          </a:prstGeom>
        </p:spPr>
      </p:pic>
      <p:pic>
        <p:nvPicPr>
          <p:cNvPr id="6148" name="Picture 4" descr="Mitose: para somar é preciso dividir - Biologia To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714411" y="2143115"/>
            <a:ext cx="5143533" cy="21431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23" name="Conector de seta reta 22"/>
          <p:cNvCxnSpPr/>
          <p:nvPr/>
        </p:nvCxnSpPr>
        <p:spPr>
          <a:xfrm rot="10800000">
            <a:off x="3143240" y="1714488"/>
            <a:ext cx="1000132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071539" y="285728"/>
            <a:ext cx="2428892" cy="3571900"/>
            <a:chOff x="1071538" y="642917"/>
            <a:chExt cx="2006225" cy="3439228"/>
          </a:xfrm>
        </p:grpSpPr>
        <p:pic>
          <p:nvPicPr>
            <p:cNvPr id="7174" name="Picture 6" descr="Veja as diferenças entre mitose e meiose - Diferença"/>
            <p:cNvPicPr>
              <a:picLocks noChangeAspect="1" noChangeArrowheads="1"/>
            </p:cNvPicPr>
            <p:nvPr/>
          </p:nvPicPr>
          <p:blipFill>
            <a:blip r:embed="rId2"/>
            <a:srcRect l="41666"/>
            <a:stretch>
              <a:fillRect/>
            </a:stretch>
          </p:blipFill>
          <p:spPr bwMode="auto">
            <a:xfrm>
              <a:off x="1071538" y="642917"/>
              <a:ext cx="2006225" cy="3439228"/>
            </a:xfrm>
            <a:prstGeom prst="rect">
              <a:avLst/>
            </a:prstGeom>
            <a:noFill/>
          </p:spPr>
        </p:pic>
        <p:sp>
          <p:nvSpPr>
            <p:cNvPr id="8" name="Retângulo 7"/>
            <p:cNvSpPr/>
            <p:nvPr/>
          </p:nvSpPr>
          <p:spPr>
            <a:xfrm>
              <a:off x="1571604" y="642918"/>
              <a:ext cx="100013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Imagem 2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57166"/>
            <a:ext cx="5177172" cy="5988847"/>
          </a:xfrm>
          <a:prstGeom prst="rect">
            <a:avLst/>
          </a:prstGeom>
        </p:spPr>
      </p:pic>
      <p:sp>
        <p:nvSpPr>
          <p:cNvPr id="7172" name="AutoShape 4" descr="Mitose: para somar é preciso dividir - Biologia To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rot="10800000" flipV="1">
            <a:off x="3428992" y="571480"/>
            <a:ext cx="571504" cy="4286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40630" t="19531" r="25329" b="6250"/>
          <a:stretch>
            <a:fillRect/>
          </a:stretch>
        </p:blipFill>
        <p:spPr bwMode="auto">
          <a:xfrm>
            <a:off x="3857620" y="285728"/>
            <a:ext cx="4857784" cy="595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0800000">
            <a:off x="3071802" y="3071810"/>
            <a:ext cx="857256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2844" y="2857496"/>
            <a:ext cx="2831224" cy="5232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Aula Semana 7 !!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416</Words>
  <Application>Microsoft Office PowerPoint</Application>
  <PresentationFormat>Apresentação na tela (4:3)</PresentationFormat>
  <Paragraphs>76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2_Tema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Michelle</cp:lastModifiedBy>
  <cp:revision>9</cp:revision>
  <dcterms:created xsi:type="dcterms:W3CDTF">2020-06-26T20:40:38Z</dcterms:created>
  <dcterms:modified xsi:type="dcterms:W3CDTF">2020-06-26T22:01:40Z</dcterms:modified>
</cp:coreProperties>
</file>