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6" r:id="rId7"/>
    <p:sldId id="267" r:id="rId8"/>
    <p:sldId id="268" r:id="rId9"/>
    <p:sldId id="270" r:id="rId10"/>
    <p:sldId id="271" r:id="rId11"/>
    <p:sldId id="274" r:id="rId12"/>
    <p:sldId id="292" r:id="rId13"/>
    <p:sldId id="296" r:id="rId14"/>
    <p:sldId id="309" r:id="rId15"/>
    <p:sldId id="310" r:id="rId16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77743" y="409447"/>
            <a:ext cx="2588513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96200" y="5553455"/>
            <a:ext cx="1440179" cy="1080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33496" y="409447"/>
            <a:ext cx="3477006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25217" y="2247645"/>
            <a:ext cx="4857115" cy="1855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4.png"/><Relationship Id="rId2" Type="http://schemas.openxmlformats.org/officeDocument/2006/relationships/audio" Target="../media/media12.m4a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41" Type="http://schemas.openxmlformats.org/officeDocument/2006/relationships/image" Target="../media/image61.png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9128" y="5395366"/>
            <a:ext cx="172910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0" spc="-409" dirty="0">
                <a:solidFill>
                  <a:srgbClr val="000000"/>
                </a:solidFill>
                <a:latin typeface="Times New Roman"/>
                <a:cs typeface="Times New Roman"/>
              </a:rPr>
              <a:t>Canadá</a:t>
            </a:r>
            <a:endParaRPr sz="5000">
              <a:latin typeface="Times New Roman"/>
              <a:cs typeface="Times New Roman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7B478EF3-FBAA-4E62-9A21-EAD875D06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9324" y="583691"/>
            <a:ext cx="3689985" cy="508000"/>
            <a:chOff x="1449324" y="583691"/>
            <a:chExt cx="3689985" cy="508000"/>
          </a:xfrm>
        </p:grpSpPr>
        <p:sp>
          <p:nvSpPr>
            <p:cNvPr id="3" name="object 3"/>
            <p:cNvSpPr/>
            <p:nvPr/>
          </p:nvSpPr>
          <p:spPr>
            <a:xfrm>
              <a:off x="1449324" y="583691"/>
              <a:ext cx="3689604" cy="5074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7104" y="605916"/>
              <a:ext cx="3631946" cy="45046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99110" y="2401950"/>
            <a:ext cx="5452110" cy="3073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7150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Arial"/>
                <a:cs typeface="Arial"/>
              </a:rPr>
              <a:t>O Canadá é </a:t>
            </a:r>
            <a:r>
              <a:rPr sz="2500" b="1" spc="-10" dirty="0">
                <a:latin typeface="Arial"/>
                <a:cs typeface="Arial"/>
              </a:rPr>
              <a:t>um </a:t>
            </a:r>
            <a:r>
              <a:rPr sz="2500" b="1" spc="-5" dirty="0">
                <a:latin typeface="Arial"/>
                <a:cs typeface="Arial"/>
              </a:rPr>
              <a:t>dos líderes do  mundo </a:t>
            </a:r>
            <a:r>
              <a:rPr sz="2500" spc="-5" dirty="0">
                <a:latin typeface="Arial"/>
                <a:cs typeface="Arial"/>
              </a:rPr>
              <a:t>na produção de  hidroenergia.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5" dirty="0">
                <a:latin typeface="Arial"/>
                <a:cs typeface="Arial"/>
              </a:rPr>
              <a:t>Hidroenergia </a:t>
            </a:r>
            <a:r>
              <a:rPr sz="2500" spc="-5" dirty="0">
                <a:latin typeface="Arial"/>
                <a:cs typeface="Arial"/>
              </a:rPr>
              <a:t>responde por </a:t>
            </a:r>
            <a:r>
              <a:rPr sz="2500" b="1" dirty="0">
                <a:latin typeface="Arial"/>
                <a:cs typeface="Arial"/>
              </a:rPr>
              <a:t>97% </a:t>
            </a:r>
            <a:r>
              <a:rPr sz="2500" spc="-5" dirty="0">
                <a:latin typeface="Arial"/>
                <a:cs typeface="Arial"/>
              </a:rPr>
              <a:t>da  geração de energia renovável do  país.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E588E65F-D268-48C4-808C-990385F84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9867" y="304800"/>
            <a:ext cx="3138170" cy="670560"/>
            <a:chOff x="1229867" y="304800"/>
            <a:chExt cx="3138170" cy="670560"/>
          </a:xfrm>
        </p:grpSpPr>
        <p:sp>
          <p:nvSpPr>
            <p:cNvPr id="3" name="object 3"/>
            <p:cNvSpPr/>
            <p:nvPr/>
          </p:nvSpPr>
          <p:spPr>
            <a:xfrm>
              <a:off x="1229867" y="304800"/>
              <a:ext cx="3137916" cy="6705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51470" y="331723"/>
              <a:ext cx="3068053" cy="6005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2151" y="1715262"/>
            <a:ext cx="1149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2055" y="1715262"/>
            <a:ext cx="59543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5285" algn="l"/>
                <a:tab pos="1753235" algn="l"/>
                <a:tab pos="3204210" algn="l"/>
                <a:tab pos="3553460" algn="l"/>
                <a:tab pos="4690110" algn="l"/>
                <a:tab pos="5263515" algn="l"/>
              </a:tabLst>
            </a:pPr>
            <a:r>
              <a:rPr sz="2000" dirty="0">
                <a:latin typeface="Arial"/>
                <a:cs typeface="Arial"/>
              </a:rPr>
              <a:t>A	</a:t>
            </a:r>
            <a:r>
              <a:rPr sz="2000" spc="-10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opula</a:t>
            </a:r>
            <a:r>
              <a:rPr sz="2000" spc="-15" dirty="0">
                <a:latin typeface="Arial"/>
                <a:cs typeface="Arial"/>
              </a:rPr>
              <a:t>ç</a:t>
            </a:r>
            <a:r>
              <a:rPr sz="2000" dirty="0">
                <a:latin typeface="Arial"/>
                <a:cs typeface="Arial"/>
              </a:rPr>
              <a:t>ão	c</a:t>
            </a:r>
            <a:r>
              <a:rPr sz="2000" spc="5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adense	é	</a:t>
            </a:r>
            <a:r>
              <a:rPr sz="2000" spc="-20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10" dirty="0">
                <a:latin typeface="Arial"/>
                <a:cs typeface="Arial"/>
              </a:rPr>
              <a:t>ma</a:t>
            </a:r>
            <a:r>
              <a:rPr sz="2000" dirty="0">
                <a:latin typeface="Arial"/>
                <a:cs typeface="Arial"/>
              </a:rPr>
              <a:t>da	</a:t>
            </a:r>
            <a:r>
              <a:rPr sz="2000" spc="-10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or	</a:t>
            </a:r>
            <a:r>
              <a:rPr sz="2000" spc="-10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ovos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355" y="2020062"/>
            <a:ext cx="49549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31620" algn="l"/>
                <a:tab pos="2799715" algn="l"/>
                <a:tab pos="3217545" algn="l"/>
              </a:tabLst>
            </a:pPr>
            <a:r>
              <a:rPr lang="pt-BR" sz="2000" dirty="0">
                <a:latin typeface="Arial"/>
                <a:cs typeface="Arial"/>
              </a:rPr>
              <a:t>aut</a:t>
            </a:r>
            <a:r>
              <a:rPr lang="pt-BR" sz="2000" spc="-15" dirty="0">
                <a:latin typeface="Arial"/>
                <a:cs typeface="Arial"/>
              </a:rPr>
              <a:t>ó</a:t>
            </a:r>
            <a:r>
              <a:rPr lang="pt-BR" sz="2000" dirty="0">
                <a:latin typeface="Arial"/>
                <a:cs typeface="Arial"/>
              </a:rPr>
              <a:t>cto</a:t>
            </a:r>
            <a:r>
              <a:rPr lang="pt-BR" sz="2000" spc="-10" dirty="0">
                <a:latin typeface="Arial"/>
                <a:cs typeface="Arial"/>
              </a:rPr>
              <a:t>n</a:t>
            </a:r>
            <a:r>
              <a:rPr lang="pt-BR" sz="2000" dirty="0">
                <a:latin typeface="Arial"/>
                <a:cs typeface="Arial"/>
              </a:rPr>
              <a:t>es,	</a:t>
            </a:r>
            <a:r>
              <a:rPr sz="2000" dirty="0" err="1">
                <a:latin typeface="Arial"/>
                <a:cs typeface="Arial"/>
              </a:rPr>
              <a:t>a</a:t>
            </a:r>
            <a:r>
              <a:rPr sz="2000" spc="5" dirty="0" err="1">
                <a:latin typeface="Arial"/>
                <a:cs typeface="Arial"/>
              </a:rPr>
              <a:t>s</a:t>
            </a:r>
            <a:r>
              <a:rPr sz="2000" dirty="0" err="1">
                <a:latin typeface="Arial"/>
                <a:cs typeface="Arial"/>
              </a:rPr>
              <a:t>iátic</a:t>
            </a:r>
            <a:r>
              <a:rPr sz="2000" spc="-10" dirty="0" err="1">
                <a:latin typeface="Arial"/>
                <a:cs typeface="Arial"/>
              </a:rPr>
              <a:t>o</a:t>
            </a:r>
            <a:r>
              <a:rPr sz="2000" dirty="0" err="1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,	e,	principal</a:t>
            </a:r>
            <a:r>
              <a:rPr sz="2000" spc="-10" dirty="0">
                <a:latin typeface="Arial"/>
                <a:cs typeface="Arial"/>
              </a:rPr>
              <a:t>me</a:t>
            </a:r>
            <a:r>
              <a:rPr sz="2000" dirty="0">
                <a:latin typeface="Arial"/>
                <a:cs typeface="Arial"/>
              </a:rPr>
              <a:t>nte,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71871" y="2020062"/>
            <a:ext cx="10858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europ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us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51" y="2324862"/>
            <a:ext cx="6563359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(origem </a:t>
            </a:r>
            <a:r>
              <a:rPr sz="2000" b="1" dirty="0">
                <a:latin typeface="Arial"/>
                <a:cs typeface="Arial"/>
              </a:rPr>
              <a:t>Britânica 40% 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b="1" dirty="0">
                <a:latin typeface="Arial"/>
                <a:cs typeface="Arial"/>
              </a:rPr>
              <a:t>Francesa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25%</a:t>
            </a:r>
            <a:r>
              <a:rPr sz="2000" spc="-10" dirty="0">
                <a:latin typeface="Arial"/>
                <a:cs typeface="Arial"/>
              </a:rPr>
              <a:t>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355600" marR="5080" indent="-343535" algn="just">
              <a:lnSpc>
                <a:spcPct val="100000"/>
              </a:lnSpc>
              <a:buChar char="•"/>
              <a:tabLst>
                <a:tab pos="356235" algn="l"/>
              </a:tabLst>
            </a:pPr>
            <a:r>
              <a:rPr sz="2000" spc="5" dirty="0">
                <a:latin typeface="Arial"/>
                <a:cs typeface="Arial"/>
              </a:rPr>
              <a:t>O </a:t>
            </a:r>
            <a:r>
              <a:rPr sz="2000" dirty="0">
                <a:latin typeface="Arial"/>
                <a:cs typeface="Arial"/>
              </a:rPr>
              <a:t>Canadá </a:t>
            </a:r>
            <a:r>
              <a:rPr sz="2000" spc="-5" dirty="0">
                <a:latin typeface="Arial"/>
                <a:cs typeface="Arial"/>
              </a:rPr>
              <a:t>apresenta um </a:t>
            </a:r>
            <a:r>
              <a:rPr sz="2000" dirty="0">
                <a:latin typeface="Arial"/>
                <a:cs typeface="Arial"/>
              </a:rPr>
              <a:t>dos </a:t>
            </a:r>
            <a:r>
              <a:rPr sz="2000" b="1" spc="-5" dirty="0">
                <a:latin typeface="Arial"/>
                <a:cs typeface="Arial"/>
              </a:rPr>
              <a:t>melhores </a:t>
            </a:r>
            <a:r>
              <a:rPr sz="2000" spc="-5" dirty="0">
                <a:latin typeface="Arial"/>
                <a:cs typeface="Arial"/>
              </a:rPr>
              <a:t>indicadores  </a:t>
            </a:r>
            <a:r>
              <a:rPr sz="2000" dirty="0">
                <a:latin typeface="Arial"/>
                <a:cs typeface="Arial"/>
              </a:rPr>
              <a:t>sociais </a:t>
            </a:r>
            <a:r>
              <a:rPr sz="2000" spc="-10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mundo: </a:t>
            </a:r>
            <a:r>
              <a:rPr sz="2000" spc="-10" dirty="0">
                <a:latin typeface="Arial"/>
                <a:cs typeface="Arial"/>
              </a:rPr>
              <a:t>os </a:t>
            </a:r>
            <a:r>
              <a:rPr sz="2000" spc="-5" dirty="0">
                <a:latin typeface="Arial"/>
                <a:cs typeface="Arial"/>
              </a:rPr>
              <a:t>índices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b="1" spc="-5" dirty="0">
                <a:latin typeface="Arial"/>
                <a:cs typeface="Arial"/>
              </a:rPr>
              <a:t>analfabetismo </a:t>
            </a:r>
            <a:r>
              <a:rPr sz="2000" b="1" spc="-15" dirty="0">
                <a:latin typeface="Arial"/>
                <a:cs typeface="Arial"/>
              </a:rPr>
              <a:t>são  </a:t>
            </a:r>
            <a:r>
              <a:rPr sz="2000" b="1" dirty="0">
                <a:latin typeface="Arial"/>
                <a:cs typeface="Arial"/>
              </a:rPr>
              <a:t>baixos</a:t>
            </a:r>
            <a:r>
              <a:rPr sz="2000" dirty="0">
                <a:latin typeface="Arial"/>
                <a:cs typeface="Arial"/>
              </a:rPr>
              <a:t>, assim como os de </a:t>
            </a:r>
            <a:r>
              <a:rPr sz="2000" spc="-5" dirty="0">
                <a:latin typeface="Arial"/>
                <a:cs typeface="Arial"/>
              </a:rPr>
              <a:t>mortalidade </a:t>
            </a:r>
            <a:r>
              <a:rPr sz="2000" dirty="0">
                <a:latin typeface="Arial"/>
                <a:cs typeface="Arial"/>
              </a:rPr>
              <a:t>infantil e  natalidade.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" name="Som gravado">
            <a:hlinkClick r:id="" action="ppaction://media"/>
            <a:extLst>
              <a:ext uri="{FF2B5EF4-FFF2-40B4-BE49-F238E27FC236}">
                <a16:creationId xmlns:a16="http://schemas.microsoft.com/office/drawing/2014/main" id="{C0E04B23-D9B5-48EC-9FCE-19FD1DE8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4539" y="137160"/>
            <a:ext cx="4960620" cy="1667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0977" y="264998"/>
            <a:ext cx="38385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Moraine</a:t>
            </a:r>
            <a:r>
              <a:rPr spc="-295" dirty="0"/>
              <a:t> </a:t>
            </a:r>
            <a:r>
              <a:rPr spc="-409" dirty="0"/>
              <a:t>Lake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343911" y="2304288"/>
            <a:ext cx="4729480" cy="2399030"/>
            <a:chOff x="2343911" y="2304288"/>
            <a:chExt cx="4729480" cy="2399030"/>
          </a:xfrm>
        </p:grpSpPr>
        <p:sp>
          <p:nvSpPr>
            <p:cNvPr id="6" name="object 6"/>
            <p:cNvSpPr/>
            <p:nvPr/>
          </p:nvSpPr>
          <p:spPr>
            <a:xfrm>
              <a:off x="2343911" y="2304288"/>
              <a:ext cx="539495" cy="5699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58439" y="2304288"/>
              <a:ext cx="864108" cy="5699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97579" y="2304288"/>
              <a:ext cx="1313688" cy="5699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87823" y="2304288"/>
              <a:ext cx="777239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40095" y="2304288"/>
              <a:ext cx="652272" cy="5699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68923" y="2304288"/>
              <a:ext cx="1203959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43911" y="2609088"/>
              <a:ext cx="1400556" cy="569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37203" y="2609088"/>
              <a:ext cx="637031" cy="56997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66972" y="2609088"/>
              <a:ext cx="1060703" cy="56997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20411" y="2609088"/>
              <a:ext cx="652272" cy="5699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63895" y="2609088"/>
              <a:ext cx="1261872" cy="56997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16979" y="2609088"/>
              <a:ext cx="483107" cy="5699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91300" y="2609088"/>
              <a:ext cx="481583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43911" y="2913888"/>
              <a:ext cx="1668780" cy="5699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87139" y="2913888"/>
              <a:ext cx="638556" cy="56997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01667" y="2913888"/>
              <a:ext cx="1937004" cy="56997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14644" y="2913888"/>
              <a:ext cx="1158240" cy="56997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43911" y="3218688"/>
              <a:ext cx="850391" cy="56997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70275" y="3218688"/>
              <a:ext cx="1260348" cy="56997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06595" y="3218688"/>
              <a:ext cx="708660" cy="56997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91227" y="3218688"/>
              <a:ext cx="908303" cy="56997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58155" y="3218688"/>
              <a:ext cx="411479" cy="56997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45607" y="3218688"/>
              <a:ext cx="1274064" cy="56997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95644" y="3218688"/>
              <a:ext cx="777240" cy="56997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43911" y="3523488"/>
              <a:ext cx="1699260" cy="56997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06951" y="3523488"/>
              <a:ext cx="1629155" cy="56997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201411" y="3523488"/>
              <a:ext cx="637032" cy="56997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03747" y="3523488"/>
              <a:ext cx="1469136" cy="56997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43911" y="3828288"/>
              <a:ext cx="638556" cy="569976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743199" y="3828288"/>
              <a:ext cx="1284731" cy="569976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87139" y="3828288"/>
              <a:ext cx="1330452" cy="569976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878323" y="3828288"/>
              <a:ext cx="496824" cy="569976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35879" y="3828288"/>
              <a:ext cx="861060" cy="56997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757671" y="3828288"/>
              <a:ext cx="1315212" cy="569976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43911" y="4133088"/>
              <a:ext cx="1161288" cy="56997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232403" y="4133088"/>
              <a:ext cx="1219199" cy="56997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78807" y="4133088"/>
              <a:ext cx="483108" cy="56997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20539" y="4133088"/>
              <a:ext cx="411479" cy="56997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90644" y="4133088"/>
              <a:ext cx="483108" cy="569976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600955" y="4133088"/>
              <a:ext cx="794003" cy="569976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122163" y="4133088"/>
              <a:ext cx="638556" cy="569976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89447" y="4133088"/>
              <a:ext cx="865631" cy="569976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490977" y="2368423"/>
            <a:ext cx="441579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 lago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Moraine fica no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Parque  Nacional de Banff, no Canadá e é  Patrimônio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Humanidade,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listado 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pela Unesco em 1985. Situado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nas 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montanhas Rochosas,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província  de Alberta,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Canadá, o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lago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Moraine 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possui apenas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0,5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km² de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área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9" name="Som gravado">
            <a:hlinkClick r:id="" action="ppaction://media"/>
            <a:extLst>
              <a:ext uri="{FF2B5EF4-FFF2-40B4-BE49-F238E27FC236}">
                <a16:creationId xmlns:a16="http://schemas.microsoft.com/office/drawing/2014/main" id="{99726E89-DF67-423A-AD02-227FFEA9A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0436" y="618744"/>
            <a:ext cx="4927600" cy="675640"/>
            <a:chOff x="440436" y="618744"/>
            <a:chExt cx="4927600" cy="675640"/>
          </a:xfrm>
        </p:grpSpPr>
        <p:sp>
          <p:nvSpPr>
            <p:cNvPr id="3" name="object 3"/>
            <p:cNvSpPr/>
            <p:nvPr/>
          </p:nvSpPr>
          <p:spPr>
            <a:xfrm>
              <a:off x="440436" y="618744"/>
              <a:ext cx="4927092" cy="6751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1391" y="646303"/>
              <a:ext cx="4857496" cy="6046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02437" y="2014855"/>
            <a:ext cx="5664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5293" y="2014855"/>
            <a:ext cx="25425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14425" algn="l"/>
                <a:tab pos="2062480" algn="l"/>
              </a:tabLst>
            </a:pPr>
            <a:r>
              <a:rPr sz="2000" dirty="0">
                <a:latin typeface="Arial"/>
                <a:cs typeface="Arial"/>
              </a:rPr>
              <a:t>Ca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adá	possui	dois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5337" y="2319655"/>
            <a:ext cx="29044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96010" algn="l"/>
                <a:tab pos="1473835" algn="l"/>
                <a:tab pos="2372995" algn="l"/>
                <a:tab pos="2749550" algn="l"/>
              </a:tabLst>
            </a:pPr>
            <a:r>
              <a:rPr sz="2000" dirty="0">
                <a:latin typeface="Arial"/>
                <a:cs typeface="Arial"/>
              </a:rPr>
              <a:t>oficiai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:	o	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nglês	e	o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59529" y="2014855"/>
            <a:ext cx="928369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idiomas  </a:t>
            </a:r>
            <a:r>
              <a:rPr sz="2000" spc="-20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ra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cês.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337" y="2624455"/>
            <a:ext cx="4043679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Ambos são </a:t>
            </a:r>
            <a:r>
              <a:rPr sz="2000" spc="-5" dirty="0">
                <a:latin typeface="Arial"/>
                <a:cs typeface="Arial"/>
              </a:rPr>
              <a:t>usados </a:t>
            </a:r>
            <a:r>
              <a:rPr sz="2000" dirty="0">
                <a:latin typeface="Arial"/>
                <a:cs typeface="Arial"/>
              </a:rPr>
              <a:t>no Parlamento  do Canadá. Em 7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dirty="0">
                <a:latin typeface="Arial"/>
                <a:cs typeface="Arial"/>
              </a:rPr>
              <a:t>julho de </a:t>
            </a:r>
            <a:r>
              <a:rPr sz="2000" spc="-5" dirty="0">
                <a:latin typeface="Arial"/>
                <a:cs typeface="Arial"/>
              </a:rPr>
              <a:t>1969,  </a:t>
            </a:r>
            <a:r>
              <a:rPr sz="2000" dirty="0">
                <a:latin typeface="Arial"/>
                <a:cs typeface="Arial"/>
              </a:rPr>
              <a:t>o Canadá a </a:t>
            </a:r>
            <a:r>
              <a:rPr sz="2000" spc="-5" dirty="0">
                <a:latin typeface="Arial"/>
                <a:cs typeface="Arial"/>
              </a:rPr>
              <a:t>tornar-se uma </a:t>
            </a:r>
            <a:r>
              <a:rPr sz="2000" dirty="0">
                <a:latin typeface="Arial"/>
                <a:cs typeface="Arial"/>
              </a:rPr>
              <a:t>nação  bilíngue com a adoção </a:t>
            </a:r>
            <a:r>
              <a:rPr sz="2000" spc="-10" dirty="0">
                <a:latin typeface="Arial"/>
                <a:cs typeface="Arial"/>
              </a:rPr>
              <a:t>do </a:t>
            </a:r>
            <a:r>
              <a:rPr sz="2000" spc="-5" dirty="0">
                <a:latin typeface="Arial"/>
                <a:cs typeface="Arial"/>
              </a:rPr>
              <a:t>francês  como segunda </a:t>
            </a:r>
            <a:r>
              <a:rPr sz="2000" dirty="0">
                <a:latin typeface="Arial"/>
                <a:cs typeface="Arial"/>
              </a:rPr>
              <a:t>língua oficial. </a:t>
            </a:r>
            <a:r>
              <a:rPr sz="2000" spc="-5" dirty="0">
                <a:latin typeface="Arial"/>
                <a:cs typeface="Arial"/>
              </a:rPr>
              <a:t>Cerca  </a:t>
            </a:r>
            <a:r>
              <a:rPr sz="200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80% </a:t>
            </a:r>
            <a:r>
              <a:rPr sz="2000" dirty="0">
                <a:latin typeface="Arial"/>
                <a:cs typeface="Arial"/>
              </a:rPr>
              <a:t>dos canadenses que falam  </a:t>
            </a:r>
            <a:r>
              <a:rPr sz="2000" spc="-5" dirty="0">
                <a:latin typeface="Arial"/>
                <a:cs typeface="Arial"/>
              </a:rPr>
              <a:t>francês vivem </a:t>
            </a:r>
            <a:r>
              <a:rPr sz="2000" dirty="0">
                <a:latin typeface="Arial"/>
                <a:cs typeface="Arial"/>
              </a:rPr>
              <a:t>na </a:t>
            </a:r>
            <a:r>
              <a:rPr sz="2000" spc="-5" dirty="0">
                <a:latin typeface="Arial"/>
                <a:cs typeface="Arial"/>
              </a:rPr>
              <a:t>Província </a:t>
            </a:r>
            <a:r>
              <a:rPr sz="2000" spc="-15" dirty="0">
                <a:latin typeface="Arial"/>
                <a:cs typeface="Arial"/>
              </a:rPr>
              <a:t>de  </a:t>
            </a:r>
            <a:r>
              <a:rPr sz="2000" dirty="0">
                <a:latin typeface="Arial"/>
                <a:cs typeface="Arial"/>
              </a:rPr>
              <a:t>Quebec.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" name="Som gravado">
            <a:hlinkClick r:id="" action="ppaction://media"/>
            <a:extLst>
              <a:ext uri="{FF2B5EF4-FFF2-40B4-BE49-F238E27FC236}">
                <a16:creationId xmlns:a16="http://schemas.microsoft.com/office/drawing/2014/main" id="{98E882B5-6475-4A3F-BA42-CA4A4B721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66060" y="257556"/>
            <a:ext cx="4072254" cy="844550"/>
            <a:chOff x="2766060" y="257556"/>
            <a:chExt cx="4072254" cy="844550"/>
          </a:xfrm>
        </p:grpSpPr>
        <p:sp>
          <p:nvSpPr>
            <p:cNvPr id="4" name="object 4"/>
            <p:cNvSpPr/>
            <p:nvPr/>
          </p:nvSpPr>
          <p:spPr>
            <a:xfrm>
              <a:off x="2766060" y="257556"/>
              <a:ext cx="4072128" cy="8442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19273" y="310261"/>
              <a:ext cx="3965955" cy="7378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C9243524-BB55-4C10-8C5A-4727FFE04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BE4DE1D-FF84-4565-91D2-CA58A33FBA6D}"/>
              </a:ext>
            </a:extLst>
          </p:cNvPr>
          <p:cNvSpPr txBox="1"/>
          <p:nvPr/>
        </p:nvSpPr>
        <p:spPr>
          <a:xfrm>
            <a:off x="304800" y="12192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* Fazer os exercícios paginas 20, 22 e 23 </a:t>
            </a:r>
          </a:p>
        </p:txBody>
      </p:sp>
    </p:spTree>
    <p:extLst>
      <p:ext uri="{BB962C8B-B14F-4D97-AF65-F5344CB8AC3E}">
        <p14:creationId xmlns:p14="http://schemas.microsoft.com/office/powerpoint/2010/main" val="255346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0540" y="705612"/>
            <a:ext cx="4269105" cy="506095"/>
            <a:chOff x="510540" y="705612"/>
            <a:chExt cx="4269105" cy="506095"/>
          </a:xfrm>
        </p:grpSpPr>
        <p:sp>
          <p:nvSpPr>
            <p:cNvPr id="3" name="object 3"/>
            <p:cNvSpPr/>
            <p:nvPr/>
          </p:nvSpPr>
          <p:spPr>
            <a:xfrm>
              <a:off x="510540" y="705612"/>
              <a:ext cx="4268724" cy="5059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8396" y="728091"/>
              <a:ext cx="4210100" cy="4475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63397" y="2302891"/>
            <a:ext cx="406654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 Canadá tem a segunda maior  extensão territorial do mundo:  </a:t>
            </a:r>
            <a:r>
              <a:rPr sz="2000" b="1" dirty="0">
                <a:latin typeface="Arial"/>
                <a:cs typeface="Arial"/>
              </a:rPr>
              <a:t>9.984.670km²</a:t>
            </a:r>
            <a:r>
              <a:rPr sz="2000" dirty="0">
                <a:latin typeface="Arial"/>
                <a:cs typeface="Arial"/>
              </a:rPr>
              <a:t>, sendo superado  apenas pela Rússia. Divide-se  hoje em </a:t>
            </a:r>
            <a:r>
              <a:rPr sz="2000" spc="-5" dirty="0">
                <a:latin typeface="Arial"/>
                <a:cs typeface="Arial"/>
              </a:rPr>
              <a:t>treze </a:t>
            </a:r>
            <a:r>
              <a:rPr sz="2000" dirty="0">
                <a:latin typeface="Arial"/>
                <a:cs typeface="Arial"/>
              </a:rPr>
              <a:t>unidades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politicas.</a:t>
            </a: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9AEE12EE-9822-4154-BE1F-91FC525AC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166" y="378288"/>
            <a:ext cx="8693833" cy="6162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5D10A498-A810-4A89-A80A-DCAADB4FF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1832" y="550163"/>
            <a:ext cx="5785485" cy="424180"/>
            <a:chOff x="941832" y="550163"/>
            <a:chExt cx="5785485" cy="424180"/>
          </a:xfrm>
        </p:grpSpPr>
        <p:sp>
          <p:nvSpPr>
            <p:cNvPr id="3" name="object 3"/>
            <p:cNvSpPr/>
            <p:nvPr/>
          </p:nvSpPr>
          <p:spPr>
            <a:xfrm>
              <a:off x="941832" y="550163"/>
              <a:ext cx="5785104" cy="4236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9243" y="571880"/>
              <a:ext cx="5727560" cy="3657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74370" y="1582674"/>
            <a:ext cx="7008495" cy="3114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buFont typeface="Arial"/>
              <a:buChar char="•"/>
            </a:pP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950" dirty="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Estado </a:t>
            </a:r>
            <a:r>
              <a:rPr sz="2000" b="1" spc="-5" dirty="0">
                <a:latin typeface="Arial"/>
                <a:cs typeface="Arial"/>
              </a:rPr>
              <a:t>federativo: </a:t>
            </a:r>
            <a:r>
              <a:rPr sz="2000" spc="-5" dirty="0">
                <a:latin typeface="Arial"/>
                <a:cs typeface="Arial"/>
              </a:rPr>
              <a:t>Sistema </a:t>
            </a:r>
            <a:r>
              <a:rPr sz="2000" dirty="0">
                <a:latin typeface="Arial"/>
                <a:cs typeface="Arial"/>
              </a:rPr>
              <a:t>adotado </a:t>
            </a:r>
            <a:r>
              <a:rPr sz="2000" spc="-5" dirty="0">
                <a:latin typeface="Arial"/>
                <a:cs typeface="Arial"/>
              </a:rPr>
              <a:t>desde </a:t>
            </a:r>
            <a:r>
              <a:rPr sz="2000" dirty="0">
                <a:latin typeface="Arial"/>
                <a:cs typeface="Arial"/>
              </a:rPr>
              <a:t>o século </a:t>
            </a:r>
            <a:r>
              <a:rPr sz="2000" spc="-10" dirty="0">
                <a:latin typeface="Arial"/>
                <a:cs typeface="Arial"/>
              </a:rPr>
              <a:t>XIX,  </a:t>
            </a:r>
            <a:r>
              <a:rPr sz="2000" dirty="0">
                <a:latin typeface="Arial"/>
                <a:cs typeface="Arial"/>
              </a:rPr>
              <a:t>pelo qual cada unidade </a:t>
            </a:r>
            <a:r>
              <a:rPr sz="2000" spc="-5" dirty="0">
                <a:latin typeface="Arial"/>
                <a:cs typeface="Arial"/>
              </a:rPr>
              <a:t>política tem autonomia, mas cuja  </a:t>
            </a:r>
            <a:r>
              <a:rPr sz="2000" dirty="0">
                <a:latin typeface="Arial"/>
                <a:cs typeface="Arial"/>
              </a:rPr>
              <a:t>responsabilidade pela defesa </a:t>
            </a:r>
            <a:r>
              <a:rPr sz="2000" spc="-5" dirty="0">
                <a:latin typeface="Arial"/>
                <a:cs typeface="Arial"/>
              </a:rPr>
              <a:t>nacional, </a:t>
            </a:r>
            <a:r>
              <a:rPr sz="2000" dirty="0">
                <a:latin typeface="Arial"/>
                <a:cs typeface="Arial"/>
              </a:rPr>
              <a:t>organização do  sistema </a:t>
            </a:r>
            <a:r>
              <a:rPr sz="2000" spc="-5" dirty="0">
                <a:latin typeface="Arial"/>
                <a:cs typeface="Arial"/>
              </a:rPr>
              <a:t>monetário </a:t>
            </a:r>
            <a:r>
              <a:rPr sz="2000" dirty="0">
                <a:latin typeface="Arial"/>
                <a:cs typeface="Arial"/>
              </a:rPr>
              <a:t>e bancário, </a:t>
            </a:r>
            <a:r>
              <a:rPr sz="2000" spc="-5" dirty="0">
                <a:latin typeface="Arial"/>
                <a:cs typeface="Arial"/>
              </a:rPr>
              <a:t>navegação,  </a:t>
            </a:r>
            <a:r>
              <a:rPr sz="2000" dirty="0">
                <a:latin typeface="Arial"/>
                <a:cs typeface="Arial"/>
              </a:rPr>
              <a:t>telecomunicação, energia </a:t>
            </a:r>
            <a:r>
              <a:rPr sz="2000" spc="-15" dirty="0">
                <a:latin typeface="Arial"/>
                <a:cs typeface="Arial"/>
              </a:rPr>
              <a:t>nuclear, </a:t>
            </a:r>
            <a:r>
              <a:rPr sz="2000" spc="-5" dirty="0">
                <a:latin typeface="Arial"/>
                <a:cs typeface="Arial"/>
              </a:rPr>
              <a:t>etc. </a:t>
            </a:r>
            <a:r>
              <a:rPr sz="2000" dirty="0">
                <a:latin typeface="Arial"/>
                <a:cs typeface="Arial"/>
              </a:rPr>
              <a:t>cabe ao governo  federal. </a:t>
            </a:r>
            <a:r>
              <a:rPr sz="2000" spc="-5" dirty="0">
                <a:latin typeface="Arial"/>
                <a:cs typeface="Arial"/>
              </a:rPr>
              <a:t>As províncias são responsáveis </a:t>
            </a:r>
            <a:r>
              <a:rPr sz="2000" dirty="0">
                <a:latin typeface="Arial"/>
                <a:cs typeface="Arial"/>
              </a:rPr>
              <a:t>pelo </a:t>
            </a:r>
            <a:r>
              <a:rPr sz="2000" spc="-5" dirty="0">
                <a:latin typeface="Arial"/>
                <a:cs typeface="Arial"/>
              </a:rPr>
              <a:t>sistema  </a:t>
            </a:r>
            <a:r>
              <a:rPr sz="2000" spc="-10" dirty="0">
                <a:latin typeface="Arial"/>
                <a:cs typeface="Arial"/>
              </a:rPr>
              <a:t>hospitalar, </a:t>
            </a:r>
            <a:r>
              <a:rPr sz="2000" dirty="0">
                <a:latin typeface="Arial"/>
                <a:cs typeface="Arial"/>
              </a:rPr>
              <a:t>educação, </a:t>
            </a:r>
            <a:r>
              <a:rPr sz="2000" spc="-5" dirty="0">
                <a:latin typeface="Arial"/>
                <a:cs typeface="Arial"/>
              </a:rPr>
              <a:t>cadastro das propriedades, direitos  </a:t>
            </a:r>
            <a:r>
              <a:rPr sz="2000" dirty="0">
                <a:latin typeface="Arial"/>
                <a:cs typeface="Arial"/>
              </a:rPr>
              <a:t>civis, saúde, instituições municipais,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etc.</a:t>
            </a: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B8362E91-640D-4398-80DE-D1CEBB9EF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6531" y="693419"/>
            <a:ext cx="5785485" cy="424180"/>
            <a:chOff x="446531" y="693419"/>
            <a:chExt cx="5785485" cy="424180"/>
          </a:xfrm>
        </p:grpSpPr>
        <p:sp>
          <p:nvSpPr>
            <p:cNvPr id="3" name="object 3"/>
            <p:cNvSpPr/>
            <p:nvPr/>
          </p:nvSpPr>
          <p:spPr>
            <a:xfrm>
              <a:off x="446531" y="693419"/>
              <a:ext cx="5785104" cy="4236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3880" y="715898"/>
              <a:ext cx="5727496" cy="3657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2300" y="2374138"/>
            <a:ext cx="56413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5450" indent="-413384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25450" algn="l"/>
                <a:tab pos="426084" algn="l"/>
                <a:tab pos="2030730" algn="l"/>
                <a:tab pos="4168775" algn="l"/>
                <a:tab pos="4700905" algn="l"/>
                <a:tab pos="5005705" algn="l"/>
              </a:tabLst>
            </a:pPr>
            <a:r>
              <a:rPr sz="2000" b="1" dirty="0">
                <a:latin typeface="Arial"/>
                <a:cs typeface="Arial"/>
              </a:rPr>
              <a:t>Democ</a:t>
            </a:r>
            <a:r>
              <a:rPr sz="2000" b="1" spc="-20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acia	parla</a:t>
            </a:r>
            <a:r>
              <a:rPr sz="2000" b="1" spc="-2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ent</a:t>
            </a:r>
            <a:r>
              <a:rPr sz="2000" b="1" spc="-20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ri</a:t>
            </a:r>
            <a:r>
              <a:rPr sz="2000" b="1" spc="-15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t</a:t>
            </a:r>
            <a:r>
              <a:rPr sz="2000" b="1" spc="-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:	</a:t>
            </a:r>
            <a:r>
              <a:rPr sz="2000" dirty="0">
                <a:latin typeface="Arial"/>
                <a:cs typeface="Arial"/>
              </a:rPr>
              <a:t>Ela	é	muito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5200" y="2678633"/>
            <a:ext cx="43364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94485" algn="l"/>
                <a:tab pos="2146300" algn="l"/>
                <a:tab pos="3291204" algn="l"/>
              </a:tabLst>
            </a:pPr>
            <a:r>
              <a:rPr sz="2000" dirty="0">
                <a:latin typeface="Arial"/>
                <a:cs typeface="Arial"/>
              </a:rPr>
              <a:t>se</a:t>
            </a:r>
            <a:r>
              <a:rPr sz="2000" spc="-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elhan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	ao	si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em</a:t>
            </a:r>
            <a:r>
              <a:rPr sz="2000" dirty="0">
                <a:latin typeface="Arial"/>
                <a:cs typeface="Arial"/>
              </a:rPr>
              <a:t>a	</a:t>
            </a:r>
            <a:r>
              <a:rPr sz="2000" spc="-15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ritânico,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5200" y="2984119"/>
            <a:ext cx="45427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16660" algn="l"/>
                <a:tab pos="1969770" algn="l"/>
                <a:tab pos="2949575" algn="l"/>
              </a:tabLst>
            </a:pPr>
            <a:r>
              <a:rPr sz="2000" spc="-5" dirty="0">
                <a:latin typeface="Arial"/>
                <a:cs typeface="Arial"/>
              </a:rPr>
              <a:t>formada	pela	rainha	(representada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5200" y="3288919"/>
            <a:ext cx="45154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02205" algn="l"/>
                <a:tab pos="3184525" algn="l"/>
                <a:tab pos="4361180" algn="l"/>
              </a:tabLst>
            </a:pPr>
            <a:r>
              <a:rPr sz="2000" dirty="0">
                <a:latin typeface="Arial"/>
                <a:cs typeface="Arial"/>
              </a:rPr>
              <a:t>gove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na</a:t>
            </a:r>
            <a:r>
              <a:rPr sz="2000" spc="-10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10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era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),	pelo	Sena</a:t>
            </a:r>
            <a:r>
              <a:rPr sz="2000" spc="-10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o	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4261" y="2678633"/>
            <a:ext cx="718820" cy="941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se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do</a:t>
            </a:r>
            <a:endParaRPr sz="2000">
              <a:latin typeface="Arial"/>
              <a:cs typeface="Arial"/>
            </a:endParaRPr>
          </a:p>
          <a:p>
            <a:pPr marL="226060" marR="5080" indent="-317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pelo  </a:t>
            </a:r>
            <a:r>
              <a:rPr sz="2000" spc="-10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ela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200" y="3593719"/>
            <a:ext cx="52978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"/>
                <a:cs typeface="Arial"/>
              </a:rPr>
              <a:t>Câmara dos </a:t>
            </a:r>
            <a:r>
              <a:rPr sz="2000" dirty="0">
                <a:latin typeface="Arial"/>
                <a:cs typeface="Arial"/>
              </a:rPr>
              <a:t>Comuns. O poder </a:t>
            </a:r>
            <a:r>
              <a:rPr sz="2000" spc="-5" dirty="0">
                <a:latin typeface="Arial"/>
                <a:cs typeface="Arial"/>
              </a:rPr>
              <a:t>executivo </a:t>
            </a:r>
            <a:r>
              <a:rPr sz="2000" dirty="0">
                <a:latin typeface="Arial"/>
                <a:cs typeface="Arial"/>
              </a:rPr>
              <a:t>é  comandado por </a:t>
            </a:r>
            <a:r>
              <a:rPr sz="2000" spc="-5" dirty="0">
                <a:latin typeface="Arial"/>
                <a:cs typeface="Arial"/>
              </a:rPr>
              <a:t>um primeiro-ministro, </a:t>
            </a:r>
            <a:r>
              <a:rPr sz="2000" spc="-15" dirty="0">
                <a:latin typeface="Arial"/>
                <a:cs typeface="Arial"/>
              </a:rPr>
              <a:t>em  </a:t>
            </a:r>
            <a:r>
              <a:rPr sz="2000" dirty="0">
                <a:latin typeface="Arial"/>
                <a:cs typeface="Arial"/>
              </a:rPr>
              <a:t>geral líder do </a:t>
            </a:r>
            <a:r>
              <a:rPr sz="2000" spc="-5" dirty="0">
                <a:latin typeface="Arial"/>
                <a:cs typeface="Arial"/>
              </a:rPr>
              <a:t>partido </a:t>
            </a:r>
            <a:r>
              <a:rPr sz="2000" dirty="0">
                <a:latin typeface="Arial"/>
                <a:cs typeface="Arial"/>
              </a:rPr>
              <a:t>com </a:t>
            </a:r>
            <a:r>
              <a:rPr sz="2000" spc="-5" dirty="0">
                <a:latin typeface="Arial"/>
                <a:cs typeface="Arial"/>
              </a:rPr>
              <a:t>maior  </a:t>
            </a:r>
            <a:r>
              <a:rPr sz="2000" dirty="0">
                <a:latin typeface="Arial"/>
                <a:cs typeface="Arial"/>
              </a:rPr>
              <a:t>representação na Câmara dos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Comuns.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id="{5E5F0FFE-6D81-4CFB-ACB9-07BDFC63B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2603" y="233172"/>
            <a:ext cx="3220720" cy="541020"/>
            <a:chOff x="1022603" y="233172"/>
            <a:chExt cx="3220720" cy="541020"/>
          </a:xfrm>
        </p:grpSpPr>
        <p:sp>
          <p:nvSpPr>
            <p:cNvPr id="3" name="object 3"/>
            <p:cNvSpPr/>
            <p:nvPr/>
          </p:nvSpPr>
          <p:spPr>
            <a:xfrm>
              <a:off x="1022603" y="233172"/>
              <a:ext cx="3220212" cy="5410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2987" y="258191"/>
              <a:ext cx="3152838" cy="4744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2034" y="1222070"/>
            <a:ext cx="7548880" cy="5209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O </a:t>
            </a:r>
            <a:r>
              <a:rPr sz="2000" dirty="0">
                <a:latin typeface="Arial"/>
                <a:cs typeface="Arial"/>
              </a:rPr>
              <a:t>Canadá </a:t>
            </a:r>
            <a:r>
              <a:rPr sz="2000" spc="-5" dirty="0">
                <a:latin typeface="Arial"/>
                <a:cs typeface="Arial"/>
              </a:rPr>
              <a:t>está </a:t>
            </a:r>
            <a:r>
              <a:rPr sz="2000" dirty="0">
                <a:latin typeface="Arial"/>
                <a:cs typeface="Arial"/>
              </a:rPr>
              <a:t>classificado </a:t>
            </a:r>
            <a:r>
              <a:rPr sz="2000" b="1" dirty="0">
                <a:latin typeface="Arial"/>
                <a:cs typeface="Arial"/>
              </a:rPr>
              <a:t>entre as </a:t>
            </a:r>
            <a:r>
              <a:rPr sz="2000" b="1" spc="-5" dirty="0">
                <a:latin typeface="Arial"/>
                <a:cs typeface="Arial"/>
              </a:rPr>
              <a:t>dez </a:t>
            </a:r>
            <a:r>
              <a:rPr sz="2000" b="1" dirty="0">
                <a:latin typeface="Arial"/>
                <a:cs typeface="Arial"/>
              </a:rPr>
              <a:t>nações </a:t>
            </a:r>
            <a:r>
              <a:rPr sz="2000" b="1" spc="-5" dirty="0">
                <a:latin typeface="Arial"/>
                <a:cs typeface="Arial"/>
              </a:rPr>
              <a:t>líderes </a:t>
            </a:r>
            <a:r>
              <a:rPr sz="2000" b="1" spc="-15" dirty="0">
                <a:latin typeface="Arial"/>
                <a:cs typeface="Arial"/>
              </a:rPr>
              <a:t>em  </a:t>
            </a:r>
            <a:r>
              <a:rPr sz="2000" b="1" spc="-5" dirty="0">
                <a:latin typeface="Arial"/>
                <a:cs typeface="Arial"/>
              </a:rPr>
              <a:t>fabricação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e, </a:t>
            </a:r>
            <a:r>
              <a:rPr sz="2000" spc="-5" dirty="0">
                <a:latin typeface="Arial"/>
                <a:cs typeface="Arial"/>
              </a:rPr>
              <a:t>também, </a:t>
            </a:r>
            <a:r>
              <a:rPr sz="2000" dirty="0">
                <a:latin typeface="Arial"/>
                <a:cs typeface="Arial"/>
              </a:rPr>
              <a:t>experimentou um </a:t>
            </a:r>
            <a:r>
              <a:rPr sz="2000" spc="-5" dirty="0">
                <a:latin typeface="Arial"/>
                <a:cs typeface="Arial"/>
              </a:rPr>
              <a:t>enorme crescimento  </a:t>
            </a:r>
            <a:r>
              <a:rPr sz="2000" dirty="0">
                <a:latin typeface="Arial"/>
                <a:cs typeface="Arial"/>
              </a:rPr>
              <a:t>nas </a:t>
            </a:r>
            <a:r>
              <a:rPr sz="2000" spc="-5" dirty="0">
                <a:latin typeface="Arial"/>
                <a:cs typeface="Arial"/>
              </a:rPr>
              <a:t>indústrias </a:t>
            </a:r>
            <a:r>
              <a:rPr sz="2000" dirty="0">
                <a:latin typeface="Arial"/>
                <a:cs typeface="Arial"/>
              </a:rPr>
              <a:t>de alta </a:t>
            </a:r>
            <a:r>
              <a:rPr sz="2000" spc="-5" dirty="0">
                <a:latin typeface="Arial"/>
                <a:cs typeface="Arial"/>
              </a:rPr>
              <a:t>tecnologia </a:t>
            </a:r>
            <a:r>
              <a:rPr sz="2000" dirty="0">
                <a:latin typeface="Arial"/>
                <a:cs typeface="Arial"/>
              </a:rPr>
              <a:t>e de serviços. A </a:t>
            </a:r>
            <a:r>
              <a:rPr sz="2000" b="1" dirty="0">
                <a:latin typeface="Arial"/>
                <a:cs typeface="Arial"/>
              </a:rPr>
              <a:t>maior </a:t>
            </a:r>
            <a:r>
              <a:rPr sz="2000" b="1" spc="-5" dirty="0">
                <a:latin typeface="Arial"/>
                <a:cs typeface="Arial"/>
              </a:rPr>
              <a:t>parte  </a:t>
            </a:r>
            <a:r>
              <a:rPr sz="2000" b="1" dirty="0">
                <a:latin typeface="Arial"/>
                <a:cs typeface="Arial"/>
              </a:rPr>
              <a:t>das </a:t>
            </a:r>
            <a:r>
              <a:rPr sz="2000" b="1" spc="-5" dirty="0">
                <a:latin typeface="Arial"/>
                <a:cs typeface="Arial"/>
              </a:rPr>
              <a:t>indústrias de </a:t>
            </a:r>
            <a:r>
              <a:rPr sz="2000" b="1" dirty="0">
                <a:latin typeface="Arial"/>
                <a:cs typeface="Arial"/>
              </a:rPr>
              <a:t>fabricação </a:t>
            </a:r>
            <a:r>
              <a:rPr sz="2000" b="1" spc="-5" dirty="0">
                <a:latin typeface="Arial"/>
                <a:cs typeface="Arial"/>
              </a:rPr>
              <a:t>do </a:t>
            </a:r>
            <a:r>
              <a:rPr sz="2000" b="1" dirty="0">
                <a:latin typeface="Arial"/>
                <a:cs typeface="Arial"/>
              </a:rPr>
              <a:t>Canadá se </a:t>
            </a:r>
            <a:r>
              <a:rPr sz="2000" b="1" spc="-5" dirty="0">
                <a:latin typeface="Arial"/>
                <a:cs typeface="Arial"/>
              </a:rPr>
              <a:t>localiza </a:t>
            </a:r>
            <a:r>
              <a:rPr sz="2000" b="1" dirty="0">
                <a:latin typeface="Arial"/>
                <a:cs typeface="Arial"/>
              </a:rPr>
              <a:t>em  </a:t>
            </a:r>
            <a:r>
              <a:rPr sz="2000" b="1" spc="-5" dirty="0">
                <a:latin typeface="Arial"/>
                <a:cs typeface="Arial"/>
              </a:rPr>
              <a:t>Ontário </a:t>
            </a:r>
            <a:r>
              <a:rPr sz="2000" b="1" dirty="0">
                <a:latin typeface="Arial"/>
                <a:cs typeface="Arial"/>
              </a:rPr>
              <a:t>e Quebec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onde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produção </a:t>
            </a:r>
            <a:r>
              <a:rPr sz="200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veículos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motor  </a:t>
            </a:r>
            <a:r>
              <a:rPr sz="2000" dirty="0">
                <a:latin typeface="Arial"/>
                <a:cs typeface="Arial"/>
              </a:rPr>
              <a:t>abrange o maior </a:t>
            </a:r>
            <a:r>
              <a:rPr sz="2000" spc="-5" dirty="0">
                <a:latin typeface="Arial"/>
                <a:cs typeface="Arial"/>
              </a:rPr>
              <a:t>setor </a:t>
            </a:r>
            <a:r>
              <a:rPr sz="2000" dirty="0">
                <a:latin typeface="Arial"/>
                <a:cs typeface="Arial"/>
              </a:rPr>
              <a:t>desta </a:t>
            </a:r>
            <a:r>
              <a:rPr sz="2000" spc="-5" dirty="0">
                <a:latin typeface="Arial"/>
                <a:cs typeface="Arial"/>
              </a:rPr>
              <a:t>indústria. Outros setores </a:t>
            </a:r>
            <a:r>
              <a:rPr sz="2000" dirty="0">
                <a:latin typeface="Arial"/>
                <a:cs typeface="Arial"/>
              </a:rPr>
              <a:t>de  fabricação </a:t>
            </a:r>
            <a:r>
              <a:rPr sz="2000" spc="-5" dirty="0">
                <a:latin typeface="Arial"/>
                <a:cs typeface="Arial"/>
              </a:rPr>
              <a:t>importantes incluem </a:t>
            </a:r>
            <a:r>
              <a:rPr sz="2000" dirty="0">
                <a:latin typeface="Arial"/>
                <a:cs typeface="Arial"/>
              </a:rPr>
              <a:t>alimentos e bebidas, papéis e  </a:t>
            </a:r>
            <a:r>
              <a:rPr sz="2000" spc="-5" dirty="0">
                <a:latin typeface="Arial"/>
                <a:cs typeface="Arial"/>
              </a:rPr>
              <a:t>produtos afins, metais primários, metais fabricados, produtos  </a:t>
            </a:r>
            <a:r>
              <a:rPr sz="2000" dirty="0">
                <a:latin typeface="Arial"/>
                <a:cs typeface="Arial"/>
              </a:rPr>
              <a:t>químicos 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petroquímicos.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4965" marR="5080" indent="-342900" algn="just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As </a:t>
            </a:r>
            <a:r>
              <a:rPr sz="2000" dirty="0">
                <a:latin typeface="Arial"/>
                <a:cs typeface="Arial"/>
              </a:rPr>
              <a:t>regiões do Atlântico, do Pacífico e </a:t>
            </a:r>
            <a:r>
              <a:rPr sz="2000" b="1" dirty="0">
                <a:latin typeface="Arial"/>
                <a:cs typeface="Arial"/>
              </a:rPr>
              <a:t>as </a:t>
            </a:r>
            <a:r>
              <a:rPr sz="2000" b="1" spc="-5" dirty="0">
                <a:latin typeface="Arial"/>
                <a:cs typeface="Arial"/>
              </a:rPr>
              <a:t>Pradarias do Canadá  </a:t>
            </a:r>
            <a:r>
              <a:rPr sz="2000" b="1" dirty="0">
                <a:latin typeface="Arial"/>
                <a:cs typeface="Arial"/>
              </a:rPr>
              <a:t>possuem </a:t>
            </a:r>
            <a:r>
              <a:rPr sz="2000" b="1" spc="-5" dirty="0">
                <a:latin typeface="Arial"/>
                <a:cs typeface="Arial"/>
              </a:rPr>
              <a:t>uma </a:t>
            </a:r>
            <a:r>
              <a:rPr sz="2000" b="1" dirty="0">
                <a:latin typeface="Arial"/>
                <a:cs typeface="Arial"/>
              </a:rPr>
              <a:t>economia </a:t>
            </a:r>
            <a:r>
              <a:rPr sz="2000" b="1" spc="-5" dirty="0">
                <a:latin typeface="Arial"/>
                <a:cs typeface="Arial"/>
              </a:rPr>
              <a:t>baseada principalmente </a:t>
            </a:r>
            <a:r>
              <a:rPr sz="2000" b="1" dirty="0">
                <a:latin typeface="Arial"/>
                <a:cs typeface="Arial"/>
              </a:rPr>
              <a:t>em  recursos </a:t>
            </a:r>
            <a:r>
              <a:rPr sz="2000" b="1" spc="-5" dirty="0">
                <a:latin typeface="Arial"/>
                <a:cs typeface="Arial"/>
              </a:rPr>
              <a:t>naturais. </a:t>
            </a:r>
            <a:r>
              <a:rPr sz="2000" spc="-5" dirty="0">
                <a:latin typeface="Arial"/>
                <a:cs typeface="Arial"/>
              </a:rPr>
              <a:t>As Províncias </a:t>
            </a:r>
            <a:r>
              <a:rPr sz="2000" dirty="0">
                <a:latin typeface="Arial"/>
                <a:cs typeface="Arial"/>
              </a:rPr>
              <a:t>do Atlântico </a:t>
            </a:r>
            <a:r>
              <a:rPr sz="2000" spc="-5" dirty="0">
                <a:latin typeface="Arial"/>
                <a:cs typeface="Arial"/>
              </a:rPr>
              <a:t>enfatizam </a:t>
            </a:r>
            <a:r>
              <a:rPr sz="2000" dirty="0">
                <a:latin typeface="Arial"/>
                <a:cs typeface="Arial"/>
              </a:rPr>
              <a:t>a  pesca, a silvicultura e a mineração, ao passo </a:t>
            </a:r>
            <a:r>
              <a:rPr sz="2000" spc="-5" dirty="0">
                <a:latin typeface="Arial"/>
                <a:cs typeface="Arial"/>
              </a:rPr>
              <a:t>que </a:t>
            </a:r>
            <a:r>
              <a:rPr sz="2000" dirty="0">
                <a:latin typeface="Arial"/>
                <a:cs typeface="Arial"/>
              </a:rPr>
              <a:t>as </a:t>
            </a:r>
            <a:r>
              <a:rPr sz="2000" spc="-5" dirty="0">
                <a:latin typeface="Arial"/>
                <a:cs typeface="Arial"/>
              </a:rPr>
              <a:t>províncias  </a:t>
            </a:r>
            <a:r>
              <a:rPr sz="2000" dirty="0">
                <a:latin typeface="Arial"/>
                <a:cs typeface="Arial"/>
              </a:rPr>
              <a:t>das </a:t>
            </a:r>
            <a:r>
              <a:rPr sz="2000" spc="-5" dirty="0">
                <a:latin typeface="Arial"/>
                <a:cs typeface="Arial"/>
              </a:rPr>
              <a:t>Pradarias </a:t>
            </a:r>
            <a:r>
              <a:rPr sz="2000" dirty="0">
                <a:latin typeface="Arial"/>
                <a:cs typeface="Arial"/>
              </a:rPr>
              <a:t>dependem da </a:t>
            </a:r>
            <a:r>
              <a:rPr sz="2000" spc="-5" dirty="0">
                <a:latin typeface="Arial"/>
                <a:cs typeface="Arial"/>
              </a:rPr>
              <a:t>agricultura 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5" dirty="0">
                <a:latin typeface="Arial"/>
                <a:cs typeface="Arial"/>
              </a:rPr>
              <a:t>dos combustíveis  </a:t>
            </a:r>
            <a:r>
              <a:rPr sz="2000" dirty="0">
                <a:latin typeface="Arial"/>
                <a:cs typeface="Arial"/>
              </a:rPr>
              <a:t>minerais. </a:t>
            </a:r>
            <a:r>
              <a:rPr sz="2000" spc="-5" dirty="0">
                <a:latin typeface="Arial"/>
                <a:cs typeface="Arial"/>
              </a:rPr>
              <a:t>Os setores </a:t>
            </a:r>
            <a:r>
              <a:rPr sz="2000" dirty="0">
                <a:latin typeface="Arial"/>
                <a:cs typeface="Arial"/>
              </a:rPr>
              <a:t>principais </a:t>
            </a:r>
            <a:r>
              <a:rPr sz="2000" spc="-10" dirty="0">
                <a:latin typeface="Arial"/>
                <a:cs typeface="Arial"/>
              </a:rPr>
              <a:t>da </a:t>
            </a:r>
            <a:r>
              <a:rPr sz="2000" b="1" spc="-5" dirty="0">
                <a:latin typeface="Arial"/>
                <a:cs typeface="Arial"/>
              </a:rPr>
              <a:t>Colúmbia Britânica </a:t>
            </a:r>
            <a:r>
              <a:rPr sz="2000" dirty="0">
                <a:latin typeface="Arial"/>
                <a:cs typeface="Arial"/>
              </a:rPr>
              <a:t>são a  </a:t>
            </a:r>
            <a:r>
              <a:rPr sz="2000" b="1" spc="-5" dirty="0">
                <a:latin typeface="Arial"/>
                <a:cs typeface="Arial"/>
              </a:rPr>
              <a:t>silvicultura </a:t>
            </a:r>
            <a:r>
              <a:rPr sz="2000" dirty="0">
                <a:latin typeface="Arial"/>
                <a:cs typeface="Arial"/>
              </a:rPr>
              <a:t>e a </a:t>
            </a:r>
            <a:r>
              <a:rPr sz="2000" b="1" spc="-5" dirty="0">
                <a:latin typeface="Arial"/>
                <a:cs typeface="Arial"/>
              </a:rPr>
              <a:t>mineração</a:t>
            </a:r>
            <a:r>
              <a:rPr sz="2000" spc="-5" dirty="0">
                <a:latin typeface="Arial"/>
                <a:cs typeface="Arial"/>
              </a:rPr>
              <a:t>, assim </a:t>
            </a:r>
            <a:r>
              <a:rPr sz="2000" dirty="0">
                <a:latin typeface="Arial"/>
                <a:cs typeface="Arial"/>
              </a:rPr>
              <a:t>como 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spc="16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turismo</a:t>
            </a:r>
            <a:r>
              <a:rPr sz="2000" spc="-5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69A8782A-3A4D-4589-A5BA-71A6B7B6A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2603" y="216408"/>
            <a:ext cx="3220720" cy="541020"/>
            <a:chOff x="1022603" y="216408"/>
            <a:chExt cx="3220720" cy="541020"/>
          </a:xfrm>
        </p:grpSpPr>
        <p:sp>
          <p:nvSpPr>
            <p:cNvPr id="3" name="object 3"/>
            <p:cNvSpPr/>
            <p:nvPr/>
          </p:nvSpPr>
          <p:spPr>
            <a:xfrm>
              <a:off x="1022603" y="216408"/>
              <a:ext cx="3220212" cy="541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2987" y="241808"/>
              <a:ext cx="3152838" cy="474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8739" y="1150365"/>
            <a:ext cx="7428865" cy="5513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715" indent="-342900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Atualmente, o Canadá possui </a:t>
            </a:r>
            <a:r>
              <a:rPr sz="2000" spc="-5" dirty="0">
                <a:latin typeface="Arial"/>
                <a:cs typeface="Arial"/>
              </a:rPr>
              <a:t>uma </a:t>
            </a:r>
            <a:r>
              <a:rPr sz="2000" b="1" dirty="0">
                <a:latin typeface="Arial"/>
                <a:cs typeface="Arial"/>
              </a:rPr>
              <a:t>das </a:t>
            </a:r>
            <a:r>
              <a:rPr sz="2000" b="1" spc="-5" dirty="0">
                <a:latin typeface="Arial"/>
                <a:cs typeface="Arial"/>
              </a:rPr>
              <a:t>maiores </a:t>
            </a:r>
            <a:r>
              <a:rPr sz="2000" b="1" dirty="0">
                <a:latin typeface="Arial"/>
                <a:cs typeface="Arial"/>
              </a:rPr>
              <a:t>e </a:t>
            </a:r>
            <a:r>
              <a:rPr sz="2000" b="1" spc="-5" dirty="0">
                <a:latin typeface="Arial"/>
                <a:cs typeface="Arial"/>
              </a:rPr>
              <a:t>mais  desenvolvidas economias </a:t>
            </a:r>
            <a:r>
              <a:rPr sz="2000" b="1" dirty="0">
                <a:latin typeface="Arial"/>
                <a:cs typeface="Arial"/>
              </a:rPr>
              <a:t>do </a:t>
            </a:r>
            <a:r>
              <a:rPr sz="2000" b="1" spc="-5" dirty="0">
                <a:latin typeface="Arial"/>
                <a:cs typeface="Arial"/>
              </a:rPr>
              <a:t>mundo. </a:t>
            </a:r>
            <a:r>
              <a:rPr sz="2000" spc="5" dirty="0">
                <a:latin typeface="Arial"/>
                <a:cs typeface="Arial"/>
              </a:rPr>
              <a:t>O </a:t>
            </a:r>
            <a:r>
              <a:rPr sz="2000" spc="-5" dirty="0">
                <a:latin typeface="Arial"/>
                <a:cs typeface="Arial"/>
              </a:rPr>
              <a:t>Produto Interno  </a:t>
            </a:r>
            <a:r>
              <a:rPr sz="2000" dirty="0">
                <a:latin typeface="Arial"/>
                <a:cs typeface="Arial"/>
              </a:rPr>
              <a:t>Bruto </a:t>
            </a:r>
            <a:r>
              <a:rPr sz="2000" spc="-5" dirty="0">
                <a:latin typeface="Arial"/>
                <a:cs typeface="Arial"/>
              </a:rPr>
              <a:t>PPC </a:t>
            </a:r>
            <a:r>
              <a:rPr sz="2000" spc="-10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Canadá é de </a:t>
            </a:r>
            <a:r>
              <a:rPr sz="2000" spc="-5" dirty="0">
                <a:latin typeface="Arial"/>
                <a:cs typeface="Arial"/>
              </a:rPr>
              <a:t>cerca </a:t>
            </a:r>
            <a:r>
              <a:rPr sz="200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1,077 trilhão </a:t>
            </a:r>
            <a:r>
              <a:rPr sz="2000" dirty="0">
                <a:latin typeface="Arial"/>
                <a:cs typeface="Arial"/>
              </a:rPr>
              <a:t>de dólares,  o </a:t>
            </a:r>
            <a:r>
              <a:rPr sz="2000" b="1" spc="-45" dirty="0">
                <a:latin typeface="Arial"/>
                <a:cs typeface="Arial"/>
              </a:rPr>
              <a:t>11° </a:t>
            </a:r>
            <a:r>
              <a:rPr sz="2000" b="1" dirty="0">
                <a:latin typeface="Arial"/>
                <a:cs typeface="Arial"/>
              </a:rPr>
              <a:t>maior </a:t>
            </a:r>
            <a:r>
              <a:rPr sz="2000" b="1" spc="-5" dirty="0">
                <a:latin typeface="Arial"/>
                <a:cs typeface="Arial"/>
              </a:rPr>
              <a:t>do </a:t>
            </a:r>
            <a:r>
              <a:rPr sz="2000" b="1" dirty="0">
                <a:latin typeface="Arial"/>
                <a:cs typeface="Arial"/>
              </a:rPr>
              <a:t>mundo</a:t>
            </a:r>
            <a:r>
              <a:rPr sz="2000" dirty="0">
                <a:latin typeface="Arial"/>
                <a:cs typeface="Arial"/>
              </a:rPr>
              <a:t>, enquanto a renda </a:t>
            </a:r>
            <a:r>
              <a:rPr sz="2000" spc="-5" dirty="0">
                <a:latin typeface="Arial"/>
                <a:cs typeface="Arial"/>
              </a:rPr>
              <a:t>per </a:t>
            </a:r>
            <a:r>
              <a:rPr sz="2000" dirty="0">
                <a:latin typeface="Arial"/>
                <a:cs typeface="Arial"/>
              </a:rPr>
              <a:t>capita </a:t>
            </a:r>
            <a:r>
              <a:rPr sz="2000" spc="-5" dirty="0">
                <a:latin typeface="Arial"/>
                <a:cs typeface="Arial"/>
              </a:rPr>
              <a:t>nacional  </a:t>
            </a:r>
            <a:r>
              <a:rPr sz="2000" dirty="0">
                <a:latin typeface="Arial"/>
                <a:cs typeface="Arial"/>
              </a:rPr>
              <a:t>é de 34.273 dólares, senda a sétima maior do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mundo.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marR="6350" indent="-342900" algn="just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Setor </a:t>
            </a:r>
            <a:r>
              <a:rPr sz="2000" b="1" spc="-10" dirty="0">
                <a:latin typeface="Arial"/>
                <a:cs typeface="Arial"/>
              </a:rPr>
              <a:t>primário: </a:t>
            </a:r>
            <a:r>
              <a:rPr sz="2000" spc="5" dirty="0">
                <a:latin typeface="Arial"/>
                <a:cs typeface="Arial"/>
              </a:rPr>
              <a:t>O </a:t>
            </a:r>
            <a:r>
              <a:rPr sz="2000" spc="-5" dirty="0">
                <a:latin typeface="Arial"/>
                <a:cs typeface="Arial"/>
              </a:rPr>
              <a:t>setor </a:t>
            </a:r>
            <a:r>
              <a:rPr sz="2000" dirty="0">
                <a:latin typeface="Arial"/>
                <a:cs typeface="Arial"/>
              </a:rPr>
              <a:t>primário </a:t>
            </a:r>
            <a:r>
              <a:rPr sz="2000" spc="-5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Canadá </a:t>
            </a:r>
            <a:r>
              <a:rPr sz="2000" spc="5" dirty="0">
                <a:latin typeface="Arial"/>
                <a:cs typeface="Arial"/>
              </a:rPr>
              <a:t>— </a:t>
            </a:r>
            <a:r>
              <a:rPr sz="2000" spc="-5" dirty="0">
                <a:latin typeface="Arial"/>
                <a:cs typeface="Arial"/>
              </a:rPr>
              <a:t>agricultura,  </a:t>
            </a:r>
            <a:r>
              <a:rPr sz="2000" dirty="0">
                <a:latin typeface="Arial"/>
                <a:cs typeface="Arial"/>
              </a:rPr>
              <a:t>pesca e silvicultura — é </a:t>
            </a:r>
            <a:r>
              <a:rPr sz="2000" spc="-5" dirty="0">
                <a:latin typeface="Arial"/>
                <a:cs typeface="Arial"/>
              </a:rPr>
              <a:t>responsável por </a:t>
            </a:r>
            <a:r>
              <a:rPr sz="2000" dirty="0">
                <a:latin typeface="Arial"/>
                <a:cs typeface="Arial"/>
              </a:rPr>
              <a:t>3% do </a:t>
            </a:r>
            <a:r>
              <a:rPr sz="2000" spc="-5" dirty="0">
                <a:latin typeface="Arial"/>
                <a:cs typeface="Arial"/>
              </a:rPr>
              <a:t>PIB </a:t>
            </a:r>
            <a:r>
              <a:rPr sz="2000" dirty="0">
                <a:latin typeface="Arial"/>
                <a:cs typeface="Arial"/>
              </a:rPr>
              <a:t>do </a:t>
            </a:r>
            <a:r>
              <a:rPr sz="2000" spc="-5" dirty="0">
                <a:latin typeface="Arial"/>
                <a:cs typeface="Arial"/>
              </a:rPr>
              <a:t>país, </a:t>
            </a:r>
            <a:r>
              <a:rPr sz="2000" dirty="0">
                <a:latin typeface="Arial"/>
                <a:cs typeface="Arial"/>
              </a:rPr>
              <a:t>e  emprega um </a:t>
            </a:r>
            <a:r>
              <a:rPr sz="2000" spc="-5" dirty="0">
                <a:latin typeface="Arial"/>
                <a:cs typeface="Arial"/>
              </a:rPr>
              <a:t>total </a:t>
            </a:r>
            <a:r>
              <a:rPr sz="2000" dirty="0">
                <a:latin typeface="Arial"/>
                <a:cs typeface="Arial"/>
              </a:rPr>
              <a:t>de aproximadamente 675 </a:t>
            </a:r>
            <a:r>
              <a:rPr sz="2000" spc="-5" dirty="0">
                <a:latin typeface="Arial"/>
                <a:cs typeface="Arial"/>
              </a:rPr>
              <a:t>mil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pessoas.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Setor secundário: </a:t>
            </a:r>
            <a:r>
              <a:rPr sz="2000" dirty="0">
                <a:latin typeface="Arial"/>
                <a:cs typeface="Arial"/>
              </a:rPr>
              <a:t>O </a:t>
            </a:r>
            <a:r>
              <a:rPr sz="2000" spc="-5" dirty="0">
                <a:latin typeface="Arial"/>
                <a:cs typeface="Arial"/>
              </a:rPr>
              <a:t>setor </a:t>
            </a:r>
            <a:r>
              <a:rPr sz="2000" dirty="0">
                <a:latin typeface="Arial"/>
                <a:cs typeface="Arial"/>
              </a:rPr>
              <a:t>secundário — </a:t>
            </a:r>
            <a:r>
              <a:rPr sz="2000" spc="-5" dirty="0">
                <a:latin typeface="Arial"/>
                <a:cs typeface="Arial"/>
              </a:rPr>
              <a:t>manufatura,  construção 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5" dirty="0">
                <a:latin typeface="Arial"/>
                <a:cs typeface="Arial"/>
              </a:rPr>
              <a:t>mineração </a:t>
            </a:r>
            <a:r>
              <a:rPr sz="2000" spc="5" dirty="0">
                <a:latin typeface="Arial"/>
                <a:cs typeface="Arial"/>
              </a:rPr>
              <a:t>— </a:t>
            </a:r>
            <a:r>
              <a:rPr sz="2000" spc="-5" dirty="0">
                <a:latin typeface="Arial"/>
                <a:cs typeface="Arial"/>
              </a:rPr>
              <a:t>responde por 30% do PIB </a:t>
            </a:r>
            <a:r>
              <a:rPr sz="2000" dirty="0">
                <a:latin typeface="Arial"/>
                <a:cs typeface="Arial"/>
              </a:rPr>
              <a:t>do  Canadá. A </a:t>
            </a:r>
            <a:r>
              <a:rPr sz="2000" spc="-5" dirty="0">
                <a:latin typeface="Arial"/>
                <a:cs typeface="Arial"/>
              </a:rPr>
              <a:t>manufatura </a:t>
            </a:r>
            <a:r>
              <a:rPr sz="200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produtos industrializados </a:t>
            </a:r>
            <a:r>
              <a:rPr sz="2000" dirty="0">
                <a:latin typeface="Arial"/>
                <a:cs typeface="Arial"/>
              </a:rPr>
              <a:t>é  </a:t>
            </a:r>
            <a:r>
              <a:rPr sz="2000" spc="-5" dirty="0">
                <a:latin typeface="Arial"/>
                <a:cs typeface="Arial"/>
              </a:rPr>
              <a:t>responsável </a:t>
            </a:r>
            <a:r>
              <a:rPr sz="2000" dirty="0">
                <a:latin typeface="Arial"/>
                <a:cs typeface="Arial"/>
              </a:rPr>
              <a:t>sozinha </a:t>
            </a:r>
            <a:r>
              <a:rPr sz="2000" spc="-5" dirty="0">
                <a:latin typeface="Arial"/>
                <a:cs typeface="Arial"/>
              </a:rPr>
              <a:t>por </a:t>
            </a:r>
            <a:r>
              <a:rPr sz="2000" dirty="0">
                <a:latin typeface="Arial"/>
                <a:cs typeface="Arial"/>
              </a:rPr>
              <a:t>18% </a:t>
            </a:r>
            <a:r>
              <a:rPr sz="2000" spc="-10" dirty="0">
                <a:latin typeface="Arial"/>
                <a:cs typeface="Arial"/>
              </a:rPr>
              <a:t>do </a:t>
            </a:r>
            <a:r>
              <a:rPr sz="2000" spc="-5" dirty="0">
                <a:latin typeface="Arial"/>
                <a:cs typeface="Arial"/>
              </a:rPr>
              <a:t>PIB </a:t>
            </a:r>
            <a:r>
              <a:rPr sz="2000" dirty="0">
                <a:latin typeface="Arial"/>
                <a:cs typeface="Arial"/>
              </a:rPr>
              <a:t>canadense, e </a:t>
            </a:r>
            <a:r>
              <a:rPr sz="2000" spc="-5" dirty="0">
                <a:latin typeface="Arial"/>
                <a:cs typeface="Arial"/>
              </a:rPr>
              <a:t>emprega  aproximadamente 2,3 </a:t>
            </a:r>
            <a:r>
              <a:rPr sz="2000" dirty="0">
                <a:latin typeface="Arial"/>
                <a:cs typeface="Arial"/>
              </a:rPr>
              <a:t>milhões </a:t>
            </a:r>
            <a:r>
              <a:rPr sz="2000" spc="-5" dirty="0">
                <a:latin typeface="Arial"/>
                <a:cs typeface="Arial"/>
              </a:rPr>
              <a:t>de </a:t>
            </a:r>
            <a:r>
              <a:rPr sz="2000" dirty="0">
                <a:latin typeface="Arial"/>
                <a:cs typeface="Arial"/>
              </a:rPr>
              <a:t>pessoas. </a:t>
            </a:r>
            <a:r>
              <a:rPr sz="2000" spc="-5" dirty="0">
                <a:latin typeface="Arial"/>
                <a:cs typeface="Arial"/>
              </a:rPr>
              <a:t>Construção </a:t>
            </a:r>
            <a:r>
              <a:rPr sz="2000" dirty="0">
                <a:latin typeface="Arial"/>
                <a:cs typeface="Arial"/>
              </a:rPr>
              <a:t>é  </a:t>
            </a:r>
            <a:r>
              <a:rPr sz="2000" spc="-5" dirty="0">
                <a:latin typeface="Arial"/>
                <a:cs typeface="Arial"/>
              </a:rPr>
              <a:t>responsável </a:t>
            </a:r>
            <a:r>
              <a:rPr sz="2000" dirty="0">
                <a:latin typeface="Arial"/>
                <a:cs typeface="Arial"/>
              </a:rPr>
              <a:t>por 5% do </a:t>
            </a:r>
            <a:r>
              <a:rPr sz="2000" spc="-5" dirty="0">
                <a:latin typeface="Arial"/>
                <a:cs typeface="Arial"/>
              </a:rPr>
              <a:t>PIB </a:t>
            </a:r>
            <a:r>
              <a:rPr sz="2000" dirty="0">
                <a:latin typeface="Arial"/>
                <a:cs typeface="Arial"/>
              </a:rPr>
              <a:t>nacional, </a:t>
            </a:r>
            <a:r>
              <a:rPr sz="2000" spc="-5" dirty="0">
                <a:latin typeface="Arial"/>
                <a:cs typeface="Arial"/>
              </a:rPr>
              <a:t>empregando 820 mil  </a:t>
            </a:r>
            <a:r>
              <a:rPr sz="2000" dirty="0">
                <a:latin typeface="Arial"/>
                <a:cs typeface="Arial"/>
              </a:rPr>
              <a:t>pessoas, e a mineração é </a:t>
            </a:r>
            <a:r>
              <a:rPr sz="2000" spc="-5" dirty="0">
                <a:latin typeface="Arial"/>
                <a:cs typeface="Arial"/>
              </a:rPr>
              <a:t>responsável </a:t>
            </a:r>
            <a:r>
              <a:rPr sz="2000" dirty="0">
                <a:latin typeface="Arial"/>
                <a:cs typeface="Arial"/>
              </a:rPr>
              <a:t>por 4% do </a:t>
            </a:r>
            <a:r>
              <a:rPr sz="2000" spc="-10" dirty="0">
                <a:latin typeface="Arial"/>
                <a:cs typeface="Arial"/>
              </a:rPr>
              <a:t>PIB  </a:t>
            </a:r>
            <a:r>
              <a:rPr sz="2000" dirty="0">
                <a:latin typeface="Arial"/>
                <a:cs typeface="Arial"/>
              </a:rPr>
              <a:t>nacional, e emprega cerca de 285 </a:t>
            </a:r>
            <a:r>
              <a:rPr sz="2000" spc="-5" dirty="0">
                <a:latin typeface="Arial"/>
                <a:cs typeface="Arial"/>
              </a:rPr>
              <a:t>mil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pessoas.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70E997CC-BD0D-40FD-BF86-141BC1A83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2603" y="131063"/>
            <a:ext cx="3220720" cy="541020"/>
            <a:chOff x="1022603" y="131063"/>
            <a:chExt cx="3220720" cy="541020"/>
          </a:xfrm>
        </p:grpSpPr>
        <p:sp>
          <p:nvSpPr>
            <p:cNvPr id="3" name="object 3"/>
            <p:cNvSpPr/>
            <p:nvPr/>
          </p:nvSpPr>
          <p:spPr>
            <a:xfrm>
              <a:off x="1022603" y="131063"/>
              <a:ext cx="3220212" cy="5410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2987" y="156590"/>
              <a:ext cx="3152838" cy="474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0952" y="943177"/>
            <a:ext cx="1149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3955" y="943177"/>
            <a:ext cx="69564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03985" algn="l"/>
                <a:tab pos="2877820" algn="l"/>
                <a:tab pos="4819650" algn="l"/>
                <a:tab pos="5619750" algn="l"/>
                <a:tab pos="5938520" algn="l"/>
              </a:tabLst>
            </a:pPr>
            <a:r>
              <a:rPr sz="2000" b="1" spc="-10" dirty="0">
                <a:latin typeface="Arial"/>
                <a:cs typeface="Arial"/>
              </a:rPr>
              <a:t>P</a:t>
            </a:r>
            <a:r>
              <a:rPr sz="2000" b="1" dirty="0">
                <a:latin typeface="Arial"/>
                <a:cs typeface="Arial"/>
              </a:rPr>
              <a:t>r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nc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pa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s	</a:t>
            </a:r>
            <a:r>
              <a:rPr sz="2000" b="1" spc="-2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ndústr</a:t>
            </a:r>
            <a:r>
              <a:rPr sz="2000" b="1" spc="-2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5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:	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uto</a:t>
            </a:r>
            <a:r>
              <a:rPr sz="2000" spc="-20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obil</a:t>
            </a:r>
            <a:r>
              <a:rPr sz="2000" spc="-10" dirty="0">
                <a:latin typeface="Arial"/>
                <a:cs typeface="Arial"/>
              </a:rPr>
              <a:t>í</a:t>
            </a:r>
            <a:r>
              <a:rPr sz="2000" dirty="0">
                <a:latin typeface="Arial"/>
                <a:cs typeface="Arial"/>
              </a:rPr>
              <a:t>stic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,	p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pel	e	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elulose,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0952" y="1248537"/>
            <a:ext cx="7370445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715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siderúrgica, maquinário e </a:t>
            </a:r>
            <a:r>
              <a:rPr sz="2000" spc="-5" dirty="0">
                <a:latin typeface="Arial"/>
                <a:cs typeface="Arial"/>
              </a:rPr>
              <a:t>equipamentos, produtos </a:t>
            </a:r>
            <a:r>
              <a:rPr sz="2000" dirty="0">
                <a:latin typeface="Arial"/>
                <a:cs typeface="Arial"/>
              </a:rPr>
              <a:t>de alta  tecnologia, mineração, extração de </a:t>
            </a:r>
            <a:r>
              <a:rPr sz="2000" spc="-5" dirty="0">
                <a:latin typeface="Arial"/>
                <a:cs typeface="Arial"/>
              </a:rPr>
              <a:t>combustível </a:t>
            </a:r>
            <a:r>
              <a:rPr sz="2000" dirty="0">
                <a:latin typeface="Arial"/>
                <a:cs typeface="Arial"/>
              </a:rPr>
              <a:t>fóssil,  madeireira e indústria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agrícola.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354965" marR="6350" indent="-34290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Principais </a:t>
            </a:r>
            <a:r>
              <a:rPr sz="2000" b="1" dirty="0">
                <a:latin typeface="Arial"/>
                <a:cs typeface="Arial"/>
              </a:rPr>
              <a:t>Recursos </a:t>
            </a:r>
            <a:r>
              <a:rPr sz="2000" b="1" spc="-5" dirty="0">
                <a:latin typeface="Arial"/>
                <a:cs typeface="Arial"/>
              </a:rPr>
              <a:t>Naturais: </a:t>
            </a:r>
            <a:r>
              <a:rPr sz="2000" spc="-5" dirty="0">
                <a:latin typeface="Arial"/>
                <a:cs typeface="Arial"/>
              </a:rPr>
              <a:t>gás </a:t>
            </a:r>
            <a:r>
              <a:rPr sz="2000" dirty="0">
                <a:latin typeface="Arial"/>
                <a:cs typeface="Arial"/>
              </a:rPr>
              <a:t>natural, </a:t>
            </a:r>
            <a:r>
              <a:rPr sz="2000" spc="-5" dirty="0">
                <a:latin typeface="Arial"/>
                <a:cs typeface="Arial"/>
              </a:rPr>
              <a:t>petróleo, ouro,  </a:t>
            </a:r>
            <a:r>
              <a:rPr sz="2000" dirty="0">
                <a:latin typeface="Arial"/>
                <a:cs typeface="Arial"/>
              </a:rPr>
              <a:t>carvão, </a:t>
            </a:r>
            <a:r>
              <a:rPr sz="2000" spc="-5" dirty="0">
                <a:latin typeface="Arial"/>
                <a:cs typeface="Arial"/>
              </a:rPr>
              <a:t>cobre, </a:t>
            </a:r>
            <a:r>
              <a:rPr sz="2000" dirty="0">
                <a:latin typeface="Arial"/>
                <a:cs typeface="Arial"/>
              </a:rPr>
              <a:t>minério de </a:t>
            </a:r>
            <a:r>
              <a:rPr sz="2000" spc="-5" dirty="0">
                <a:latin typeface="Arial"/>
                <a:cs typeface="Arial"/>
              </a:rPr>
              <a:t>ferro, níquel, </a:t>
            </a:r>
            <a:r>
              <a:rPr sz="2000" dirty="0">
                <a:latin typeface="Arial"/>
                <a:cs typeface="Arial"/>
              </a:rPr>
              <a:t>potassa, </a:t>
            </a:r>
            <a:r>
              <a:rPr sz="2000" spc="-5" dirty="0">
                <a:latin typeface="Arial"/>
                <a:cs typeface="Arial"/>
              </a:rPr>
              <a:t>urânio </a:t>
            </a:r>
            <a:r>
              <a:rPr sz="2000" dirty="0">
                <a:latin typeface="Arial"/>
                <a:cs typeface="Arial"/>
              </a:rPr>
              <a:t>e  zinco, juntamente com a madeira e a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água.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4965" marR="5080" indent="-34290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Principais </a:t>
            </a:r>
            <a:r>
              <a:rPr sz="2000" b="1" dirty="0">
                <a:latin typeface="Arial"/>
                <a:cs typeface="Arial"/>
              </a:rPr>
              <a:t>Exportações: </a:t>
            </a:r>
            <a:r>
              <a:rPr sz="2000" dirty="0">
                <a:latin typeface="Arial"/>
                <a:cs typeface="Arial"/>
              </a:rPr>
              <a:t>veículos e peças de automóveis,  maquinário e </a:t>
            </a:r>
            <a:r>
              <a:rPr sz="2000" spc="-5" dirty="0">
                <a:latin typeface="Arial"/>
                <a:cs typeface="Arial"/>
              </a:rPr>
              <a:t>equipamentos, produtos </a:t>
            </a:r>
            <a:r>
              <a:rPr sz="200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alta </a:t>
            </a:r>
            <a:r>
              <a:rPr sz="2000" dirty="0">
                <a:latin typeface="Arial"/>
                <a:cs typeface="Arial"/>
              </a:rPr>
              <a:t>tecnologia,  óleo, gás natural, metais e produtos agrícolas e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florestais.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0952" y="4906771"/>
            <a:ext cx="1149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851" y="4906771"/>
            <a:ext cx="702627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6385" algn="l"/>
                <a:tab pos="3482975" algn="l"/>
                <a:tab pos="5071110" algn="l"/>
                <a:tab pos="5543550" algn="l"/>
              </a:tabLst>
            </a:pPr>
            <a:r>
              <a:rPr sz="2000" b="1" dirty="0">
                <a:latin typeface="Arial"/>
                <a:cs typeface="Arial"/>
              </a:rPr>
              <a:t>Pr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ncipa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s	I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por</a:t>
            </a:r>
            <a:r>
              <a:rPr sz="2000" b="1" spc="-10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açõe</a:t>
            </a:r>
            <a:r>
              <a:rPr sz="2000" b="1" spc="-5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:	</a:t>
            </a:r>
            <a:r>
              <a:rPr sz="2000" dirty="0">
                <a:latin typeface="Arial"/>
                <a:cs typeface="Arial"/>
              </a:rPr>
              <a:t>m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quinário	e	equ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pam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nto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437640" algn="l"/>
              </a:tabLst>
            </a:pPr>
            <a:r>
              <a:rPr sz="2000" dirty="0">
                <a:latin typeface="Arial"/>
                <a:cs typeface="Arial"/>
              </a:rPr>
              <a:t>industrial,	inclusive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3115" y="5211267"/>
            <a:ext cx="42856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43735" algn="l"/>
                <a:tab pos="3510279" algn="l"/>
                <a:tab pos="3989070" algn="l"/>
              </a:tabLst>
            </a:pPr>
            <a:r>
              <a:rPr sz="2000" dirty="0">
                <a:latin typeface="Arial"/>
                <a:cs typeface="Arial"/>
              </a:rPr>
              <a:t>e</a:t>
            </a:r>
            <a:r>
              <a:rPr sz="2000" spc="-15" dirty="0">
                <a:latin typeface="Arial"/>
                <a:cs typeface="Arial"/>
              </a:rPr>
              <a:t>q</a:t>
            </a:r>
            <a:r>
              <a:rPr sz="2000" dirty="0">
                <a:latin typeface="Arial"/>
                <a:cs typeface="Arial"/>
              </a:rPr>
              <a:t>uipame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s	ele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rôn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-1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s	e	de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3851" y="5516676"/>
            <a:ext cx="702881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comunicações, </a:t>
            </a:r>
            <a:r>
              <a:rPr sz="2000" dirty="0">
                <a:latin typeface="Arial"/>
                <a:cs typeface="Arial"/>
              </a:rPr>
              <a:t>veículos e peças automotivas, materiais  industriais (minérios, </a:t>
            </a:r>
            <a:r>
              <a:rPr sz="2000" spc="-5" dirty="0">
                <a:latin typeface="Arial"/>
                <a:cs typeface="Arial"/>
              </a:rPr>
              <a:t>ferro </a:t>
            </a:r>
            <a:r>
              <a:rPr sz="2000" dirty="0">
                <a:latin typeface="Arial"/>
                <a:cs typeface="Arial"/>
              </a:rPr>
              <a:t>e aço, </a:t>
            </a:r>
            <a:r>
              <a:rPr sz="2000" spc="-5" dirty="0">
                <a:latin typeface="Arial"/>
                <a:cs typeface="Arial"/>
              </a:rPr>
              <a:t>metais </a:t>
            </a:r>
            <a:r>
              <a:rPr sz="2000" dirty="0">
                <a:latin typeface="Arial"/>
                <a:cs typeface="Arial"/>
              </a:rPr>
              <a:t>preciosos, </a:t>
            </a:r>
            <a:r>
              <a:rPr sz="2000" spc="-5" dirty="0">
                <a:latin typeface="Arial"/>
                <a:cs typeface="Arial"/>
              </a:rPr>
              <a:t>produtos  </a:t>
            </a:r>
            <a:r>
              <a:rPr sz="2000" dirty="0">
                <a:latin typeface="Arial"/>
                <a:cs typeface="Arial"/>
              </a:rPr>
              <a:t>químicos, plásticos, algodão, </a:t>
            </a:r>
            <a:r>
              <a:rPr sz="2000" spc="-5" dirty="0">
                <a:latin typeface="Arial"/>
                <a:cs typeface="Arial"/>
              </a:rPr>
              <a:t>lã 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5" dirty="0">
                <a:latin typeface="Arial"/>
                <a:cs typeface="Arial"/>
              </a:rPr>
              <a:t>outros produtos </a:t>
            </a:r>
            <a:r>
              <a:rPr sz="2000" dirty="0">
                <a:latin typeface="Arial"/>
                <a:cs typeface="Arial"/>
              </a:rPr>
              <a:t>têxteis),  juntamente com produtos manufaturados 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alimentos.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Som gravado">
            <a:hlinkClick r:id="" action="ppaction://media"/>
            <a:extLst>
              <a:ext uri="{FF2B5EF4-FFF2-40B4-BE49-F238E27FC236}">
                <a16:creationId xmlns:a16="http://schemas.microsoft.com/office/drawing/2014/main" id="{63E838A5-7AFF-4DE4-A468-832D54EC0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2747" y="405384"/>
            <a:ext cx="4299585" cy="509270"/>
            <a:chOff x="1412747" y="405384"/>
            <a:chExt cx="4299585" cy="509270"/>
          </a:xfrm>
        </p:grpSpPr>
        <p:sp>
          <p:nvSpPr>
            <p:cNvPr id="3" name="object 3"/>
            <p:cNvSpPr/>
            <p:nvPr/>
          </p:nvSpPr>
          <p:spPr>
            <a:xfrm>
              <a:off x="1412747" y="405384"/>
              <a:ext cx="4299204" cy="5090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30908" y="427863"/>
              <a:ext cx="4240022" cy="4505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607" y="1582673"/>
            <a:ext cx="6734809" cy="4598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Arial"/>
                <a:cs typeface="Arial"/>
              </a:rPr>
              <a:t>Cerca de </a:t>
            </a:r>
            <a:r>
              <a:rPr sz="2500" b="1" spc="-5" dirty="0">
                <a:latin typeface="Arial"/>
                <a:cs typeface="Arial"/>
              </a:rPr>
              <a:t>60% </a:t>
            </a:r>
            <a:r>
              <a:rPr sz="2500" spc="-5" dirty="0">
                <a:latin typeface="Arial"/>
                <a:cs typeface="Arial"/>
              </a:rPr>
              <a:t>da eletricidade gerada no país  é produzida em usinas</a:t>
            </a:r>
            <a:r>
              <a:rPr sz="2500" spc="2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hidrelétricas;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5" dirty="0">
                <a:latin typeface="Arial"/>
                <a:cs typeface="Arial"/>
              </a:rPr>
              <a:t>18% </a:t>
            </a:r>
            <a:r>
              <a:rPr sz="2500" spc="-5" dirty="0">
                <a:latin typeface="Arial"/>
                <a:cs typeface="Arial"/>
              </a:rPr>
              <a:t>é gerada em usinas</a:t>
            </a:r>
            <a:r>
              <a:rPr sz="2500" spc="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nucleares;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5" dirty="0">
                <a:latin typeface="Arial"/>
                <a:cs typeface="Arial"/>
              </a:rPr>
              <a:t>20% </a:t>
            </a:r>
            <a:r>
              <a:rPr sz="2500" spc="-5" dirty="0">
                <a:latin typeface="Arial"/>
                <a:cs typeface="Arial"/>
              </a:rPr>
              <a:t>em usinas</a:t>
            </a:r>
            <a:r>
              <a:rPr sz="250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termelétricas:</a:t>
            </a:r>
            <a:endParaRPr sz="25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500" spc="-5" dirty="0">
                <a:latin typeface="Arial"/>
                <a:cs typeface="Arial"/>
              </a:rPr>
              <a:t>(dos quais </a:t>
            </a:r>
            <a:r>
              <a:rPr sz="2500" b="1" spc="-5" dirty="0">
                <a:latin typeface="Arial"/>
                <a:cs typeface="Arial"/>
              </a:rPr>
              <a:t>12% </a:t>
            </a:r>
            <a:r>
              <a:rPr sz="2500" spc="-5" dirty="0">
                <a:latin typeface="Arial"/>
                <a:cs typeface="Arial"/>
              </a:rPr>
              <a:t>a gás natural e </a:t>
            </a:r>
            <a:r>
              <a:rPr sz="2500" b="1" spc="-5" dirty="0">
                <a:latin typeface="Arial"/>
                <a:cs typeface="Arial"/>
              </a:rPr>
              <a:t>8% </a:t>
            </a:r>
            <a:r>
              <a:rPr sz="2500" spc="-5" dirty="0">
                <a:latin typeface="Arial"/>
                <a:cs typeface="Arial"/>
              </a:rPr>
              <a:t>a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carvão)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5" dirty="0">
                <a:latin typeface="Arial"/>
                <a:cs typeface="Arial"/>
              </a:rPr>
              <a:t>2% </a:t>
            </a:r>
            <a:r>
              <a:rPr sz="2500" spc="-5" dirty="0">
                <a:latin typeface="Arial"/>
                <a:cs typeface="Arial"/>
              </a:rPr>
              <a:t>a partir de outras fontes de</a:t>
            </a:r>
            <a:r>
              <a:rPr sz="2500" spc="45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energia.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E18A7291-2DA6-4239-BC1C-489C7BC04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912</Words>
  <Application>Microsoft Office PowerPoint</Application>
  <PresentationFormat>Apresentação na tela (4:3)</PresentationFormat>
  <Paragraphs>62</Paragraphs>
  <Slides>15</Slides>
  <Notes>0</Notes>
  <HiddenSlides>0</HiddenSlides>
  <MMClips>14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Canadá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Moraine Lake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Canadá</dc:title>
  <cp:lastModifiedBy>Douglas dos Santos</cp:lastModifiedBy>
  <cp:revision>6</cp:revision>
  <dcterms:created xsi:type="dcterms:W3CDTF">2020-06-24T21:35:50Z</dcterms:created>
  <dcterms:modified xsi:type="dcterms:W3CDTF">2020-06-25T13:45:23Z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2014-11-13T00:00:00Z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2020-06-24T00:00:00Z</vt:filetime>
  </property>
</Properties>
</file>