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6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92782" y="1447545"/>
            <a:ext cx="7806435" cy="57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B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B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4B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5987" y="5945124"/>
            <a:ext cx="6532245" cy="913130"/>
          </a:xfrm>
          <a:custGeom>
            <a:avLst/>
            <a:gdLst/>
            <a:ahLst/>
            <a:cxnLst/>
            <a:rect l="l" t="t" r="r" b="b"/>
            <a:pathLst>
              <a:path w="6532245" h="913129">
                <a:moveTo>
                  <a:pt x="114084" y="21309"/>
                </a:moveTo>
                <a:lnTo>
                  <a:pt x="4850535" y="912874"/>
                </a:lnTo>
                <a:lnTo>
                  <a:pt x="6531867" y="912874"/>
                </a:lnTo>
                <a:lnTo>
                  <a:pt x="114084" y="21309"/>
                </a:lnTo>
                <a:close/>
              </a:path>
              <a:path w="6532245" h="913129">
                <a:moveTo>
                  <a:pt x="876" y="0"/>
                </a:moveTo>
                <a:lnTo>
                  <a:pt x="0" y="5460"/>
                </a:lnTo>
                <a:lnTo>
                  <a:pt x="114084" y="21309"/>
                </a:lnTo>
                <a:lnTo>
                  <a:pt x="876" y="0"/>
                </a:lnTo>
                <a:close/>
              </a:path>
            </a:pathLst>
          </a:custGeom>
          <a:solidFill>
            <a:srgbClr val="9EB19E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47700" y="5939028"/>
            <a:ext cx="4873625" cy="919480"/>
          </a:xfrm>
          <a:custGeom>
            <a:avLst/>
            <a:gdLst/>
            <a:ahLst/>
            <a:cxnLst/>
            <a:rect l="l" t="t" r="r" b="b"/>
            <a:pathLst>
              <a:path w="4873625" h="919479">
                <a:moveTo>
                  <a:pt x="0" y="0"/>
                </a:moveTo>
                <a:lnTo>
                  <a:pt x="10566" y="6350"/>
                </a:lnTo>
                <a:lnTo>
                  <a:pt x="3828557" y="918970"/>
                </a:lnTo>
                <a:lnTo>
                  <a:pt x="4873488" y="91897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789674"/>
            <a:ext cx="4529328" cy="1068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5784794"/>
            <a:ext cx="4493914" cy="10732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19197" y="570357"/>
            <a:ext cx="6753605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4B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6.png"/><Relationship Id="rId2" Type="http://schemas.openxmlformats.org/officeDocument/2006/relationships/audio" Target="../media/media3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53000"/>
            <a:ext cx="12192000" cy="1905000"/>
            <a:chOff x="0" y="4953000"/>
            <a:chExt cx="12192000" cy="1905000"/>
          </a:xfrm>
        </p:grpSpPr>
        <p:sp>
          <p:nvSpPr>
            <p:cNvPr id="3" name="object 3"/>
            <p:cNvSpPr/>
            <p:nvPr/>
          </p:nvSpPr>
          <p:spPr>
            <a:xfrm>
              <a:off x="2249423" y="4953000"/>
              <a:ext cx="9942830" cy="487680"/>
            </a:xfrm>
            <a:custGeom>
              <a:avLst/>
              <a:gdLst/>
              <a:ahLst/>
              <a:cxnLst/>
              <a:rect l="l" t="t" r="r" b="b"/>
              <a:pathLst>
                <a:path w="9942830" h="487679">
                  <a:moveTo>
                    <a:pt x="9942576" y="0"/>
                  </a:moveTo>
                  <a:lnTo>
                    <a:pt x="0" y="289687"/>
                  </a:lnTo>
                  <a:lnTo>
                    <a:pt x="9942576" y="487680"/>
                  </a:lnTo>
                  <a:lnTo>
                    <a:pt x="9942576" y="0"/>
                  </a:lnTo>
                  <a:close/>
                </a:path>
              </a:pathLst>
            </a:custGeom>
            <a:solidFill>
              <a:srgbClr val="9EB19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450" y="5237988"/>
              <a:ext cx="12044045" cy="788035"/>
            </a:xfrm>
            <a:custGeom>
              <a:avLst/>
              <a:gdLst/>
              <a:ahLst/>
              <a:cxnLst/>
              <a:rect l="l" t="t" r="r" b="b"/>
              <a:pathLst>
                <a:path w="12044045" h="788035">
                  <a:moveTo>
                    <a:pt x="12043549" y="0"/>
                  </a:moveTo>
                  <a:lnTo>
                    <a:pt x="0" y="0"/>
                  </a:lnTo>
                  <a:lnTo>
                    <a:pt x="12043549" y="787908"/>
                  </a:lnTo>
                  <a:lnTo>
                    <a:pt x="120435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4998718"/>
              <a:ext cx="12192000" cy="18592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991370"/>
              <a:ext cx="12191999" cy="8022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829055" y="1819655"/>
            <a:ext cx="10535412" cy="19126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517126" y="1423796"/>
            <a:ext cx="1667510" cy="356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spc="15" dirty="0">
                <a:solidFill>
                  <a:srgbClr val="004B00"/>
                </a:solidFill>
                <a:latin typeface="Arial"/>
                <a:cs typeface="Arial"/>
              </a:rPr>
              <a:t>GE</a:t>
            </a:r>
            <a:r>
              <a:rPr sz="2150" spc="20" dirty="0">
                <a:solidFill>
                  <a:srgbClr val="004B00"/>
                </a:solidFill>
                <a:latin typeface="Arial"/>
                <a:cs typeface="Arial"/>
              </a:rPr>
              <a:t>O</a:t>
            </a:r>
            <a:r>
              <a:rPr sz="2150" spc="15" dirty="0">
                <a:solidFill>
                  <a:srgbClr val="004B00"/>
                </a:solidFill>
                <a:latin typeface="Arial"/>
                <a:cs typeface="Arial"/>
              </a:rPr>
              <a:t>GRA</a:t>
            </a:r>
            <a:r>
              <a:rPr sz="2150" spc="10" dirty="0">
                <a:solidFill>
                  <a:srgbClr val="004B00"/>
                </a:solidFill>
                <a:latin typeface="Arial"/>
                <a:cs typeface="Arial"/>
              </a:rPr>
              <a:t>FIA</a:t>
            </a:r>
            <a:endParaRPr sz="2150">
              <a:latin typeface="Arial"/>
              <a:cs typeface="Arial"/>
            </a:endParaRPr>
          </a:p>
        </p:txBody>
      </p:sp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A3ACF2A-2AE2-4D18-9E91-ACD9D618E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4892" y="2276855"/>
            <a:ext cx="7062216" cy="4184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92782" y="1447545"/>
            <a:ext cx="774890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5"/>
              </a:spcBef>
              <a:tabLst>
                <a:tab pos="321945" algn="l"/>
              </a:tabLst>
            </a:pPr>
            <a:r>
              <a:rPr sz="1350" spc="-395" dirty="0">
                <a:solidFill>
                  <a:srgbClr val="006600"/>
                </a:solidFill>
                <a:latin typeface="Arial"/>
                <a:cs typeface="Arial"/>
              </a:rPr>
              <a:t>	</a:t>
            </a:r>
            <a:r>
              <a:rPr sz="2000" b="1" dirty="0">
                <a:solidFill>
                  <a:srgbClr val="004B00"/>
                </a:solidFill>
                <a:latin typeface="TeXGyreAdventor"/>
                <a:cs typeface="TeXGyreAdventor"/>
              </a:rPr>
              <a:t>Wheat </a:t>
            </a:r>
            <a:r>
              <a:rPr sz="20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Belt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ou "Cinturão do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Trigo",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localizado</a:t>
            </a:r>
            <a:r>
              <a:rPr sz="2000" spc="-13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principalmente</a:t>
            </a:r>
            <a:endParaRPr sz="2000">
              <a:latin typeface="TeXGyreAdventor"/>
              <a:cs typeface="TeXGyreAdventor"/>
            </a:endParaRPr>
          </a:p>
          <a:p>
            <a:pPr marL="321945">
              <a:lnSpc>
                <a:spcPts val="2160"/>
              </a:lnSpc>
            </a:pP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no</a:t>
            </a:r>
            <a:r>
              <a:rPr sz="2000" spc="-1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Kansas;</a:t>
            </a:r>
            <a:endParaRPr sz="2000">
              <a:latin typeface="TeXGyreAdventor"/>
              <a:cs typeface="TeXGyreAdvento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3174" y="254878"/>
            <a:ext cx="8325651" cy="1037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5A3B6141-503F-4B67-A3DF-B186EACC4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782" y="1447545"/>
            <a:ext cx="7346315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2160"/>
              </a:lnSpc>
              <a:spcBef>
                <a:spcPts val="105"/>
              </a:spcBef>
              <a:tabLst>
                <a:tab pos="321945" algn="l"/>
              </a:tabLst>
            </a:pPr>
            <a:r>
              <a:rPr sz="1350" spc="-395" dirty="0">
                <a:solidFill>
                  <a:srgbClr val="006600"/>
                </a:solidFill>
                <a:latin typeface="Arial"/>
                <a:cs typeface="Arial"/>
              </a:rPr>
              <a:t>	</a:t>
            </a:r>
            <a:r>
              <a:rPr sz="20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Citrus </a:t>
            </a:r>
            <a:r>
              <a:rPr sz="2000" b="1" dirty="0">
                <a:solidFill>
                  <a:srgbClr val="004B00"/>
                </a:solidFill>
                <a:latin typeface="TeXGyreAdventor"/>
                <a:cs typeface="TeXGyreAdventor"/>
              </a:rPr>
              <a:t>Belt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ou regiões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produtoras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de frutas cítricas, que</a:t>
            </a:r>
            <a:r>
              <a:rPr sz="2000" spc="-20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se</a:t>
            </a:r>
            <a:endParaRPr sz="2000">
              <a:latin typeface="TeXGyreAdventor"/>
              <a:cs typeface="TeXGyreAdventor"/>
            </a:endParaRPr>
          </a:p>
          <a:p>
            <a:pPr marL="321945">
              <a:lnSpc>
                <a:spcPts val="2160"/>
              </a:lnSpc>
            </a:pP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localiza na Flórida e Califórnia</a:t>
            </a:r>
            <a:r>
              <a:rPr sz="2000" spc="-8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spc="5" dirty="0">
                <a:solidFill>
                  <a:srgbClr val="004B00"/>
                </a:solidFill>
                <a:latin typeface="TeXGyreAdventor"/>
                <a:cs typeface="TeXGyreAdventor"/>
              </a:rPr>
              <a:t>etc.</a:t>
            </a:r>
            <a:endParaRPr sz="2000">
              <a:latin typeface="TeXGyreAdventor"/>
              <a:cs typeface="TeXGyreAdvento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3174" y="254878"/>
            <a:ext cx="8325651" cy="1037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69948" y="2578607"/>
            <a:ext cx="4120896" cy="30540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62182" y="2585271"/>
            <a:ext cx="2620946" cy="39635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50870" y="2267839"/>
            <a:ext cx="6308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57520" algn="l"/>
              </a:tabLst>
            </a:pP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Ca</a:t>
            </a:r>
            <a:r>
              <a:rPr sz="1800" spc="5" dirty="0">
                <a:solidFill>
                  <a:srgbClr val="004B00"/>
                </a:solidFill>
                <a:latin typeface="TeXGyreAdventor"/>
                <a:cs typeface="TeXGyreAdventor"/>
              </a:rPr>
              <a:t>l</a:t>
            </a:r>
            <a:r>
              <a:rPr sz="1800" spc="20" dirty="0">
                <a:solidFill>
                  <a:srgbClr val="004B00"/>
                </a:solidFill>
                <a:latin typeface="TeXGyreAdventor"/>
                <a:cs typeface="TeXGyreAdventor"/>
              </a:rPr>
              <a:t>i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fó</a:t>
            </a:r>
            <a:r>
              <a:rPr sz="1800" spc="-15" dirty="0">
                <a:solidFill>
                  <a:srgbClr val="004B00"/>
                </a:solidFill>
                <a:latin typeface="TeXGyreAdventor"/>
                <a:cs typeface="TeXGyreAdventor"/>
              </a:rPr>
              <a:t>rn</a:t>
            </a:r>
            <a:r>
              <a:rPr sz="1800" spc="10" dirty="0">
                <a:solidFill>
                  <a:srgbClr val="004B00"/>
                </a:solidFill>
                <a:latin typeface="TeXGyreAdventor"/>
                <a:cs typeface="TeXGyreAdventor"/>
              </a:rPr>
              <a:t>i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a	F</a:t>
            </a:r>
            <a:r>
              <a:rPr sz="1800" spc="10" dirty="0">
                <a:solidFill>
                  <a:srgbClr val="004B00"/>
                </a:solidFill>
                <a:latin typeface="TeXGyreAdventor"/>
                <a:cs typeface="TeXGyreAdventor"/>
              </a:rPr>
              <a:t>l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or</a:t>
            </a:r>
            <a:r>
              <a:rPr sz="1800" spc="10" dirty="0">
                <a:solidFill>
                  <a:srgbClr val="004B00"/>
                </a:solidFill>
                <a:latin typeface="TeXGyreAdventor"/>
                <a:cs typeface="TeXGyreAdventor"/>
              </a:rPr>
              <a:t>i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da</a:t>
            </a:r>
            <a:endParaRPr sz="1800">
              <a:latin typeface="TeXGyreAdventor"/>
              <a:cs typeface="TeXGyreAdventor"/>
            </a:endParaRPr>
          </a:p>
        </p:txBody>
      </p:sp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2138DA4F-BEB1-4BAE-8E6F-488CE1271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8976"/>
            <a:ext cx="10526395" cy="6669405"/>
            <a:chOff x="0" y="188976"/>
            <a:chExt cx="10526395" cy="6669405"/>
          </a:xfrm>
        </p:grpSpPr>
        <p:sp>
          <p:nvSpPr>
            <p:cNvPr id="3" name="object 3"/>
            <p:cNvSpPr/>
            <p:nvPr/>
          </p:nvSpPr>
          <p:spPr>
            <a:xfrm>
              <a:off x="5721096" y="5829298"/>
              <a:ext cx="4805172" cy="10287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36335" y="188976"/>
              <a:ext cx="4775200" cy="5651500"/>
            </a:xfrm>
            <a:custGeom>
              <a:avLst/>
              <a:gdLst/>
              <a:ahLst/>
              <a:cxnLst/>
              <a:rect l="l" t="t" r="r" b="b"/>
              <a:pathLst>
                <a:path w="4775200" h="5651500">
                  <a:moveTo>
                    <a:pt x="4364355" y="0"/>
                  </a:moveTo>
                  <a:lnTo>
                    <a:pt x="410337" y="0"/>
                  </a:lnTo>
                  <a:lnTo>
                    <a:pt x="362493" y="2761"/>
                  </a:lnTo>
                  <a:lnTo>
                    <a:pt x="316267" y="10840"/>
                  </a:lnTo>
                  <a:lnTo>
                    <a:pt x="271969" y="23928"/>
                  </a:lnTo>
                  <a:lnTo>
                    <a:pt x="229905" y="41716"/>
                  </a:lnTo>
                  <a:lnTo>
                    <a:pt x="190384" y="63898"/>
                  </a:lnTo>
                  <a:lnTo>
                    <a:pt x="153715" y="90163"/>
                  </a:lnTo>
                  <a:lnTo>
                    <a:pt x="120205" y="120205"/>
                  </a:lnTo>
                  <a:lnTo>
                    <a:pt x="90163" y="153715"/>
                  </a:lnTo>
                  <a:lnTo>
                    <a:pt x="63898" y="190384"/>
                  </a:lnTo>
                  <a:lnTo>
                    <a:pt x="41716" y="229905"/>
                  </a:lnTo>
                  <a:lnTo>
                    <a:pt x="23928" y="271969"/>
                  </a:lnTo>
                  <a:lnTo>
                    <a:pt x="10840" y="316267"/>
                  </a:lnTo>
                  <a:lnTo>
                    <a:pt x="2761" y="362493"/>
                  </a:lnTo>
                  <a:lnTo>
                    <a:pt x="0" y="410337"/>
                  </a:lnTo>
                  <a:lnTo>
                    <a:pt x="0" y="5240655"/>
                  </a:lnTo>
                  <a:lnTo>
                    <a:pt x="2761" y="5288508"/>
                  </a:lnTo>
                  <a:lnTo>
                    <a:pt x="10840" y="5334740"/>
                  </a:lnTo>
                  <a:lnTo>
                    <a:pt x="23928" y="5379043"/>
                  </a:lnTo>
                  <a:lnTo>
                    <a:pt x="41716" y="5421109"/>
                  </a:lnTo>
                  <a:lnTo>
                    <a:pt x="63898" y="5460630"/>
                  </a:lnTo>
                  <a:lnTo>
                    <a:pt x="90163" y="5497298"/>
                  </a:lnTo>
                  <a:lnTo>
                    <a:pt x="120205" y="5530805"/>
                  </a:lnTo>
                  <a:lnTo>
                    <a:pt x="153715" y="5560844"/>
                  </a:lnTo>
                  <a:lnTo>
                    <a:pt x="190384" y="5587106"/>
                  </a:lnTo>
                  <a:lnTo>
                    <a:pt x="229905" y="5609284"/>
                  </a:lnTo>
                  <a:lnTo>
                    <a:pt x="271969" y="5627069"/>
                  </a:lnTo>
                  <a:lnTo>
                    <a:pt x="316267" y="5640154"/>
                  </a:lnTo>
                  <a:lnTo>
                    <a:pt x="362493" y="5648231"/>
                  </a:lnTo>
                  <a:lnTo>
                    <a:pt x="410337" y="5650992"/>
                  </a:lnTo>
                  <a:lnTo>
                    <a:pt x="4364355" y="5650992"/>
                  </a:lnTo>
                  <a:lnTo>
                    <a:pt x="4412198" y="5648231"/>
                  </a:lnTo>
                  <a:lnTo>
                    <a:pt x="4458424" y="5640154"/>
                  </a:lnTo>
                  <a:lnTo>
                    <a:pt x="4502722" y="5627069"/>
                  </a:lnTo>
                  <a:lnTo>
                    <a:pt x="4544786" y="5609284"/>
                  </a:lnTo>
                  <a:lnTo>
                    <a:pt x="4584307" y="5587106"/>
                  </a:lnTo>
                  <a:lnTo>
                    <a:pt x="4620976" y="5560844"/>
                  </a:lnTo>
                  <a:lnTo>
                    <a:pt x="4654486" y="5530805"/>
                  </a:lnTo>
                  <a:lnTo>
                    <a:pt x="4684528" y="5497298"/>
                  </a:lnTo>
                  <a:lnTo>
                    <a:pt x="4710793" y="5460630"/>
                  </a:lnTo>
                  <a:lnTo>
                    <a:pt x="4732975" y="5421109"/>
                  </a:lnTo>
                  <a:lnTo>
                    <a:pt x="4750763" y="5379043"/>
                  </a:lnTo>
                  <a:lnTo>
                    <a:pt x="4763851" y="5334740"/>
                  </a:lnTo>
                  <a:lnTo>
                    <a:pt x="4771930" y="5288508"/>
                  </a:lnTo>
                  <a:lnTo>
                    <a:pt x="4774692" y="5240655"/>
                  </a:lnTo>
                  <a:lnTo>
                    <a:pt x="4774692" y="410337"/>
                  </a:lnTo>
                  <a:lnTo>
                    <a:pt x="4771930" y="362493"/>
                  </a:lnTo>
                  <a:lnTo>
                    <a:pt x="4763851" y="316267"/>
                  </a:lnTo>
                  <a:lnTo>
                    <a:pt x="4750763" y="271969"/>
                  </a:lnTo>
                  <a:lnTo>
                    <a:pt x="4732975" y="229905"/>
                  </a:lnTo>
                  <a:lnTo>
                    <a:pt x="4710793" y="190384"/>
                  </a:lnTo>
                  <a:lnTo>
                    <a:pt x="4684528" y="153715"/>
                  </a:lnTo>
                  <a:lnTo>
                    <a:pt x="4654486" y="120205"/>
                  </a:lnTo>
                  <a:lnTo>
                    <a:pt x="4620976" y="90163"/>
                  </a:lnTo>
                  <a:lnTo>
                    <a:pt x="4584307" y="63898"/>
                  </a:lnTo>
                  <a:lnTo>
                    <a:pt x="4544786" y="41716"/>
                  </a:lnTo>
                  <a:lnTo>
                    <a:pt x="4502722" y="23928"/>
                  </a:lnTo>
                  <a:lnTo>
                    <a:pt x="4458424" y="10840"/>
                  </a:lnTo>
                  <a:lnTo>
                    <a:pt x="4412198" y="2761"/>
                  </a:lnTo>
                  <a:lnTo>
                    <a:pt x="436435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36335" y="188976"/>
              <a:ext cx="4774692" cy="56509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1175" y="3399231"/>
              <a:ext cx="3672674" cy="338767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54123" y="306831"/>
              <a:ext cx="3865245" cy="3797300"/>
            </a:xfrm>
            <a:custGeom>
              <a:avLst/>
              <a:gdLst/>
              <a:ahLst/>
              <a:cxnLst/>
              <a:rect l="l" t="t" r="r" b="b"/>
              <a:pathLst>
                <a:path w="3865245" h="3797300">
                  <a:moveTo>
                    <a:pt x="534288" y="3403600"/>
                  </a:moveTo>
                  <a:lnTo>
                    <a:pt x="388874" y="3403600"/>
                  </a:lnTo>
                  <a:lnTo>
                    <a:pt x="416306" y="3416300"/>
                  </a:lnTo>
                  <a:lnTo>
                    <a:pt x="444500" y="3429000"/>
                  </a:lnTo>
                  <a:lnTo>
                    <a:pt x="473075" y="3429000"/>
                  </a:lnTo>
                  <a:lnTo>
                    <a:pt x="502284" y="3441700"/>
                  </a:lnTo>
                  <a:lnTo>
                    <a:pt x="656970" y="3441700"/>
                  </a:lnTo>
                  <a:lnTo>
                    <a:pt x="1501521" y="3797300"/>
                  </a:lnTo>
                  <a:lnTo>
                    <a:pt x="1531112" y="3797300"/>
                  </a:lnTo>
                  <a:lnTo>
                    <a:pt x="1536446" y="3784600"/>
                  </a:lnTo>
                  <a:lnTo>
                    <a:pt x="1540119" y="3771900"/>
                  </a:lnTo>
                  <a:lnTo>
                    <a:pt x="1508633" y="3771900"/>
                  </a:lnTo>
                  <a:lnTo>
                    <a:pt x="664590" y="3416300"/>
                  </a:lnTo>
                  <a:lnTo>
                    <a:pt x="562737" y="3416300"/>
                  </a:lnTo>
                  <a:lnTo>
                    <a:pt x="534288" y="3403600"/>
                  </a:lnTo>
                  <a:close/>
                </a:path>
                <a:path w="3865245" h="3797300">
                  <a:moveTo>
                    <a:pt x="3504311" y="3390900"/>
                  </a:moveTo>
                  <a:lnTo>
                    <a:pt x="3412871" y="3390900"/>
                  </a:lnTo>
                  <a:lnTo>
                    <a:pt x="3385820" y="3403600"/>
                  </a:lnTo>
                  <a:lnTo>
                    <a:pt x="3330321" y="3403600"/>
                  </a:lnTo>
                  <a:lnTo>
                    <a:pt x="3301873" y="3416300"/>
                  </a:lnTo>
                  <a:lnTo>
                    <a:pt x="1609725" y="3416300"/>
                  </a:lnTo>
                  <a:lnTo>
                    <a:pt x="1508633" y="3771900"/>
                  </a:lnTo>
                  <a:lnTo>
                    <a:pt x="1540119" y="3771900"/>
                  </a:lnTo>
                  <a:lnTo>
                    <a:pt x="1635633" y="3441700"/>
                  </a:lnTo>
                  <a:lnTo>
                    <a:pt x="3364229" y="3441700"/>
                  </a:lnTo>
                  <a:lnTo>
                    <a:pt x="3393186" y="3429000"/>
                  </a:lnTo>
                  <a:lnTo>
                    <a:pt x="3421761" y="3429000"/>
                  </a:lnTo>
                  <a:lnTo>
                    <a:pt x="3477387" y="3403600"/>
                  </a:lnTo>
                  <a:lnTo>
                    <a:pt x="3504311" y="3390900"/>
                  </a:lnTo>
                  <a:close/>
                </a:path>
                <a:path w="3865245" h="3797300">
                  <a:moveTo>
                    <a:pt x="669798" y="3390900"/>
                  </a:moveTo>
                  <a:lnTo>
                    <a:pt x="535177" y="3390900"/>
                  </a:lnTo>
                  <a:lnTo>
                    <a:pt x="562990" y="3403600"/>
                  </a:lnTo>
                  <a:lnTo>
                    <a:pt x="668908" y="3403600"/>
                  </a:lnTo>
                  <a:lnTo>
                    <a:pt x="1501521" y="3746500"/>
                  </a:lnTo>
                  <a:lnTo>
                    <a:pt x="1505277" y="3733800"/>
                  </a:lnTo>
                  <a:lnTo>
                    <a:pt x="1494282" y="3733800"/>
                  </a:lnTo>
                  <a:lnTo>
                    <a:pt x="669798" y="3390900"/>
                  </a:lnTo>
                  <a:close/>
                </a:path>
                <a:path w="3865245" h="3797300">
                  <a:moveTo>
                    <a:pt x="1601215" y="3403600"/>
                  </a:moveTo>
                  <a:lnTo>
                    <a:pt x="1588642" y="3403600"/>
                  </a:lnTo>
                  <a:lnTo>
                    <a:pt x="1494282" y="3733800"/>
                  </a:lnTo>
                  <a:lnTo>
                    <a:pt x="1505277" y="3733800"/>
                  </a:lnTo>
                  <a:lnTo>
                    <a:pt x="1599184" y="3416300"/>
                  </a:lnTo>
                  <a:lnTo>
                    <a:pt x="1601215" y="3403600"/>
                  </a:lnTo>
                  <a:close/>
                </a:path>
                <a:path w="3865245" h="3797300">
                  <a:moveTo>
                    <a:pt x="3448558" y="25400"/>
                  </a:moveTo>
                  <a:lnTo>
                    <a:pt x="415163" y="25400"/>
                  </a:lnTo>
                  <a:lnTo>
                    <a:pt x="387476" y="38100"/>
                  </a:lnTo>
                  <a:lnTo>
                    <a:pt x="334518" y="63500"/>
                  </a:lnTo>
                  <a:lnTo>
                    <a:pt x="284225" y="88900"/>
                  </a:lnTo>
                  <a:lnTo>
                    <a:pt x="237108" y="127000"/>
                  </a:lnTo>
                  <a:lnTo>
                    <a:pt x="214756" y="139700"/>
                  </a:lnTo>
                  <a:lnTo>
                    <a:pt x="193420" y="152400"/>
                  </a:lnTo>
                  <a:lnTo>
                    <a:pt x="172846" y="177800"/>
                  </a:lnTo>
                  <a:lnTo>
                    <a:pt x="153288" y="203200"/>
                  </a:lnTo>
                  <a:lnTo>
                    <a:pt x="134746" y="215900"/>
                  </a:lnTo>
                  <a:lnTo>
                    <a:pt x="100711" y="266700"/>
                  </a:lnTo>
                  <a:lnTo>
                    <a:pt x="71119" y="317500"/>
                  </a:lnTo>
                  <a:lnTo>
                    <a:pt x="46227" y="368300"/>
                  </a:lnTo>
                  <a:lnTo>
                    <a:pt x="26415" y="419100"/>
                  </a:lnTo>
                  <a:lnTo>
                    <a:pt x="11811" y="482600"/>
                  </a:lnTo>
                  <a:lnTo>
                    <a:pt x="6731" y="508000"/>
                  </a:lnTo>
                  <a:lnTo>
                    <a:pt x="3048" y="533400"/>
                  </a:lnTo>
                  <a:lnTo>
                    <a:pt x="762" y="571500"/>
                  </a:lnTo>
                  <a:lnTo>
                    <a:pt x="0" y="596900"/>
                  </a:lnTo>
                  <a:lnTo>
                    <a:pt x="0" y="2857500"/>
                  </a:lnTo>
                  <a:lnTo>
                    <a:pt x="3048" y="2908300"/>
                  </a:lnTo>
                  <a:lnTo>
                    <a:pt x="6857" y="2946400"/>
                  </a:lnTo>
                  <a:lnTo>
                    <a:pt x="18795" y="2997200"/>
                  </a:lnTo>
                  <a:lnTo>
                    <a:pt x="26796" y="3035300"/>
                  </a:lnTo>
                  <a:lnTo>
                    <a:pt x="46736" y="3086100"/>
                  </a:lnTo>
                  <a:lnTo>
                    <a:pt x="71755" y="3136900"/>
                  </a:lnTo>
                  <a:lnTo>
                    <a:pt x="101473" y="3187700"/>
                  </a:lnTo>
                  <a:lnTo>
                    <a:pt x="135508" y="3225800"/>
                  </a:lnTo>
                  <a:lnTo>
                    <a:pt x="154177" y="3251200"/>
                  </a:lnTo>
                  <a:lnTo>
                    <a:pt x="173736" y="3276600"/>
                  </a:lnTo>
                  <a:lnTo>
                    <a:pt x="194309" y="3289300"/>
                  </a:lnTo>
                  <a:lnTo>
                    <a:pt x="215773" y="3314700"/>
                  </a:lnTo>
                  <a:lnTo>
                    <a:pt x="238125" y="3327400"/>
                  </a:lnTo>
                  <a:lnTo>
                    <a:pt x="261365" y="3340100"/>
                  </a:lnTo>
                  <a:lnTo>
                    <a:pt x="285495" y="3352800"/>
                  </a:lnTo>
                  <a:lnTo>
                    <a:pt x="310133" y="3378200"/>
                  </a:lnTo>
                  <a:lnTo>
                    <a:pt x="335661" y="3390900"/>
                  </a:lnTo>
                  <a:lnTo>
                    <a:pt x="361950" y="3403600"/>
                  </a:lnTo>
                  <a:lnTo>
                    <a:pt x="478789" y="3403600"/>
                  </a:lnTo>
                  <a:lnTo>
                    <a:pt x="451865" y="3390900"/>
                  </a:lnTo>
                  <a:lnTo>
                    <a:pt x="425323" y="3390900"/>
                  </a:lnTo>
                  <a:lnTo>
                    <a:pt x="374014" y="3365500"/>
                  </a:lnTo>
                  <a:lnTo>
                    <a:pt x="325246" y="3340100"/>
                  </a:lnTo>
                  <a:lnTo>
                    <a:pt x="279145" y="3314700"/>
                  </a:lnTo>
                  <a:lnTo>
                    <a:pt x="236093" y="3289300"/>
                  </a:lnTo>
                  <a:lnTo>
                    <a:pt x="215900" y="3263900"/>
                  </a:lnTo>
                  <a:lnTo>
                    <a:pt x="196469" y="3251200"/>
                  </a:lnTo>
                  <a:lnTo>
                    <a:pt x="178053" y="3225800"/>
                  </a:lnTo>
                  <a:lnTo>
                    <a:pt x="160400" y="3213100"/>
                  </a:lnTo>
                  <a:lnTo>
                    <a:pt x="143890" y="3187700"/>
                  </a:lnTo>
                  <a:lnTo>
                    <a:pt x="128269" y="3162300"/>
                  </a:lnTo>
                  <a:lnTo>
                    <a:pt x="113664" y="3136900"/>
                  </a:lnTo>
                  <a:lnTo>
                    <a:pt x="100330" y="3124200"/>
                  </a:lnTo>
                  <a:lnTo>
                    <a:pt x="76707" y="3073400"/>
                  </a:lnTo>
                  <a:lnTo>
                    <a:pt x="57912" y="3022600"/>
                  </a:lnTo>
                  <a:lnTo>
                    <a:pt x="44195" y="2959100"/>
                  </a:lnTo>
                  <a:lnTo>
                    <a:pt x="39369" y="2933700"/>
                  </a:lnTo>
                  <a:lnTo>
                    <a:pt x="35687" y="2908300"/>
                  </a:lnTo>
                  <a:lnTo>
                    <a:pt x="33527" y="2882900"/>
                  </a:lnTo>
                  <a:lnTo>
                    <a:pt x="32893" y="2857500"/>
                  </a:lnTo>
                  <a:lnTo>
                    <a:pt x="32893" y="596900"/>
                  </a:lnTo>
                  <a:lnTo>
                    <a:pt x="35813" y="533400"/>
                  </a:lnTo>
                  <a:lnTo>
                    <a:pt x="44323" y="482600"/>
                  </a:lnTo>
                  <a:lnTo>
                    <a:pt x="58038" y="431800"/>
                  </a:lnTo>
                  <a:lnTo>
                    <a:pt x="76834" y="381000"/>
                  </a:lnTo>
                  <a:lnTo>
                    <a:pt x="100456" y="330200"/>
                  </a:lnTo>
                  <a:lnTo>
                    <a:pt x="128396" y="279400"/>
                  </a:lnTo>
                  <a:lnTo>
                    <a:pt x="144018" y="266700"/>
                  </a:lnTo>
                  <a:lnTo>
                    <a:pt x="160655" y="241300"/>
                  </a:lnTo>
                  <a:lnTo>
                    <a:pt x="178181" y="215900"/>
                  </a:lnTo>
                  <a:lnTo>
                    <a:pt x="196723" y="203200"/>
                  </a:lnTo>
                  <a:lnTo>
                    <a:pt x="216153" y="177800"/>
                  </a:lnTo>
                  <a:lnTo>
                    <a:pt x="236346" y="165100"/>
                  </a:lnTo>
                  <a:lnTo>
                    <a:pt x="257428" y="152400"/>
                  </a:lnTo>
                  <a:lnTo>
                    <a:pt x="279273" y="127000"/>
                  </a:lnTo>
                  <a:lnTo>
                    <a:pt x="302006" y="114300"/>
                  </a:lnTo>
                  <a:lnTo>
                    <a:pt x="325374" y="101600"/>
                  </a:lnTo>
                  <a:lnTo>
                    <a:pt x="349503" y="88900"/>
                  </a:lnTo>
                  <a:lnTo>
                    <a:pt x="374269" y="76200"/>
                  </a:lnTo>
                  <a:lnTo>
                    <a:pt x="399542" y="76200"/>
                  </a:lnTo>
                  <a:lnTo>
                    <a:pt x="452119" y="50800"/>
                  </a:lnTo>
                  <a:lnTo>
                    <a:pt x="479044" y="50800"/>
                  </a:lnTo>
                  <a:lnTo>
                    <a:pt x="506602" y="38100"/>
                  </a:lnTo>
                  <a:lnTo>
                    <a:pt x="3476116" y="38100"/>
                  </a:lnTo>
                  <a:lnTo>
                    <a:pt x="3448558" y="25400"/>
                  </a:lnTo>
                  <a:close/>
                </a:path>
                <a:path w="3865245" h="3797300">
                  <a:moveTo>
                    <a:pt x="3328924" y="3390900"/>
                  </a:moveTo>
                  <a:lnTo>
                    <a:pt x="1598453" y="3390900"/>
                  </a:lnTo>
                  <a:lnTo>
                    <a:pt x="1592429" y="3403600"/>
                  </a:lnTo>
                  <a:lnTo>
                    <a:pt x="3301111" y="3403600"/>
                  </a:lnTo>
                  <a:lnTo>
                    <a:pt x="3328924" y="3390900"/>
                  </a:lnTo>
                  <a:close/>
                </a:path>
                <a:path w="3865245" h="3797300">
                  <a:moveTo>
                    <a:pt x="509143" y="3378200"/>
                  </a:moveTo>
                  <a:lnTo>
                    <a:pt x="454278" y="3378200"/>
                  </a:lnTo>
                  <a:lnTo>
                    <a:pt x="480694" y="3390900"/>
                  </a:lnTo>
                  <a:lnTo>
                    <a:pt x="535939" y="3390900"/>
                  </a:lnTo>
                  <a:lnTo>
                    <a:pt x="509143" y="3378200"/>
                  </a:lnTo>
                  <a:close/>
                </a:path>
                <a:path w="3865245" h="3797300">
                  <a:moveTo>
                    <a:pt x="3409823" y="3378200"/>
                  </a:moveTo>
                  <a:lnTo>
                    <a:pt x="3354324" y="3378200"/>
                  </a:lnTo>
                  <a:lnTo>
                    <a:pt x="3327654" y="3390900"/>
                  </a:lnTo>
                  <a:lnTo>
                    <a:pt x="3383279" y="3390900"/>
                  </a:lnTo>
                  <a:lnTo>
                    <a:pt x="3409823" y="3378200"/>
                  </a:lnTo>
                  <a:close/>
                </a:path>
                <a:path w="3865245" h="3797300">
                  <a:moveTo>
                    <a:pt x="3476116" y="38100"/>
                  </a:moveTo>
                  <a:lnTo>
                    <a:pt x="3358641" y="38100"/>
                  </a:lnTo>
                  <a:lnTo>
                    <a:pt x="3386074" y="50800"/>
                  </a:lnTo>
                  <a:lnTo>
                    <a:pt x="3413125" y="50800"/>
                  </a:lnTo>
                  <a:lnTo>
                    <a:pt x="3465576" y="76200"/>
                  </a:lnTo>
                  <a:lnTo>
                    <a:pt x="3490849" y="76200"/>
                  </a:lnTo>
                  <a:lnTo>
                    <a:pt x="3515741" y="88900"/>
                  </a:lnTo>
                  <a:lnTo>
                    <a:pt x="3539743" y="101600"/>
                  </a:lnTo>
                  <a:lnTo>
                    <a:pt x="3563112" y="114300"/>
                  </a:lnTo>
                  <a:lnTo>
                    <a:pt x="3585717" y="127000"/>
                  </a:lnTo>
                  <a:lnTo>
                    <a:pt x="3607689" y="152400"/>
                  </a:lnTo>
                  <a:lnTo>
                    <a:pt x="3628771" y="165100"/>
                  </a:lnTo>
                  <a:lnTo>
                    <a:pt x="3649091" y="177800"/>
                  </a:lnTo>
                  <a:lnTo>
                    <a:pt x="3668522" y="203200"/>
                  </a:lnTo>
                  <a:lnTo>
                    <a:pt x="3686937" y="215900"/>
                  </a:lnTo>
                  <a:lnTo>
                    <a:pt x="3704463" y="241300"/>
                  </a:lnTo>
                  <a:lnTo>
                    <a:pt x="3721100" y="266700"/>
                  </a:lnTo>
                  <a:lnTo>
                    <a:pt x="3736721" y="279400"/>
                  </a:lnTo>
                  <a:lnTo>
                    <a:pt x="3764534" y="330200"/>
                  </a:lnTo>
                  <a:lnTo>
                    <a:pt x="3788155" y="381000"/>
                  </a:lnTo>
                  <a:lnTo>
                    <a:pt x="3806952" y="431800"/>
                  </a:lnTo>
                  <a:lnTo>
                    <a:pt x="3820541" y="482600"/>
                  </a:lnTo>
                  <a:lnTo>
                    <a:pt x="3829050" y="533400"/>
                  </a:lnTo>
                  <a:lnTo>
                    <a:pt x="3831209" y="571500"/>
                  </a:lnTo>
                  <a:lnTo>
                    <a:pt x="3831971" y="596900"/>
                  </a:lnTo>
                  <a:lnTo>
                    <a:pt x="3831971" y="2857500"/>
                  </a:lnTo>
                  <a:lnTo>
                    <a:pt x="3831209" y="2882900"/>
                  </a:lnTo>
                  <a:lnTo>
                    <a:pt x="3829050" y="2908300"/>
                  </a:lnTo>
                  <a:lnTo>
                    <a:pt x="3825493" y="2933700"/>
                  </a:lnTo>
                  <a:lnTo>
                    <a:pt x="3820541" y="2959100"/>
                  </a:lnTo>
                  <a:lnTo>
                    <a:pt x="3814317" y="2997200"/>
                  </a:lnTo>
                  <a:lnTo>
                    <a:pt x="3798062" y="3048000"/>
                  </a:lnTo>
                  <a:lnTo>
                    <a:pt x="3776853" y="3098800"/>
                  </a:lnTo>
                  <a:lnTo>
                    <a:pt x="3751072" y="3136900"/>
                  </a:lnTo>
                  <a:lnTo>
                    <a:pt x="3736466" y="3162300"/>
                  </a:lnTo>
                  <a:lnTo>
                    <a:pt x="3720973" y="3187700"/>
                  </a:lnTo>
                  <a:lnTo>
                    <a:pt x="3704336" y="3213100"/>
                  </a:lnTo>
                  <a:lnTo>
                    <a:pt x="3686810" y="3225800"/>
                  </a:lnTo>
                  <a:lnTo>
                    <a:pt x="3668267" y="3251200"/>
                  </a:lnTo>
                  <a:lnTo>
                    <a:pt x="3648837" y="3263900"/>
                  </a:lnTo>
                  <a:lnTo>
                    <a:pt x="3628516" y="3289300"/>
                  </a:lnTo>
                  <a:lnTo>
                    <a:pt x="3607435" y="3302000"/>
                  </a:lnTo>
                  <a:lnTo>
                    <a:pt x="3562858" y="3327400"/>
                  </a:lnTo>
                  <a:lnTo>
                    <a:pt x="3515360" y="3352800"/>
                  </a:lnTo>
                  <a:lnTo>
                    <a:pt x="3465322" y="3378200"/>
                  </a:lnTo>
                  <a:lnTo>
                    <a:pt x="3439287" y="3390900"/>
                  </a:lnTo>
                  <a:lnTo>
                    <a:pt x="3530346" y="3390900"/>
                  </a:lnTo>
                  <a:lnTo>
                    <a:pt x="3555873" y="3378200"/>
                  </a:lnTo>
                  <a:lnTo>
                    <a:pt x="3580638" y="3352800"/>
                  </a:lnTo>
                  <a:lnTo>
                    <a:pt x="3604641" y="3340100"/>
                  </a:lnTo>
                  <a:lnTo>
                    <a:pt x="3627754" y="3327400"/>
                  </a:lnTo>
                  <a:lnTo>
                    <a:pt x="3650106" y="3314700"/>
                  </a:lnTo>
                  <a:lnTo>
                    <a:pt x="3671570" y="3289300"/>
                  </a:lnTo>
                  <a:lnTo>
                    <a:pt x="3692143" y="3276600"/>
                  </a:lnTo>
                  <a:lnTo>
                    <a:pt x="3711702" y="3251200"/>
                  </a:lnTo>
                  <a:lnTo>
                    <a:pt x="3730243" y="3225800"/>
                  </a:lnTo>
                  <a:lnTo>
                    <a:pt x="3747770" y="3200400"/>
                  </a:lnTo>
                  <a:lnTo>
                    <a:pt x="3764279" y="3187700"/>
                  </a:lnTo>
                  <a:lnTo>
                    <a:pt x="3793743" y="3136900"/>
                  </a:lnTo>
                  <a:lnTo>
                    <a:pt x="3818636" y="3086100"/>
                  </a:lnTo>
                  <a:lnTo>
                    <a:pt x="3838448" y="3022600"/>
                  </a:lnTo>
                  <a:lnTo>
                    <a:pt x="3846449" y="2997200"/>
                  </a:lnTo>
                  <a:lnTo>
                    <a:pt x="3858133" y="2946400"/>
                  </a:lnTo>
                  <a:lnTo>
                    <a:pt x="3861816" y="2908300"/>
                  </a:lnTo>
                  <a:lnTo>
                    <a:pt x="3864864" y="2857500"/>
                  </a:lnTo>
                  <a:lnTo>
                    <a:pt x="3864864" y="596900"/>
                  </a:lnTo>
                  <a:lnTo>
                    <a:pt x="3863975" y="558800"/>
                  </a:lnTo>
                  <a:lnTo>
                    <a:pt x="3861689" y="533400"/>
                  </a:lnTo>
                  <a:lnTo>
                    <a:pt x="3858005" y="508000"/>
                  </a:lnTo>
                  <a:lnTo>
                    <a:pt x="3852672" y="469900"/>
                  </a:lnTo>
                  <a:lnTo>
                    <a:pt x="3838066" y="419100"/>
                  </a:lnTo>
                  <a:lnTo>
                    <a:pt x="3818128" y="368300"/>
                  </a:lnTo>
                  <a:lnTo>
                    <a:pt x="3793109" y="317500"/>
                  </a:lnTo>
                  <a:lnTo>
                    <a:pt x="3763517" y="266700"/>
                  </a:lnTo>
                  <a:lnTo>
                    <a:pt x="3729354" y="215900"/>
                  </a:lnTo>
                  <a:lnTo>
                    <a:pt x="3710813" y="203200"/>
                  </a:lnTo>
                  <a:lnTo>
                    <a:pt x="3691128" y="177800"/>
                  </a:lnTo>
                  <a:lnTo>
                    <a:pt x="3670554" y="152400"/>
                  </a:lnTo>
                  <a:lnTo>
                    <a:pt x="3649091" y="139700"/>
                  </a:lnTo>
                  <a:lnTo>
                    <a:pt x="3626739" y="127000"/>
                  </a:lnTo>
                  <a:lnTo>
                    <a:pt x="3603498" y="101600"/>
                  </a:lnTo>
                  <a:lnTo>
                    <a:pt x="3579622" y="88900"/>
                  </a:lnTo>
                  <a:lnTo>
                    <a:pt x="3554729" y="76200"/>
                  </a:lnTo>
                  <a:lnTo>
                    <a:pt x="3529329" y="63500"/>
                  </a:lnTo>
                  <a:lnTo>
                    <a:pt x="3476116" y="38100"/>
                  </a:lnTo>
                  <a:close/>
                </a:path>
                <a:path w="3865245" h="3797300">
                  <a:moveTo>
                    <a:pt x="483996" y="63500"/>
                  </a:moveTo>
                  <a:lnTo>
                    <a:pt x="455168" y="63500"/>
                  </a:lnTo>
                  <a:lnTo>
                    <a:pt x="429132" y="76200"/>
                  </a:lnTo>
                  <a:lnTo>
                    <a:pt x="403606" y="76200"/>
                  </a:lnTo>
                  <a:lnTo>
                    <a:pt x="354456" y="101600"/>
                  </a:lnTo>
                  <a:lnTo>
                    <a:pt x="307975" y="127000"/>
                  </a:lnTo>
                  <a:lnTo>
                    <a:pt x="264159" y="152400"/>
                  </a:lnTo>
                  <a:lnTo>
                    <a:pt x="243458" y="177800"/>
                  </a:lnTo>
                  <a:lnTo>
                    <a:pt x="223646" y="190500"/>
                  </a:lnTo>
                  <a:lnTo>
                    <a:pt x="204596" y="203200"/>
                  </a:lnTo>
                  <a:lnTo>
                    <a:pt x="186436" y="228600"/>
                  </a:lnTo>
                  <a:lnTo>
                    <a:pt x="169290" y="241300"/>
                  </a:lnTo>
                  <a:lnTo>
                    <a:pt x="152907" y="266700"/>
                  </a:lnTo>
                  <a:lnTo>
                    <a:pt x="137668" y="292100"/>
                  </a:lnTo>
                  <a:lnTo>
                    <a:pt x="123443" y="317500"/>
                  </a:lnTo>
                  <a:lnTo>
                    <a:pt x="110236" y="330200"/>
                  </a:lnTo>
                  <a:lnTo>
                    <a:pt x="86994" y="381000"/>
                  </a:lnTo>
                  <a:lnTo>
                    <a:pt x="68580" y="431800"/>
                  </a:lnTo>
                  <a:lnTo>
                    <a:pt x="55118" y="482600"/>
                  </a:lnTo>
                  <a:lnTo>
                    <a:pt x="46736" y="533400"/>
                  </a:lnTo>
                  <a:lnTo>
                    <a:pt x="44703" y="571500"/>
                  </a:lnTo>
                  <a:lnTo>
                    <a:pt x="43942" y="596900"/>
                  </a:lnTo>
                  <a:lnTo>
                    <a:pt x="43942" y="2857500"/>
                  </a:lnTo>
                  <a:lnTo>
                    <a:pt x="46608" y="2908300"/>
                  </a:lnTo>
                  <a:lnTo>
                    <a:pt x="54863" y="2959100"/>
                  </a:lnTo>
                  <a:lnTo>
                    <a:pt x="68325" y="3009900"/>
                  </a:lnTo>
                  <a:lnTo>
                    <a:pt x="86740" y="3060700"/>
                  </a:lnTo>
                  <a:lnTo>
                    <a:pt x="109855" y="3111500"/>
                  </a:lnTo>
                  <a:lnTo>
                    <a:pt x="137287" y="3162300"/>
                  </a:lnTo>
                  <a:lnTo>
                    <a:pt x="152526" y="3175000"/>
                  </a:lnTo>
                  <a:lnTo>
                    <a:pt x="168782" y="3200400"/>
                  </a:lnTo>
                  <a:lnTo>
                    <a:pt x="185927" y="3225800"/>
                  </a:lnTo>
                  <a:lnTo>
                    <a:pt x="204088" y="3238500"/>
                  </a:lnTo>
                  <a:lnTo>
                    <a:pt x="223138" y="3263900"/>
                  </a:lnTo>
                  <a:lnTo>
                    <a:pt x="263525" y="3289300"/>
                  </a:lnTo>
                  <a:lnTo>
                    <a:pt x="307213" y="3314700"/>
                  </a:lnTo>
                  <a:lnTo>
                    <a:pt x="353821" y="3340100"/>
                  </a:lnTo>
                  <a:lnTo>
                    <a:pt x="402970" y="3365500"/>
                  </a:lnTo>
                  <a:lnTo>
                    <a:pt x="428370" y="3378200"/>
                  </a:lnTo>
                  <a:lnTo>
                    <a:pt x="456819" y="3378200"/>
                  </a:lnTo>
                  <a:lnTo>
                    <a:pt x="406400" y="3352800"/>
                  </a:lnTo>
                  <a:lnTo>
                    <a:pt x="382143" y="3352800"/>
                  </a:lnTo>
                  <a:lnTo>
                    <a:pt x="358267" y="3340100"/>
                  </a:lnTo>
                  <a:lnTo>
                    <a:pt x="312674" y="3314700"/>
                  </a:lnTo>
                  <a:lnTo>
                    <a:pt x="290956" y="3302000"/>
                  </a:lnTo>
                  <a:lnTo>
                    <a:pt x="269875" y="3276600"/>
                  </a:lnTo>
                  <a:lnTo>
                    <a:pt x="249681" y="3263900"/>
                  </a:lnTo>
                  <a:lnTo>
                    <a:pt x="230250" y="3251200"/>
                  </a:lnTo>
                  <a:lnTo>
                    <a:pt x="211581" y="3225800"/>
                  </a:lnTo>
                  <a:lnTo>
                    <a:pt x="193928" y="3213100"/>
                  </a:lnTo>
                  <a:lnTo>
                    <a:pt x="177037" y="3187700"/>
                  </a:lnTo>
                  <a:lnTo>
                    <a:pt x="161162" y="3175000"/>
                  </a:lnTo>
                  <a:lnTo>
                    <a:pt x="146176" y="3149600"/>
                  </a:lnTo>
                  <a:lnTo>
                    <a:pt x="132080" y="3124200"/>
                  </a:lnTo>
                  <a:lnTo>
                    <a:pt x="119380" y="3111500"/>
                  </a:lnTo>
                  <a:lnTo>
                    <a:pt x="107442" y="3086100"/>
                  </a:lnTo>
                  <a:lnTo>
                    <a:pt x="87121" y="3035300"/>
                  </a:lnTo>
                  <a:lnTo>
                    <a:pt x="71500" y="2984500"/>
                  </a:lnTo>
                  <a:lnTo>
                    <a:pt x="60959" y="2933700"/>
                  </a:lnTo>
                  <a:lnTo>
                    <a:pt x="55499" y="2882900"/>
                  </a:lnTo>
                  <a:lnTo>
                    <a:pt x="54863" y="2857500"/>
                  </a:lnTo>
                  <a:lnTo>
                    <a:pt x="54863" y="596900"/>
                  </a:lnTo>
                  <a:lnTo>
                    <a:pt x="57784" y="546100"/>
                  </a:lnTo>
                  <a:lnTo>
                    <a:pt x="61087" y="508000"/>
                  </a:lnTo>
                  <a:lnTo>
                    <a:pt x="71881" y="457200"/>
                  </a:lnTo>
                  <a:lnTo>
                    <a:pt x="87630" y="406400"/>
                  </a:lnTo>
                  <a:lnTo>
                    <a:pt x="108076" y="368300"/>
                  </a:lnTo>
                  <a:lnTo>
                    <a:pt x="119887" y="342900"/>
                  </a:lnTo>
                  <a:lnTo>
                    <a:pt x="132969" y="317500"/>
                  </a:lnTo>
                  <a:lnTo>
                    <a:pt x="146938" y="292100"/>
                  </a:lnTo>
                  <a:lnTo>
                    <a:pt x="161925" y="279400"/>
                  </a:lnTo>
                  <a:lnTo>
                    <a:pt x="177926" y="254000"/>
                  </a:lnTo>
                  <a:lnTo>
                    <a:pt x="194690" y="228600"/>
                  </a:lnTo>
                  <a:lnTo>
                    <a:pt x="212598" y="215900"/>
                  </a:lnTo>
                  <a:lnTo>
                    <a:pt x="231267" y="203200"/>
                  </a:lnTo>
                  <a:lnTo>
                    <a:pt x="250698" y="177800"/>
                  </a:lnTo>
                  <a:lnTo>
                    <a:pt x="291973" y="152400"/>
                  </a:lnTo>
                  <a:lnTo>
                    <a:pt x="336295" y="127000"/>
                  </a:lnTo>
                  <a:lnTo>
                    <a:pt x="383286" y="101600"/>
                  </a:lnTo>
                  <a:lnTo>
                    <a:pt x="407669" y="88900"/>
                  </a:lnTo>
                  <a:lnTo>
                    <a:pt x="432562" y="88900"/>
                  </a:lnTo>
                  <a:lnTo>
                    <a:pt x="483996" y="63500"/>
                  </a:lnTo>
                  <a:close/>
                </a:path>
                <a:path w="3865245" h="3797300">
                  <a:moveTo>
                    <a:pt x="3462020" y="76200"/>
                  </a:moveTo>
                  <a:lnTo>
                    <a:pt x="3408172" y="76200"/>
                  </a:lnTo>
                  <a:lnTo>
                    <a:pt x="3433572" y="88900"/>
                  </a:lnTo>
                  <a:lnTo>
                    <a:pt x="3458464" y="88900"/>
                  </a:lnTo>
                  <a:lnTo>
                    <a:pt x="3482848" y="101600"/>
                  </a:lnTo>
                  <a:lnTo>
                    <a:pt x="3529711" y="127000"/>
                  </a:lnTo>
                  <a:lnTo>
                    <a:pt x="3573906" y="152400"/>
                  </a:lnTo>
                  <a:lnTo>
                    <a:pt x="3615181" y="177800"/>
                  </a:lnTo>
                  <a:lnTo>
                    <a:pt x="3634740" y="203200"/>
                  </a:lnTo>
                  <a:lnTo>
                    <a:pt x="3653409" y="215900"/>
                  </a:lnTo>
                  <a:lnTo>
                    <a:pt x="3671062" y="241300"/>
                  </a:lnTo>
                  <a:lnTo>
                    <a:pt x="3687953" y="254000"/>
                  </a:lnTo>
                  <a:lnTo>
                    <a:pt x="3703828" y="279400"/>
                  </a:lnTo>
                  <a:lnTo>
                    <a:pt x="3732656" y="317500"/>
                  </a:lnTo>
                  <a:lnTo>
                    <a:pt x="3757422" y="368300"/>
                  </a:lnTo>
                  <a:lnTo>
                    <a:pt x="3768216" y="393700"/>
                  </a:lnTo>
                  <a:lnTo>
                    <a:pt x="3777741" y="406400"/>
                  </a:lnTo>
                  <a:lnTo>
                    <a:pt x="3786124" y="431800"/>
                  </a:lnTo>
                  <a:lnTo>
                    <a:pt x="3793236" y="457200"/>
                  </a:lnTo>
                  <a:lnTo>
                    <a:pt x="3799204" y="482600"/>
                  </a:lnTo>
                  <a:lnTo>
                    <a:pt x="3803904" y="520700"/>
                  </a:lnTo>
                  <a:lnTo>
                    <a:pt x="3807205" y="546100"/>
                  </a:lnTo>
                  <a:lnTo>
                    <a:pt x="3809365" y="571500"/>
                  </a:lnTo>
                  <a:lnTo>
                    <a:pt x="3810000" y="596900"/>
                  </a:lnTo>
                  <a:lnTo>
                    <a:pt x="3810000" y="2857500"/>
                  </a:lnTo>
                  <a:lnTo>
                    <a:pt x="3807079" y="2908300"/>
                  </a:lnTo>
                  <a:lnTo>
                    <a:pt x="3798951" y="2959100"/>
                  </a:lnTo>
                  <a:lnTo>
                    <a:pt x="3785742" y="3009900"/>
                  </a:lnTo>
                  <a:lnTo>
                    <a:pt x="3767581" y="3060700"/>
                  </a:lnTo>
                  <a:lnTo>
                    <a:pt x="3744976" y="3111500"/>
                  </a:lnTo>
                  <a:lnTo>
                    <a:pt x="3718052" y="3149600"/>
                  </a:lnTo>
                  <a:lnTo>
                    <a:pt x="3703066" y="3175000"/>
                  </a:lnTo>
                  <a:lnTo>
                    <a:pt x="3687064" y="3200400"/>
                  </a:lnTo>
                  <a:lnTo>
                    <a:pt x="3670173" y="3213100"/>
                  </a:lnTo>
                  <a:lnTo>
                    <a:pt x="3652392" y="3238500"/>
                  </a:lnTo>
                  <a:lnTo>
                    <a:pt x="3633724" y="3251200"/>
                  </a:lnTo>
                  <a:lnTo>
                    <a:pt x="3614166" y="3263900"/>
                  </a:lnTo>
                  <a:lnTo>
                    <a:pt x="3593846" y="3289300"/>
                  </a:lnTo>
                  <a:lnTo>
                    <a:pt x="3551047" y="3314700"/>
                  </a:lnTo>
                  <a:lnTo>
                    <a:pt x="3505327" y="3340100"/>
                  </a:lnTo>
                  <a:lnTo>
                    <a:pt x="3481578" y="3352800"/>
                  </a:lnTo>
                  <a:lnTo>
                    <a:pt x="3457193" y="3352800"/>
                  </a:lnTo>
                  <a:lnTo>
                    <a:pt x="3432302" y="3365500"/>
                  </a:lnTo>
                  <a:lnTo>
                    <a:pt x="3406902" y="3378200"/>
                  </a:lnTo>
                  <a:lnTo>
                    <a:pt x="3435858" y="3378200"/>
                  </a:lnTo>
                  <a:lnTo>
                    <a:pt x="3461258" y="3365500"/>
                  </a:lnTo>
                  <a:lnTo>
                    <a:pt x="3486150" y="3352800"/>
                  </a:lnTo>
                  <a:lnTo>
                    <a:pt x="3510406" y="3340100"/>
                  </a:lnTo>
                  <a:lnTo>
                    <a:pt x="3534029" y="3340100"/>
                  </a:lnTo>
                  <a:lnTo>
                    <a:pt x="3557016" y="3314700"/>
                  </a:lnTo>
                  <a:lnTo>
                    <a:pt x="3579241" y="3302000"/>
                  </a:lnTo>
                  <a:lnTo>
                    <a:pt x="3600704" y="3289300"/>
                  </a:lnTo>
                  <a:lnTo>
                    <a:pt x="3621404" y="3276600"/>
                  </a:lnTo>
                  <a:lnTo>
                    <a:pt x="3641343" y="3263900"/>
                  </a:lnTo>
                  <a:lnTo>
                    <a:pt x="3660393" y="3238500"/>
                  </a:lnTo>
                  <a:lnTo>
                    <a:pt x="3678428" y="3225800"/>
                  </a:lnTo>
                  <a:lnTo>
                    <a:pt x="3695700" y="3200400"/>
                  </a:lnTo>
                  <a:lnTo>
                    <a:pt x="3711955" y="3175000"/>
                  </a:lnTo>
                  <a:lnTo>
                    <a:pt x="3727323" y="3162300"/>
                  </a:lnTo>
                  <a:lnTo>
                    <a:pt x="3754628" y="3111500"/>
                  </a:lnTo>
                  <a:lnTo>
                    <a:pt x="3777868" y="3060700"/>
                  </a:lnTo>
                  <a:lnTo>
                    <a:pt x="3796284" y="3009900"/>
                  </a:lnTo>
                  <a:lnTo>
                    <a:pt x="3809746" y="2959100"/>
                  </a:lnTo>
                  <a:lnTo>
                    <a:pt x="3818128" y="2908300"/>
                  </a:lnTo>
                  <a:lnTo>
                    <a:pt x="3820922" y="2857500"/>
                  </a:lnTo>
                  <a:lnTo>
                    <a:pt x="3820922" y="596900"/>
                  </a:lnTo>
                  <a:lnTo>
                    <a:pt x="3818128" y="546100"/>
                  </a:lnTo>
                  <a:lnTo>
                    <a:pt x="3814699" y="508000"/>
                  </a:lnTo>
                  <a:lnTo>
                    <a:pt x="3803777" y="457200"/>
                  </a:lnTo>
                  <a:lnTo>
                    <a:pt x="3787902" y="406400"/>
                  </a:lnTo>
                  <a:lnTo>
                    <a:pt x="3767201" y="355600"/>
                  </a:lnTo>
                  <a:lnTo>
                    <a:pt x="3741928" y="317500"/>
                  </a:lnTo>
                  <a:lnTo>
                    <a:pt x="3727704" y="292100"/>
                  </a:lnTo>
                  <a:lnTo>
                    <a:pt x="3712464" y="266700"/>
                  </a:lnTo>
                  <a:lnTo>
                    <a:pt x="3696208" y="254000"/>
                  </a:lnTo>
                  <a:lnTo>
                    <a:pt x="3679063" y="228600"/>
                  </a:lnTo>
                  <a:lnTo>
                    <a:pt x="3660902" y="203200"/>
                  </a:lnTo>
                  <a:lnTo>
                    <a:pt x="3641852" y="190500"/>
                  </a:lnTo>
                  <a:lnTo>
                    <a:pt x="3622040" y="177800"/>
                  </a:lnTo>
                  <a:lnTo>
                    <a:pt x="3601339" y="152400"/>
                  </a:lnTo>
                  <a:lnTo>
                    <a:pt x="3557651" y="127000"/>
                  </a:lnTo>
                  <a:lnTo>
                    <a:pt x="3511168" y="101600"/>
                  </a:lnTo>
                  <a:lnTo>
                    <a:pt x="3486912" y="88900"/>
                  </a:lnTo>
                  <a:lnTo>
                    <a:pt x="3462020" y="76200"/>
                  </a:lnTo>
                  <a:close/>
                </a:path>
                <a:path w="3865245" h="3797300">
                  <a:moveTo>
                    <a:pt x="3410585" y="63500"/>
                  </a:moveTo>
                  <a:lnTo>
                    <a:pt x="3355848" y="63500"/>
                  </a:lnTo>
                  <a:lnTo>
                    <a:pt x="3382264" y="76200"/>
                  </a:lnTo>
                  <a:lnTo>
                    <a:pt x="3436620" y="76200"/>
                  </a:lnTo>
                  <a:lnTo>
                    <a:pt x="3410585" y="63500"/>
                  </a:lnTo>
                  <a:close/>
                </a:path>
                <a:path w="3865245" h="3797300">
                  <a:moveTo>
                    <a:pt x="3357245" y="50800"/>
                  </a:moveTo>
                  <a:lnTo>
                    <a:pt x="508507" y="50800"/>
                  </a:lnTo>
                  <a:lnTo>
                    <a:pt x="481583" y="63500"/>
                  </a:lnTo>
                  <a:lnTo>
                    <a:pt x="3384168" y="63500"/>
                  </a:lnTo>
                  <a:lnTo>
                    <a:pt x="3357245" y="50800"/>
                  </a:lnTo>
                  <a:close/>
                </a:path>
                <a:path w="3865245" h="3797300">
                  <a:moveTo>
                    <a:pt x="3391916" y="12700"/>
                  </a:moveTo>
                  <a:lnTo>
                    <a:pt x="471677" y="12700"/>
                  </a:lnTo>
                  <a:lnTo>
                    <a:pt x="443102" y="25400"/>
                  </a:lnTo>
                  <a:lnTo>
                    <a:pt x="3420491" y="25400"/>
                  </a:lnTo>
                  <a:lnTo>
                    <a:pt x="3391916" y="12700"/>
                  </a:lnTo>
                  <a:close/>
                </a:path>
                <a:path w="3865245" h="3797300">
                  <a:moveTo>
                    <a:pt x="3303142" y="0"/>
                  </a:moveTo>
                  <a:lnTo>
                    <a:pt x="560451" y="0"/>
                  </a:lnTo>
                  <a:lnTo>
                    <a:pt x="530351" y="12700"/>
                  </a:lnTo>
                  <a:lnTo>
                    <a:pt x="3333115" y="12700"/>
                  </a:lnTo>
                  <a:lnTo>
                    <a:pt x="3303142" y="0"/>
                  </a:lnTo>
                  <a:close/>
                </a:path>
              </a:pathLst>
            </a:custGeom>
            <a:solidFill>
              <a:srgbClr val="004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77008" y="393319"/>
            <a:ext cx="3389629" cy="2865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6875">
              <a:lnSpc>
                <a:spcPct val="100000"/>
              </a:lnSpc>
              <a:spcBef>
                <a:spcPts val="95"/>
              </a:spcBef>
            </a:pP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A </a:t>
            </a:r>
            <a:r>
              <a:rPr sz="1550" spc="-25" dirty="0">
                <a:solidFill>
                  <a:srgbClr val="92520A"/>
                </a:solidFill>
                <a:latin typeface="Times New Roman"/>
                <a:cs typeface="Times New Roman"/>
              </a:rPr>
              <a:t>PARCELA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DA PEA</a:t>
            </a:r>
            <a:r>
              <a:rPr lang="pt-BR"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 </a:t>
            </a:r>
            <a:r>
              <a:rPr sz="1550" spc="-275" dirty="0">
                <a:solidFill>
                  <a:srgbClr val="92520A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PRIMÁRIA</a:t>
            </a:r>
            <a:endParaRPr sz="1550" dirty="0">
              <a:latin typeface="Times New Roman"/>
              <a:cs typeface="Times New Roman"/>
            </a:endParaRPr>
          </a:p>
          <a:p>
            <a:pPr marL="755015" marR="735965" indent="731520">
              <a:lnSpc>
                <a:spcPct val="100000"/>
              </a:lnSpc>
              <a:spcBef>
                <a:spcPts val="35"/>
              </a:spcBef>
            </a:pP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TEM  DIMUNUÍDO COM</a:t>
            </a:r>
            <a:r>
              <a:rPr sz="1550" spc="290" dirty="0">
                <a:solidFill>
                  <a:srgbClr val="92520A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A</a:t>
            </a:r>
            <a:endParaRPr sz="1550" dirty="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MODERNIZAÇÃO RURAL, OU SEJA,  COM TECNOLOGIAS QUE  SUBSTITUEM O CAMPONÊS PELAS  MÁQUINAS. MAS, MESMO COM  MENOS TRABALHADORES, A  PRODUTIVIDADE TEM</a:t>
            </a:r>
            <a:r>
              <a:rPr sz="1550" spc="-105" dirty="0">
                <a:solidFill>
                  <a:srgbClr val="92520A"/>
                </a:solidFill>
                <a:latin typeface="Times New Roman"/>
                <a:cs typeface="Times New Roman"/>
              </a:rPr>
              <a:t> </a:t>
            </a:r>
            <a:r>
              <a:rPr sz="1550" spc="-15" dirty="0">
                <a:solidFill>
                  <a:srgbClr val="92520A"/>
                </a:solidFill>
                <a:latin typeface="Times New Roman"/>
                <a:cs typeface="Times New Roman"/>
              </a:rPr>
              <a:t>AUMENTADO 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NESSE </a:t>
            </a:r>
            <a:r>
              <a:rPr sz="1550" spc="-10" dirty="0">
                <a:solidFill>
                  <a:srgbClr val="92520A"/>
                </a:solidFill>
                <a:latin typeface="Times New Roman"/>
                <a:cs typeface="Times New Roman"/>
              </a:rPr>
              <a:t>SETOR.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DESDE 1920 O  NÚMERO DE </a:t>
            </a:r>
            <a:r>
              <a:rPr sz="1550" dirty="0">
                <a:solidFill>
                  <a:srgbClr val="92520A"/>
                </a:solidFill>
                <a:latin typeface="Times New Roman"/>
                <a:cs typeface="Times New Roman"/>
              </a:rPr>
              <a:t>TRABALHADORES 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VEM</a:t>
            </a:r>
            <a:r>
              <a:rPr sz="1550" spc="5" dirty="0">
                <a:solidFill>
                  <a:srgbClr val="92520A"/>
                </a:solidFill>
                <a:latin typeface="Times New Roman"/>
                <a:cs typeface="Times New Roman"/>
              </a:rPr>
              <a:t> </a:t>
            </a:r>
            <a:r>
              <a:rPr sz="1550" spc="-5" dirty="0">
                <a:solidFill>
                  <a:srgbClr val="92520A"/>
                </a:solidFill>
                <a:latin typeface="Times New Roman"/>
                <a:cs typeface="Times New Roman"/>
              </a:rPr>
              <a:t>DIMINUINDO!</a:t>
            </a:r>
            <a:endParaRPr sz="1550" dirty="0">
              <a:latin typeface="Times New Roman"/>
              <a:cs typeface="Times New Roman"/>
            </a:endParaRPr>
          </a:p>
        </p:txBody>
      </p:sp>
      <p:pic>
        <p:nvPicPr>
          <p:cNvPr id="9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62E29B9-7ABF-4828-BB4A-EA4E32F3F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782" y="1589088"/>
            <a:ext cx="6910070" cy="1143262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615"/>
              </a:spcBef>
              <a:buClr>
                <a:srgbClr val="006600"/>
              </a:buClr>
              <a:buSzPct val="67692"/>
              <a:buFont typeface="Arial"/>
              <a:buChar char=""/>
              <a:tabLst>
                <a:tab pos="321945" algn="l"/>
                <a:tab pos="322580" algn="l"/>
              </a:tabLst>
            </a:pPr>
            <a:r>
              <a:rPr sz="3250" dirty="0" err="1">
                <a:solidFill>
                  <a:srgbClr val="004B00"/>
                </a:solidFill>
                <a:latin typeface="TeXGyreAdventor"/>
                <a:cs typeface="TeXGyreAdventor"/>
              </a:rPr>
              <a:t>Atividade</a:t>
            </a:r>
            <a:r>
              <a:rPr lang="pt-BR" sz="325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3250" dirty="0" err="1">
                <a:solidFill>
                  <a:srgbClr val="004B00"/>
                </a:solidFill>
                <a:latin typeface="TeXGyreAdventor"/>
                <a:cs typeface="TeXGyreAdventor"/>
              </a:rPr>
              <a:t>página</a:t>
            </a:r>
            <a:r>
              <a:rPr lang="pt-BR" sz="3250" dirty="0">
                <a:solidFill>
                  <a:srgbClr val="004B00"/>
                </a:solidFill>
                <a:latin typeface="TeXGyreAdventor"/>
                <a:cs typeface="TeXGyreAdventor"/>
              </a:rPr>
              <a:t> 16</a:t>
            </a:r>
            <a:endParaRPr sz="3250" dirty="0">
              <a:latin typeface="TeXGyreAdventor"/>
              <a:cs typeface="TeXGyreAdventor"/>
            </a:endParaRPr>
          </a:p>
          <a:p>
            <a:pPr marL="321945" indent="-309880">
              <a:lnSpc>
                <a:spcPct val="100000"/>
              </a:lnSpc>
              <a:spcBef>
                <a:spcPts val="520"/>
              </a:spcBef>
              <a:buClr>
                <a:srgbClr val="006600"/>
              </a:buClr>
              <a:buSzPct val="67692"/>
              <a:buFont typeface="Arial"/>
              <a:buChar char=""/>
              <a:tabLst>
                <a:tab pos="321945" algn="l"/>
                <a:tab pos="322580" algn="l"/>
              </a:tabLst>
            </a:pPr>
            <a:endParaRPr sz="3250" dirty="0">
              <a:latin typeface="TeXGyreAdventor"/>
              <a:cs typeface="TeXGyreAdvento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845" y="1579879"/>
            <a:ext cx="10942320" cy="431736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21945" marR="5080" indent="-309880" algn="just">
              <a:lnSpc>
                <a:spcPct val="80000"/>
              </a:lnSpc>
              <a:spcBef>
                <a:spcPts val="695"/>
              </a:spcBef>
              <a:buClr>
                <a:srgbClr val="006600"/>
              </a:buClr>
              <a:buSzPct val="68000"/>
              <a:buFont typeface="Arial"/>
              <a:buChar char=""/>
              <a:tabLst>
                <a:tab pos="322580" algn="l"/>
              </a:tabLst>
            </a:pP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O Estados Unidos têm a mais importante agropecuária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do </a:t>
            </a:r>
            <a:r>
              <a:rPr sz="2500" spc="-40" dirty="0">
                <a:solidFill>
                  <a:srgbClr val="004B00"/>
                </a:solidFill>
                <a:latin typeface="TeXGyreAdventor"/>
                <a:cs typeface="TeXGyreAdventor"/>
              </a:rPr>
              <a:t>mundo, 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além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das atividades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industriais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e das atividades pré-industriais,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com 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destaque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para 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as finanças, assessorias, pesquisas, educação, 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turismo, informática,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telecomunicações</a:t>
            </a:r>
            <a:r>
              <a:rPr sz="2500" spc="10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etc.</a:t>
            </a:r>
            <a:endParaRPr sz="2500">
              <a:latin typeface="TeXGyreAdventor"/>
              <a:cs typeface="TeXGyreAdventor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6600"/>
              </a:buClr>
              <a:buFont typeface="Arial"/>
              <a:buChar char=""/>
            </a:pPr>
            <a:endParaRPr sz="2300">
              <a:latin typeface="TeXGyreAdventor"/>
              <a:cs typeface="TeXGyreAdventor"/>
            </a:endParaRPr>
          </a:p>
          <a:p>
            <a:pPr marL="321945" marR="5715" indent="-309880" algn="just">
              <a:lnSpc>
                <a:spcPct val="80000"/>
              </a:lnSpc>
              <a:buClr>
                <a:srgbClr val="006600"/>
              </a:buClr>
              <a:buSzPct val="68000"/>
              <a:buFont typeface="Arial"/>
              <a:buChar char=""/>
              <a:tabLst>
                <a:tab pos="322580" algn="l"/>
              </a:tabLst>
            </a:pP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 agroindústria, ou </a:t>
            </a:r>
            <a:r>
              <a:rPr sz="2500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agrobusiness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, é a mais extensa e </a:t>
            </a:r>
            <a:r>
              <a:rPr sz="2500" spc="-20" dirty="0">
                <a:solidFill>
                  <a:srgbClr val="004B00"/>
                </a:solidFill>
                <a:latin typeface="TeXGyreAdventor"/>
                <a:cs typeface="TeXGyreAdventor"/>
              </a:rPr>
              <a:t>desenvolvida 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do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globo.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As fazendas americanas produzem grandes quantidades 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de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produtos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vegetais,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que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são mais do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que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suficientes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para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atender  à demanda nacional e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até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mesmo ao mercado</a:t>
            </a:r>
            <a:r>
              <a:rPr sz="2500" spc="12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internacional.</a:t>
            </a:r>
            <a:endParaRPr sz="2500">
              <a:latin typeface="TeXGyreAdventor"/>
              <a:cs typeface="TeXGyreAdventor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6600"/>
              </a:buClr>
              <a:buFont typeface="Arial"/>
              <a:buChar char=""/>
            </a:pPr>
            <a:endParaRPr sz="2300">
              <a:latin typeface="TeXGyreAdventor"/>
              <a:cs typeface="TeXGyreAdventor"/>
            </a:endParaRPr>
          </a:p>
          <a:p>
            <a:pPr marL="321945" marR="6350" indent="-309880" algn="just">
              <a:lnSpc>
                <a:spcPts val="2400"/>
              </a:lnSpc>
              <a:buClr>
                <a:srgbClr val="006600"/>
              </a:buClr>
              <a:buSzPct val="68000"/>
              <a:buFont typeface="Arial"/>
              <a:buChar char=""/>
              <a:tabLst>
                <a:tab pos="322580" algn="l"/>
              </a:tabLst>
            </a:pP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Os Estados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Unidos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são o maior exportador mundial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de </a:t>
            </a:r>
            <a:r>
              <a:rPr sz="2500" spc="-35" dirty="0">
                <a:solidFill>
                  <a:srgbClr val="004B00"/>
                </a:solidFill>
                <a:latin typeface="TeXGyreAdventor"/>
                <a:cs typeface="TeXGyreAdventor"/>
              </a:rPr>
              <a:t>produtos 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agrícolas,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desde soja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até trigo, passando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por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frutas, </a:t>
            </a:r>
            <a:r>
              <a:rPr sz="2500" dirty="0">
                <a:solidFill>
                  <a:srgbClr val="004B00"/>
                </a:solidFill>
                <a:latin typeface="TeXGyreAdventor"/>
                <a:cs typeface="TeXGyreAdventor"/>
              </a:rPr>
              <a:t>milho,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algodão,  </a:t>
            </a:r>
            <a:r>
              <a:rPr sz="2500" spc="-10" dirty="0">
                <a:solidFill>
                  <a:srgbClr val="004B00"/>
                </a:solidFill>
                <a:latin typeface="TeXGyreAdventor"/>
                <a:cs typeface="TeXGyreAdventor"/>
              </a:rPr>
              <a:t>amendoim</a:t>
            </a:r>
            <a:r>
              <a:rPr sz="2500" spc="3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500" spc="-5" dirty="0">
                <a:solidFill>
                  <a:srgbClr val="004B00"/>
                </a:solidFill>
                <a:latin typeface="TeXGyreAdventor"/>
                <a:cs typeface="TeXGyreAdventor"/>
              </a:rPr>
              <a:t>etc.</a:t>
            </a:r>
            <a:endParaRPr sz="2500">
              <a:latin typeface="TeXGyreAdventor"/>
              <a:cs typeface="TeXGyreAdvento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8893" y="264284"/>
            <a:ext cx="11338954" cy="1239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B08F37DD-8F40-462F-A88E-026873FAC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84794"/>
            <a:ext cx="7198359" cy="1073785"/>
            <a:chOff x="0" y="5784794"/>
            <a:chExt cx="7198359" cy="1073785"/>
          </a:xfrm>
        </p:grpSpPr>
        <p:sp>
          <p:nvSpPr>
            <p:cNvPr id="3" name="object 3"/>
            <p:cNvSpPr/>
            <p:nvPr/>
          </p:nvSpPr>
          <p:spPr>
            <a:xfrm>
              <a:off x="665987" y="5945124"/>
              <a:ext cx="6532245" cy="913130"/>
            </a:xfrm>
            <a:custGeom>
              <a:avLst/>
              <a:gdLst/>
              <a:ahLst/>
              <a:cxnLst/>
              <a:rect l="l" t="t" r="r" b="b"/>
              <a:pathLst>
                <a:path w="6532245" h="913129">
                  <a:moveTo>
                    <a:pt x="114084" y="21309"/>
                  </a:moveTo>
                  <a:lnTo>
                    <a:pt x="4850535" y="912874"/>
                  </a:lnTo>
                  <a:lnTo>
                    <a:pt x="6531867" y="912874"/>
                  </a:lnTo>
                  <a:lnTo>
                    <a:pt x="114084" y="21309"/>
                  </a:lnTo>
                  <a:close/>
                </a:path>
                <a:path w="6532245" h="913129">
                  <a:moveTo>
                    <a:pt x="876" y="0"/>
                  </a:moveTo>
                  <a:lnTo>
                    <a:pt x="0" y="5460"/>
                  </a:lnTo>
                  <a:lnTo>
                    <a:pt x="114084" y="21309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9EB19E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7700" y="5939028"/>
              <a:ext cx="4873625" cy="919480"/>
            </a:xfrm>
            <a:custGeom>
              <a:avLst/>
              <a:gdLst/>
              <a:ahLst/>
              <a:cxnLst/>
              <a:rect l="l" t="t" r="r" b="b"/>
              <a:pathLst>
                <a:path w="4873625" h="919479">
                  <a:moveTo>
                    <a:pt x="0" y="0"/>
                  </a:moveTo>
                  <a:lnTo>
                    <a:pt x="10566" y="6350"/>
                  </a:lnTo>
                  <a:lnTo>
                    <a:pt x="3828557" y="918970"/>
                  </a:lnTo>
                  <a:lnTo>
                    <a:pt x="4873488" y="918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789674"/>
              <a:ext cx="4529328" cy="10683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784794"/>
              <a:ext cx="4493914" cy="107320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795272" y="160020"/>
            <a:ext cx="8693150" cy="1062355"/>
            <a:chOff x="1795272" y="160020"/>
            <a:chExt cx="8693150" cy="1062355"/>
          </a:xfrm>
        </p:grpSpPr>
        <p:sp>
          <p:nvSpPr>
            <p:cNvPr id="8" name="object 8"/>
            <p:cNvSpPr/>
            <p:nvPr/>
          </p:nvSpPr>
          <p:spPr>
            <a:xfrm>
              <a:off x="1796371" y="179880"/>
              <a:ext cx="8671658" cy="10215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272" y="160020"/>
              <a:ext cx="1877568" cy="51358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51860" y="160020"/>
              <a:ext cx="483108" cy="5135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13988" y="160020"/>
              <a:ext cx="669036" cy="5135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62044" y="160020"/>
              <a:ext cx="795527" cy="51358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35067" y="160020"/>
              <a:ext cx="769620" cy="51358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82183" y="160020"/>
              <a:ext cx="458724" cy="51358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19927" y="160020"/>
              <a:ext cx="620268" cy="5135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19216" y="160020"/>
              <a:ext cx="617219" cy="51358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28587" y="160020"/>
              <a:ext cx="432815" cy="51358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40424" y="160020"/>
              <a:ext cx="557783" cy="51358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90360" y="160020"/>
              <a:ext cx="370331" cy="51358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52843" y="160020"/>
              <a:ext cx="432816" cy="51358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64680" y="160020"/>
              <a:ext cx="1491996" cy="51358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34172" y="160020"/>
              <a:ext cx="1469135" cy="51358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95460" y="160020"/>
              <a:ext cx="381000" cy="51358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68612" y="160020"/>
              <a:ext cx="608076" cy="513588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55707" y="160020"/>
              <a:ext cx="632459" cy="51358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95272" y="434340"/>
              <a:ext cx="906780" cy="51358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78023" y="434340"/>
              <a:ext cx="1380744" cy="51358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36264" y="434340"/>
              <a:ext cx="620267" cy="51358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34027" y="434340"/>
              <a:ext cx="1530096" cy="513588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56275" y="434340"/>
              <a:ext cx="370332" cy="51358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02580" y="434340"/>
              <a:ext cx="870203" cy="51358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50280" y="434340"/>
              <a:ext cx="483107" cy="5135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10883" y="434340"/>
              <a:ext cx="1815084" cy="51358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903463" y="434340"/>
              <a:ext cx="620268" cy="51358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301228" y="434340"/>
              <a:ext cx="932687" cy="513588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09888" y="434340"/>
              <a:ext cx="1080516" cy="51358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867900" y="434340"/>
              <a:ext cx="620268" cy="513588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95272" y="708660"/>
              <a:ext cx="1607820" cy="513588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51632" y="708660"/>
              <a:ext cx="647699" cy="513588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47872" y="708660"/>
              <a:ext cx="672084" cy="513588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912107" y="708660"/>
              <a:ext cx="370332" cy="51358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926463" y="217170"/>
            <a:ext cx="84099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solidFill>
                  <a:srgbClr val="FFFFFF"/>
                </a:solidFill>
              </a:rPr>
              <a:t>ATUALMENTE, </a:t>
            </a:r>
            <a:r>
              <a:rPr sz="1800" dirty="0">
                <a:solidFill>
                  <a:srgbClr val="FFFFFF"/>
                </a:solidFill>
              </a:rPr>
              <a:t>O </a:t>
            </a:r>
            <a:r>
              <a:rPr sz="1800" spc="-50" dirty="0">
                <a:solidFill>
                  <a:srgbClr val="FFFFFF"/>
                </a:solidFill>
              </a:rPr>
              <a:t>PIB </a:t>
            </a:r>
            <a:r>
              <a:rPr sz="1800" spc="-20" dirty="0">
                <a:solidFill>
                  <a:srgbClr val="FFFFFF"/>
                </a:solidFill>
              </a:rPr>
              <a:t>DOS </a:t>
            </a:r>
            <a:r>
              <a:rPr sz="1800" spc="-55" dirty="0">
                <a:solidFill>
                  <a:srgbClr val="FFFFFF"/>
                </a:solidFill>
              </a:rPr>
              <a:t>EUA </a:t>
            </a:r>
            <a:r>
              <a:rPr sz="1800" dirty="0">
                <a:solidFill>
                  <a:srgbClr val="FFFFFF"/>
                </a:solidFill>
              </a:rPr>
              <a:t>É </a:t>
            </a:r>
            <a:r>
              <a:rPr sz="1800" spc="-15" dirty="0">
                <a:solidFill>
                  <a:srgbClr val="FFFFFF"/>
                </a:solidFill>
              </a:rPr>
              <a:t>DE </a:t>
            </a:r>
            <a:r>
              <a:rPr sz="1800" spc="-25" dirty="0">
                <a:solidFill>
                  <a:srgbClr val="FFFFFF"/>
                </a:solidFill>
              </a:rPr>
              <a:t>US$ </a:t>
            </a:r>
            <a:r>
              <a:rPr sz="1800" spc="-15" dirty="0">
                <a:solidFill>
                  <a:srgbClr val="FFFFFF"/>
                </a:solidFill>
              </a:rPr>
              <a:t>14,7 </a:t>
            </a:r>
            <a:r>
              <a:rPr sz="1800" spc="-35" dirty="0">
                <a:solidFill>
                  <a:srgbClr val="FFFFFF"/>
                </a:solidFill>
              </a:rPr>
              <a:t>TRILHÕES, SOMANDO-SE OS  </a:t>
            </a:r>
            <a:r>
              <a:rPr sz="1800" spc="-20" dirty="0">
                <a:solidFill>
                  <a:srgbClr val="FFFFFF"/>
                </a:solidFill>
              </a:rPr>
              <a:t>TRÊS </a:t>
            </a:r>
            <a:r>
              <a:rPr sz="1800" spc="-25" dirty="0">
                <a:solidFill>
                  <a:srgbClr val="FFFFFF"/>
                </a:solidFill>
              </a:rPr>
              <a:t>SETORES </a:t>
            </a:r>
            <a:r>
              <a:rPr sz="1800" spc="-65" dirty="0">
                <a:solidFill>
                  <a:srgbClr val="FFFFFF"/>
                </a:solidFill>
              </a:rPr>
              <a:t>DA </a:t>
            </a:r>
            <a:r>
              <a:rPr sz="1800" spc="-35" dirty="0">
                <a:solidFill>
                  <a:srgbClr val="FFFFFF"/>
                </a:solidFill>
              </a:rPr>
              <a:t>ECONOMIA. </a:t>
            </a:r>
            <a:r>
              <a:rPr sz="1800" spc="-70" dirty="0">
                <a:solidFill>
                  <a:srgbClr val="FFFFFF"/>
                </a:solidFill>
              </a:rPr>
              <a:t>VEJA </a:t>
            </a:r>
            <a:r>
              <a:rPr sz="1800" dirty="0">
                <a:solidFill>
                  <a:srgbClr val="FFFFFF"/>
                </a:solidFill>
              </a:rPr>
              <a:t>O </a:t>
            </a:r>
            <a:r>
              <a:rPr sz="1800" spc="-45" dirty="0">
                <a:solidFill>
                  <a:srgbClr val="FFFFFF"/>
                </a:solidFill>
              </a:rPr>
              <a:t>PERCENTUAL </a:t>
            </a:r>
            <a:r>
              <a:rPr sz="1800" spc="-15" dirty="0">
                <a:solidFill>
                  <a:srgbClr val="FFFFFF"/>
                </a:solidFill>
              </a:rPr>
              <a:t>DE </a:t>
            </a:r>
            <a:r>
              <a:rPr sz="1800" spc="-70" dirty="0">
                <a:solidFill>
                  <a:srgbClr val="FFFFFF"/>
                </a:solidFill>
              </a:rPr>
              <a:t>CADA </a:t>
            </a:r>
            <a:r>
              <a:rPr sz="1800" spc="-25" dirty="0">
                <a:solidFill>
                  <a:srgbClr val="FFFFFF"/>
                </a:solidFill>
              </a:rPr>
              <a:t>SETOR </a:t>
            </a:r>
            <a:r>
              <a:rPr sz="1800" spc="-80" dirty="0">
                <a:solidFill>
                  <a:srgbClr val="FFFFFF"/>
                </a:solidFill>
              </a:rPr>
              <a:t>NA  </a:t>
            </a:r>
            <a:r>
              <a:rPr sz="1800" spc="-50" dirty="0">
                <a:solidFill>
                  <a:srgbClr val="FFFFFF"/>
                </a:solidFill>
              </a:rPr>
              <a:t>FORMAÇÃO </a:t>
            </a:r>
            <a:r>
              <a:rPr sz="1800" spc="-5" dirty="0">
                <a:solidFill>
                  <a:srgbClr val="FFFFFF"/>
                </a:solidFill>
              </a:rPr>
              <a:t>DO</a:t>
            </a:r>
            <a:r>
              <a:rPr sz="1800" spc="-110" dirty="0">
                <a:solidFill>
                  <a:srgbClr val="FFFFFF"/>
                </a:solidFill>
              </a:rPr>
              <a:t> </a:t>
            </a:r>
            <a:r>
              <a:rPr sz="1800" spc="-35" dirty="0">
                <a:solidFill>
                  <a:srgbClr val="FFFFFF"/>
                </a:solidFill>
              </a:rPr>
              <a:t>PIB.</a:t>
            </a:r>
            <a:endParaRPr sz="1800"/>
          </a:p>
        </p:txBody>
      </p:sp>
      <p:sp>
        <p:nvSpPr>
          <p:cNvPr id="43" name="object 43"/>
          <p:cNvSpPr/>
          <p:nvPr/>
        </p:nvSpPr>
        <p:spPr>
          <a:xfrm>
            <a:off x="3268598" y="2052355"/>
            <a:ext cx="4324350" cy="2535007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21302" y="1413128"/>
            <a:ext cx="40532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rlito"/>
                <a:cs typeface="Carlito"/>
              </a:rPr>
              <a:t>EUA: </a:t>
            </a:r>
            <a:r>
              <a:rPr sz="1800" b="1" spc="-10" dirty="0">
                <a:latin typeface="Carlito"/>
                <a:cs typeface="Carlito"/>
              </a:rPr>
              <a:t>COMPOSIÇÃO </a:t>
            </a:r>
            <a:r>
              <a:rPr sz="1800" b="1" dirty="0">
                <a:latin typeface="Carlito"/>
                <a:cs typeface="Carlito"/>
              </a:rPr>
              <a:t>DO </a:t>
            </a:r>
            <a:r>
              <a:rPr sz="1800" b="1" spc="-5" dirty="0">
                <a:latin typeface="Carlito"/>
                <a:cs typeface="Carlito"/>
              </a:rPr>
              <a:t>PIB POR </a:t>
            </a:r>
            <a:r>
              <a:rPr sz="1800" b="1" spc="-15" dirty="0">
                <a:latin typeface="Carlito"/>
                <a:cs typeface="Carlito"/>
              </a:rPr>
              <a:t>SETOR</a:t>
            </a:r>
            <a:r>
              <a:rPr sz="1800" b="1" spc="-35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(%)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065007" y="2575560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8173973" y="2495550"/>
            <a:ext cx="1619885" cy="131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rlito"/>
                <a:cs typeface="Carlito"/>
              </a:rPr>
              <a:t>SETOR PRIMÁRIO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1,9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Carlito"/>
                <a:cs typeface="Carlito"/>
              </a:rPr>
              <a:t>SETOR SECUNDÁRIO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spc="-5" dirty="0">
                <a:latin typeface="Carlito"/>
                <a:cs typeface="Carlito"/>
              </a:rPr>
              <a:t>22,1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b="1" spc="-5" dirty="0">
                <a:latin typeface="Carlito"/>
                <a:cs typeface="Carlito"/>
              </a:rPr>
              <a:t>SETOR TERCIÁRIO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spc="-5" dirty="0">
                <a:latin typeface="Carlito"/>
                <a:cs typeface="Carlito"/>
              </a:rPr>
              <a:t>76,0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065007" y="312572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83820" y="0"/>
                </a:moveTo>
                <a:lnTo>
                  <a:pt x="0" y="0"/>
                </a:lnTo>
                <a:lnTo>
                  <a:pt x="0" y="83820"/>
                </a:lnTo>
                <a:lnTo>
                  <a:pt x="83820" y="83820"/>
                </a:lnTo>
                <a:lnTo>
                  <a:pt x="8382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65007" y="3677411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9"/>
                </a:lnTo>
                <a:lnTo>
                  <a:pt x="83820" y="83819"/>
                </a:lnTo>
                <a:lnTo>
                  <a:pt x="838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1926463" y="4825110"/>
            <a:ext cx="84105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Embora o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setor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primário possa parecer pouco importante, devemos lembrar </a:t>
            </a:r>
            <a:r>
              <a:rPr sz="1800" spc="-10" dirty="0">
                <a:solidFill>
                  <a:srgbClr val="004B00"/>
                </a:solidFill>
                <a:latin typeface="Arial"/>
                <a:cs typeface="Arial"/>
              </a:rPr>
              <a:t>que 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1,9% do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PIB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dos EUA significa quase </a:t>
            </a:r>
            <a:r>
              <a:rPr sz="1800" spc="-10" dirty="0">
                <a:solidFill>
                  <a:srgbClr val="004B00"/>
                </a:solidFill>
                <a:latin typeface="Arial"/>
                <a:cs typeface="Arial"/>
              </a:rPr>
              <a:t>280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bilhões de dólares.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Esse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valor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é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maior  do que o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total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do </a:t>
            </a:r>
            <a:r>
              <a:rPr sz="1800" dirty="0">
                <a:solidFill>
                  <a:srgbClr val="004B00"/>
                </a:solidFill>
                <a:latin typeface="Arial"/>
                <a:cs typeface="Arial"/>
              </a:rPr>
              <a:t>PIB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de vários países subdesenvolvidos. Portanto, a produção   agropecuária (e mineral) é uma das maiores do</a:t>
            </a:r>
            <a:r>
              <a:rPr sz="1800" spc="90" dirty="0">
                <a:solidFill>
                  <a:srgbClr val="004B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4B00"/>
                </a:solidFill>
                <a:latin typeface="Arial"/>
                <a:cs typeface="Arial"/>
              </a:rPr>
              <a:t>planeta.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0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D04F393-7174-47D6-8B18-7ADE07AAA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9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223" y="504444"/>
            <a:ext cx="6816100" cy="673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45182" y="1625549"/>
            <a:ext cx="7617459" cy="3758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1945" marR="5080" indent="-309880">
              <a:lnSpc>
                <a:spcPct val="100000"/>
              </a:lnSpc>
              <a:spcBef>
                <a:spcPts val="95"/>
              </a:spcBef>
              <a:buClr>
                <a:srgbClr val="006600"/>
              </a:buClr>
              <a:buSzPct val="67857"/>
              <a:buFont typeface="Arial"/>
              <a:buChar char=""/>
              <a:tabLst>
                <a:tab pos="321945" algn="l"/>
                <a:tab pos="322580" algn="l"/>
              </a:tabLst>
            </a:pP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Setor que ocupa 2,9% </a:t>
            </a:r>
            <a:r>
              <a:rPr sz="2800" dirty="0">
                <a:solidFill>
                  <a:srgbClr val="004B00"/>
                </a:solidFill>
                <a:latin typeface="TeXGyreAdventor"/>
                <a:cs typeface="TeXGyreAdventor"/>
              </a:rPr>
              <a:t>da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PEA e 1% </a:t>
            </a:r>
            <a:r>
              <a:rPr sz="2800" dirty="0">
                <a:solidFill>
                  <a:srgbClr val="004B00"/>
                </a:solidFill>
                <a:latin typeface="TeXGyreAdventor"/>
                <a:cs typeface="TeXGyreAdventor"/>
              </a:rPr>
              <a:t>do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PIB  (tecnologias </a:t>
            </a:r>
            <a:r>
              <a:rPr sz="2800" dirty="0">
                <a:solidFill>
                  <a:srgbClr val="004B00"/>
                </a:solidFill>
                <a:latin typeface="TeXGyreAdventor"/>
                <a:cs typeface="TeXGyreAdventor"/>
              </a:rPr>
              <a:t>mais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avançadas do</a:t>
            </a:r>
            <a:r>
              <a:rPr sz="2800" spc="6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mundo);</a:t>
            </a:r>
            <a:endParaRPr sz="2800" dirty="0">
              <a:latin typeface="TeXGyreAdventor"/>
              <a:cs typeface="TeXGyreAdventor"/>
            </a:endParaRPr>
          </a:p>
          <a:p>
            <a:pPr marL="321945" marR="640080" indent="-309880">
              <a:lnSpc>
                <a:spcPct val="100000"/>
              </a:lnSpc>
              <a:spcBef>
                <a:spcPts val="509"/>
              </a:spcBef>
              <a:buClr>
                <a:srgbClr val="006600"/>
              </a:buClr>
              <a:buSzPct val="67857"/>
              <a:buFont typeface="Arial"/>
              <a:buChar char=""/>
              <a:tabLst>
                <a:tab pos="321945" algn="l"/>
                <a:tab pos="322580" algn="l"/>
              </a:tabLst>
            </a:pP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As regiões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agropecuárias são 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especializadas em </a:t>
            </a:r>
            <a:r>
              <a:rPr sz="2800" dirty="0">
                <a:solidFill>
                  <a:srgbClr val="004B00"/>
                </a:solidFill>
                <a:latin typeface="TeXGyreAdventor"/>
                <a:cs typeface="TeXGyreAdventor"/>
              </a:rPr>
              <a:t>cinturões</a:t>
            </a:r>
            <a:r>
              <a:rPr sz="2800" spc="1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agrícolas;</a:t>
            </a:r>
            <a:endParaRPr sz="2800" dirty="0">
              <a:latin typeface="TeXGyreAdventor"/>
              <a:cs typeface="TeXGyreAdventor"/>
            </a:endParaRPr>
          </a:p>
          <a:p>
            <a:pPr marL="321945" indent="-309880">
              <a:lnSpc>
                <a:spcPct val="100000"/>
              </a:lnSpc>
              <a:spcBef>
                <a:spcPts val="505"/>
              </a:spcBef>
              <a:buClr>
                <a:srgbClr val="006600"/>
              </a:buClr>
              <a:buSzPct val="67857"/>
              <a:buFont typeface="Arial"/>
              <a:buChar char=""/>
              <a:tabLst>
                <a:tab pos="321945" algn="l"/>
                <a:tab pos="322580" algn="l"/>
              </a:tabLst>
            </a:pPr>
            <a:r>
              <a:rPr sz="28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COMPARAÇÃO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: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1,2% </a:t>
            </a:r>
            <a:r>
              <a:rPr sz="2800" dirty="0">
                <a:solidFill>
                  <a:srgbClr val="004B00"/>
                </a:solidFill>
                <a:latin typeface="TeXGyreAdventor"/>
                <a:cs typeface="TeXGyreAdventor"/>
              </a:rPr>
              <a:t>dos proprietários</a:t>
            </a:r>
            <a:r>
              <a:rPr sz="2800" spc="1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=</a:t>
            </a:r>
            <a:endParaRPr sz="2800" dirty="0">
              <a:latin typeface="TeXGyreAdventor"/>
              <a:cs typeface="TeXGyreAdventor"/>
            </a:endParaRPr>
          </a:p>
          <a:p>
            <a:pPr marL="321945" indent="-309880">
              <a:lnSpc>
                <a:spcPct val="100000"/>
              </a:lnSpc>
              <a:spcBef>
                <a:spcPts val="490"/>
              </a:spcBef>
              <a:buClr>
                <a:srgbClr val="006600"/>
              </a:buClr>
              <a:buSzPct val="67857"/>
              <a:buFont typeface="TeXGyreAdventor"/>
              <a:buChar char="-"/>
              <a:tabLst>
                <a:tab pos="321945" algn="l"/>
                <a:tab pos="322580" algn="l"/>
              </a:tabLst>
            </a:pPr>
            <a:r>
              <a:rPr sz="28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Brasil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=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43%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da</a:t>
            </a:r>
            <a:r>
              <a:rPr sz="2800" spc="2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área;</a:t>
            </a:r>
            <a:endParaRPr sz="2800" dirty="0">
              <a:latin typeface="TeXGyreAdventor"/>
              <a:cs typeface="TeXGyreAdventor"/>
            </a:endParaRPr>
          </a:p>
          <a:p>
            <a:pPr marL="12700" marR="3927475">
              <a:lnSpc>
                <a:spcPts val="3870"/>
              </a:lnSpc>
              <a:spcBef>
                <a:spcPts val="210"/>
              </a:spcBef>
              <a:buClr>
                <a:srgbClr val="006600"/>
              </a:buClr>
              <a:buSzPct val="67857"/>
              <a:buFont typeface="TeXGyreAdventor"/>
              <a:buChar char="-"/>
              <a:tabLst>
                <a:tab pos="321945" algn="l"/>
                <a:tab pos="322580" algn="l"/>
              </a:tabLst>
            </a:pPr>
            <a:r>
              <a:rPr sz="28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EUA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= 11% da</a:t>
            </a:r>
            <a:r>
              <a:rPr sz="2800" spc="-7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10" dirty="0">
                <a:solidFill>
                  <a:srgbClr val="004B00"/>
                </a:solidFill>
                <a:latin typeface="TeXGyreAdventor"/>
                <a:cs typeface="TeXGyreAdventor"/>
              </a:rPr>
              <a:t>área;  </a:t>
            </a:r>
            <a:r>
              <a:rPr sz="2800" spc="-5" dirty="0">
                <a:solidFill>
                  <a:srgbClr val="004B00"/>
                </a:solidFill>
                <a:latin typeface="TeXGyreAdventor"/>
                <a:cs typeface="TeXGyreAdventor"/>
              </a:rPr>
              <a:t>(Lei Homestead</a:t>
            </a:r>
            <a:r>
              <a:rPr sz="2800" spc="-2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800" spc="-15" dirty="0">
                <a:solidFill>
                  <a:srgbClr val="004B00"/>
                </a:solidFill>
                <a:latin typeface="TeXGyreAdventor"/>
                <a:cs typeface="TeXGyreAdventor"/>
              </a:rPr>
              <a:t>act).</a:t>
            </a:r>
            <a:endParaRPr sz="2800" dirty="0">
              <a:latin typeface="TeXGyreAdventor"/>
              <a:cs typeface="TeXGyreAdvento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64552" y="4005071"/>
            <a:ext cx="2095500" cy="209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A3CAD683-B029-4AB7-B945-B47A05908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304" y="1488693"/>
            <a:ext cx="8531225" cy="492125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21945" marR="6350" indent="-309880" algn="just">
              <a:lnSpc>
                <a:spcPct val="80000"/>
              </a:lnSpc>
              <a:spcBef>
                <a:spcPts val="840"/>
              </a:spcBef>
              <a:buClr>
                <a:srgbClr val="006600"/>
              </a:buClr>
              <a:buSzPct val="67741"/>
              <a:buFont typeface="Verdana"/>
              <a:buChar char="•"/>
              <a:tabLst>
                <a:tab pos="322580" algn="l"/>
              </a:tabLst>
            </a:pPr>
            <a:r>
              <a:rPr sz="3100" b="1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Região Nordeste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: </a:t>
            </a:r>
            <a:r>
              <a:rPr sz="3100" dirty="0">
                <a:solidFill>
                  <a:srgbClr val="004B00"/>
                </a:solidFill>
                <a:latin typeface="TeXGyreAdventor"/>
                <a:cs typeface="TeXGyreAdventor"/>
              </a:rPr>
              <a:t>60%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das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indústrias </a:t>
            </a:r>
            <a:r>
              <a:rPr sz="3100" spc="10" dirty="0">
                <a:solidFill>
                  <a:srgbClr val="004B00"/>
                </a:solidFill>
                <a:latin typeface="TeXGyreAdventor"/>
                <a:cs typeface="TeXGyreAdventor"/>
              </a:rPr>
              <a:t>do 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país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(região industrial mais tradicional), 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que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passa hoje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pelo processo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de </a:t>
            </a:r>
            <a:r>
              <a:rPr sz="3100" b="1" dirty="0">
                <a:solidFill>
                  <a:srgbClr val="004B00"/>
                </a:solidFill>
                <a:latin typeface="TeXGyreAdventor"/>
                <a:cs typeface="TeXGyreAdventor"/>
              </a:rPr>
              <a:t>fuga  </a:t>
            </a:r>
            <a:r>
              <a:rPr sz="31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industrial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;</a:t>
            </a:r>
            <a:endParaRPr sz="3100">
              <a:latin typeface="TeXGyreAdventor"/>
              <a:cs typeface="TeXGyreAdventor"/>
            </a:endParaRPr>
          </a:p>
          <a:p>
            <a:pPr marL="321945" marR="5080" indent="-309880" algn="just">
              <a:lnSpc>
                <a:spcPct val="80000"/>
              </a:lnSpc>
              <a:spcBef>
                <a:spcPts val="2535"/>
              </a:spcBef>
              <a:buClr>
                <a:srgbClr val="006600"/>
              </a:buClr>
              <a:buSzPct val="67741"/>
              <a:buFont typeface="Verdana"/>
              <a:buChar char="•"/>
              <a:tabLst>
                <a:tab pos="322580" algn="l"/>
              </a:tabLst>
            </a:pPr>
            <a:r>
              <a:rPr sz="3100" b="1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Regiões </a:t>
            </a:r>
            <a:r>
              <a:rPr sz="3100" b="1" i="1" spc="-10" dirty="0">
                <a:solidFill>
                  <a:srgbClr val="004B00"/>
                </a:solidFill>
                <a:latin typeface="TeXGyreAdventor"/>
                <a:cs typeface="TeXGyreAdventor"/>
              </a:rPr>
              <a:t>Sul </a:t>
            </a:r>
            <a:r>
              <a:rPr sz="3100" b="1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e Sudeste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: destaque para os 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setores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siderúrgico, </a:t>
            </a:r>
            <a:r>
              <a:rPr sz="3100" dirty="0">
                <a:solidFill>
                  <a:srgbClr val="004B00"/>
                </a:solidFill>
                <a:latin typeface="TeXGyreAdventor"/>
                <a:cs typeface="TeXGyreAdventor"/>
              </a:rPr>
              <a:t>têxtil,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petroquímico e  para as indústrias maquiladoras </a:t>
            </a:r>
            <a:r>
              <a:rPr sz="3100" dirty="0">
                <a:solidFill>
                  <a:srgbClr val="004B00"/>
                </a:solidFill>
                <a:latin typeface="TeXGyreAdventor"/>
                <a:cs typeface="TeXGyreAdventor"/>
              </a:rPr>
              <a:t>na 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fronteira com o</a:t>
            </a:r>
            <a:r>
              <a:rPr sz="3100" spc="2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México;</a:t>
            </a:r>
            <a:endParaRPr sz="3100">
              <a:latin typeface="TeXGyreAdventor"/>
              <a:cs typeface="TeXGyreAdventor"/>
            </a:endParaRPr>
          </a:p>
          <a:p>
            <a:pPr marL="321945" marR="6985" indent="-309880" algn="just">
              <a:lnSpc>
                <a:spcPct val="79900"/>
              </a:lnSpc>
              <a:spcBef>
                <a:spcPts val="2545"/>
              </a:spcBef>
              <a:buClr>
                <a:srgbClr val="006600"/>
              </a:buClr>
              <a:buSzPct val="67741"/>
              <a:buFont typeface="Verdana"/>
              <a:buChar char="•"/>
              <a:tabLst>
                <a:tab pos="322580" algn="l"/>
              </a:tabLst>
            </a:pPr>
            <a:r>
              <a:rPr sz="3100" b="1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Regiões Oeste e Noroeste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: </a:t>
            </a:r>
            <a:r>
              <a:rPr sz="3100" dirty="0">
                <a:solidFill>
                  <a:srgbClr val="004B00"/>
                </a:solidFill>
                <a:latin typeface="TeXGyreAdventor"/>
                <a:cs typeface="TeXGyreAdventor"/>
              </a:rPr>
              <a:t>região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do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Vale 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do Silício, </a:t>
            </a:r>
            <a:r>
              <a:rPr sz="3100" dirty="0">
                <a:solidFill>
                  <a:srgbClr val="004B00"/>
                </a:solidFill>
                <a:latin typeface="TeXGyreAdventor"/>
                <a:cs typeface="TeXGyreAdventor"/>
              </a:rPr>
              <a:t>com indústrias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de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alta 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tecnologia e do </a:t>
            </a:r>
            <a:r>
              <a:rPr sz="3100" spc="-10" dirty="0">
                <a:solidFill>
                  <a:srgbClr val="004B00"/>
                </a:solidFill>
                <a:latin typeface="TeXGyreAdventor"/>
                <a:cs typeface="TeXGyreAdventor"/>
              </a:rPr>
              <a:t>setor</a:t>
            </a:r>
            <a:r>
              <a:rPr sz="3100" spc="3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3100" spc="-5" dirty="0">
                <a:solidFill>
                  <a:srgbClr val="004B00"/>
                </a:solidFill>
                <a:latin typeface="TeXGyreAdventor"/>
                <a:cs typeface="TeXGyreAdventor"/>
              </a:rPr>
              <a:t>bélico;</a:t>
            </a:r>
            <a:endParaRPr sz="3100">
              <a:latin typeface="TeXGyreAdventor"/>
              <a:cs typeface="TeXGyreAdvento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9197" y="570357"/>
            <a:ext cx="57645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PEA por setores da</a:t>
            </a:r>
            <a:r>
              <a:rPr spc="-240" dirty="0"/>
              <a:t> </a:t>
            </a:r>
            <a:r>
              <a:rPr spc="-5" dirty="0"/>
              <a:t>economia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EB101BE8-36BD-4CC0-9183-FCA7AC257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5208" y="292608"/>
            <a:ext cx="7083175" cy="1063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5460" y="1700783"/>
            <a:ext cx="8641080" cy="4902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C927EAA-2BA2-495A-9813-F16CB2392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0335" y="1297939"/>
            <a:ext cx="7892415" cy="293751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44805" marR="5080" indent="-309880">
              <a:lnSpc>
                <a:spcPct val="80000"/>
              </a:lnSpc>
              <a:spcBef>
                <a:spcPts val="655"/>
              </a:spcBef>
              <a:tabLst>
                <a:tab pos="506095" algn="l"/>
              </a:tabLst>
            </a:pPr>
            <a:r>
              <a:rPr sz="1550" spc="-450" dirty="0">
                <a:solidFill>
                  <a:srgbClr val="006600"/>
                </a:solidFill>
                <a:latin typeface="Arial"/>
                <a:cs typeface="Arial"/>
              </a:rPr>
              <a:t>		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Existe uma tradição nos Estados Unidos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de 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empregar a palavra </a:t>
            </a:r>
            <a:r>
              <a:rPr sz="2300" i="1" spc="-5" dirty="0">
                <a:solidFill>
                  <a:srgbClr val="004B00"/>
                </a:solidFill>
                <a:latin typeface="TeXGyreAdventor"/>
                <a:cs typeface="TeXGyreAdventor"/>
              </a:rPr>
              <a:t>belt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no sentido de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"cinturão"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ou 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"zona",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ou seja, as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áreas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onde se cultiva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bastante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um  determinado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produto.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As principais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áreas</a:t>
            </a:r>
            <a:r>
              <a:rPr sz="2300" spc="-13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são:</a:t>
            </a:r>
            <a:endParaRPr sz="2300">
              <a:latin typeface="TeXGyreAdventor"/>
              <a:cs typeface="TeXGyreAdventor"/>
            </a:endParaRPr>
          </a:p>
          <a:p>
            <a:pPr marL="527685" indent="-515620">
              <a:lnSpc>
                <a:spcPts val="2675"/>
              </a:lnSpc>
              <a:buClr>
                <a:srgbClr val="006600"/>
              </a:buClr>
              <a:buSzPct val="67391"/>
              <a:buAutoNum type="arabicPeriod"/>
              <a:tabLst>
                <a:tab pos="527685" algn="l"/>
                <a:tab pos="528320" algn="l"/>
              </a:tabLst>
            </a:pP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Corn</a:t>
            </a:r>
            <a:r>
              <a:rPr sz="2300" spc="-2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Belt</a:t>
            </a:r>
            <a:endParaRPr sz="2300">
              <a:latin typeface="TeXGyreAdventor"/>
              <a:cs typeface="TeXGyreAdventor"/>
            </a:endParaRPr>
          </a:p>
          <a:p>
            <a:pPr marL="527685" indent="-515620">
              <a:lnSpc>
                <a:spcPts val="2710"/>
              </a:lnSpc>
              <a:buClr>
                <a:srgbClr val="006600"/>
              </a:buClr>
              <a:buSzPct val="67391"/>
              <a:buAutoNum type="arabicPeriod"/>
              <a:tabLst>
                <a:tab pos="527685" algn="l"/>
                <a:tab pos="528320" algn="l"/>
              </a:tabLst>
            </a:pP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Cotton</a:t>
            </a:r>
            <a:r>
              <a:rPr sz="2300" spc="-4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Belt</a:t>
            </a:r>
            <a:endParaRPr sz="2300">
              <a:latin typeface="TeXGyreAdventor"/>
              <a:cs typeface="TeXGyreAdventor"/>
            </a:endParaRPr>
          </a:p>
          <a:p>
            <a:pPr marL="527685" indent="-515620">
              <a:lnSpc>
                <a:spcPts val="2710"/>
              </a:lnSpc>
              <a:buClr>
                <a:srgbClr val="006600"/>
              </a:buClr>
              <a:buSzPct val="67391"/>
              <a:buAutoNum type="arabicPeriod"/>
              <a:tabLst>
                <a:tab pos="527685" algn="l"/>
                <a:tab pos="528320" algn="l"/>
              </a:tabLst>
            </a:pP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Rice</a:t>
            </a:r>
            <a:r>
              <a:rPr sz="2300" spc="-2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Belt</a:t>
            </a:r>
            <a:endParaRPr sz="2300">
              <a:latin typeface="TeXGyreAdventor"/>
              <a:cs typeface="TeXGyreAdventor"/>
            </a:endParaRPr>
          </a:p>
          <a:p>
            <a:pPr marL="527685" indent="-515620">
              <a:lnSpc>
                <a:spcPts val="2710"/>
              </a:lnSpc>
              <a:buClr>
                <a:srgbClr val="006600"/>
              </a:buClr>
              <a:buSzPct val="67391"/>
              <a:buAutoNum type="arabicPeriod"/>
              <a:tabLst>
                <a:tab pos="527685" algn="l"/>
                <a:tab pos="528320" algn="l"/>
              </a:tabLst>
            </a:pPr>
            <a:r>
              <a:rPr sz="2300" spc="-10" dirty="0">
                <a:solidFill>
                  <a:srgbClr val="004B00"/>
                </a:solidFill>
                <a:latin typeface="TeXGyreAdventor"/>
                <a:cs typeface="TeXGyreAdventor"/>
              </a:rPr>
              <a:t>Wheat</a:t>
            </a:r>
            <a:r>
              <a:rPr sz="2300" spc="25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Belt</a:t>
            </a:r>
            <a:endParaRPr sz="2300">
              <a:latin typeface="TeXGyreAdventor"/>
              <a:cs typeface="TeXGyreAdventor"/>
            </a:endParaRPr>
          </a:p>
          <a:p>
            <a:pPr marL="527685" indent="-515620">
              <a:lnSpc>
                <a:spcPts val="2735"/>
              </a:lnSpc>
              <a:buClr>
                <a:srgbClr val="006600"/>
              </a:buClr>
              <a:buSzPct val="67391"/>
              <a:buAutoNum type="arabicPeriod"/>
              <a:tabLst>
                <a:tab pos="527685" algn="l"/>
                <a:tab pos="528320" algn="l"/>
              </a:tabLst>
            </a:pPr>
            <a:r>
              <a:rPr sz="2300" dirty="0">
                <a:solidFill>
                  <a:srgbClr val="004B00"/>
                </a:solidFill>
                <a:latin typeface="TeXGyreAdventor"/>
                <a:cs typeface="TeXGyreAdventor"/>
              </a:rPr>
              <a:t>Citrus</a:t>
            </a:r>
            <a:r>
              <a:rPr sz="2300" spc="-3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300" spc="-5" dirty="0">
                <a:solidFill>
                  <a:srgbClr val="004B00"/>
                </a:solidFill>
                <a:latin typeface="TeXGyreAdventor"/>
                <a:cs typeface="TeXGyreAdventor"/>
              </a:rPr>
              <a:t>Belt</a:t>
            </a:r>
            <a:endParaRPr sz="2300">
              <a:latin typeface="TeXGyreAdventor"/>
              <a:cs typeface="TeXGyreAdvento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3174" y="254878"/>
            <a:ext cx="8325651" cy="10371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0600" y="2564892"/>
            <a:ext cx="5554980" cy="3680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413160F-8347-4BA9-900B-2E0821690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86227" y="2133600"/>
            <a:ext cx="7019544" cy="43571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92782" y="1455165"/>
            <a:ext cx="7338695" cy="519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45"/>
              </a:lnSpc>
              <a:spcBef>
                <a:spcPts val="100"/>
              </a:spcBef>
              <a:tabLst>
                <a:tab pos="321945" algn="l"/>
              </a:tabLst>
            </a:pPr>
            <a:r>
              <a:rPr sz="1200" spc="-340" dirty="0">
                <a:solidFill>
                  <a:srgbClr val="006600"/>
                </a:solidFill>
                <a:latin typeface="Arial"/>
                <a:cs typeface="Arial"/>
              </a:rPr>
              <a:t>	</a:t>
            </a:r>
            <a:r>
              <a:rPr sz="1800" b="1" dirty="0">
                <a:solidFill>
                  <a:srgbClr val="004B00"/>
                </a:solidFill>
                <a:latin typeface="TeXGyreAdventor"/>
                <a:cs typeface="TeXGyreAdventor"/>
              </a:rPr>
              <a:t>Corn </a:t>
            </a:r>
            <a:r>
              <a:rPr sz="18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Belt 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ou zona produtora de 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milho, </a:t>
            </a:r>
            <a:r>
              <a:rPr sz="1800" spc="-10" dirty="0">
                <a:solidFill>
                  <a:srgbClr val="004B00"/>
                </a:solidFill>
                <a:latin typeface="TeXGyreAdventor"/>
                <a:cs typeface="TeXGyreAdventor"/>
              </a:rPr>
              <a:t>que 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se 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localiza </a:t>
            </a:r>
            <a:r>
              <a:rPr sz="1800" spc="-10" dirty="0">
                <a:solidFill>
                  <a:srgbClr val="004B00"/>
                </a:solidFill>
                <a:latin typeface="TeXGyreAdventor"/>
                <a:cs typeface="TeXGyreAdventor"/>
              </a:rPr>
              <a:t>no</a:t>
            </a:r>
            <a:r>
              <a:rPr sz="1800" spc="1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meio-</a:t>
            </a:r>
            <a:endParaRPr sz="1800">
              <a:latin typeface="TeXGyreAdventor"/>
              <a:cs typeface="TeXGyreAdventor"/>
            </a:endParaRPr>
          </a:p>
          <a:p>
            <a:pPr marL="321945">
              <a:lnSpc>
                <a:spcPts val="1945"/>
              </a:lnSpc>
            </a:pPr>
            <a:r>
              <a:rPr sz="1800" spc="-10" dirty="0">
                <a:solidFill>
                  <a:srgbClr val="004B00"/>
                </a:solidFill>
                <a:latin typeface="TeXGyreAdventor"/>
                <a:cs typeface="TeXGyreAdventor"/>
              </a:rPr>
              <a:t>oeste 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do país (Kansas, 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Illinois, Indiana, </a:t>
            </a:r>
            <a:r>
              <a:rPr sz="1800" spc="5" dirty="0">
                <a:solidFill>
                  <a:srgbClr val="004B00"/>
                </a:solidFill>
                <a:latin typeface="TeXGyreAdventor"/>
                <a:cs typeface="TeXGyreAdventor"/>
              </a:rPr>
              <a:t>Michigan </a:t>
            </a:r>
            <a:r>
              <a:rPr sz="1800" dirty="0">
                <a:solidFill>
                  <a:srgbClr val="004B00"/>
                </a:solidFill>
                <a:latin typeface="TeXGyreAdventor"/>
                <a:cs typeface="TeXGyreAdventor"/>
              </a:rPr>
              <a:t>e</a:t>
            </a:r>
            <a:r>
              <a:rPr sz="1800" spc="-1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1800" spc="-5" dirty="0">
                <a:solidFill>
                  <a:srgbClr val="004B00"/>
                </a:solidFill>
                <a:latin typeface="TeXGyreAdventor"/>
                <a:cs typeface="TeXGyreAdventor"/>
              </a:rPr>
              <a:t>outros);</a:t>
            </a:r>
            <a:endParaRPr sz="1800">
              <a:latin typeface="TeXGyreAdventor"/>
              <a:cs typeface="TeXGyreAdvento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3174" y="254878"/>
            <a:ext cx="8325651" cy="1037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FC0A8869-2D5F-4A55-93F7-9A607420E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86455" y="2276855"/>
            <a:ext cx="6419088" cy="442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92782" y="1447545"/>
            <a:ext cx="7666990" cy="575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160"/>
              </a:lnSpc>
              <a:spcBef>
                <a:spcPts val="105"/>
              </a:spcBef>
              <a:tabLst>
                <a:tab pos="309245" algn="l"/>
              </a:tabLst>
            </a:pPr>
            <a:r>
              <a:rPr sz="1350" spc="-395" dirty="0">
                <a:solidFill>
                  <a:srgbClr val="006600"/>
                </a:solidFill>
                <a:latin typeface="Arial"/>
                <a:cs typeface="Arial"/>
              </a:rPr>
              <a:t>	</a:t>
            </a:r>
            <a:r>
              <a:rPr sz="2000" b="1" dirty="0">
                <a:solidFill>
                  <a:srgbClr val="004B00"/>
                </a:solidFill>
                <a:latin typeface="TeXGyreAdventor"/>
                <a:cs typeface="TeXGyreAdventor"/>
              </a:rPr>
              <a:t>Cotton </a:t>
            </a:r>
            <a:r>
              <a:rPr sz="20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Belt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ou zona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produtora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de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algodão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e o </a:t>
            </a:r>
            <a:r>
              <a:rPr sz="2000" b="1" spc="-5" dirty="0">
                <a:solidFill>
                  <a:srgbClr val="004B00"/>
                </a:solidFill>
                <a:latin typeface="TeXGyreAdventor"/>
                <a:cs typeface="TeXGyreAdventor"/>
              </a:rPr>
              <a:t>Rice Belt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,</a:t>
            </a:r>
            <a:r>
              <a:rPr sz="2000" spc="-114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ou</a:t>
            </a:r>
            <a:endParaRPr sz="2000">
              <a:latin typeface="TeXGyreAdventor"/>
              <a:cs typeface="TeXGyreAdventor"/>
            </a:endParaRPr>
          </a:p>
          <a:p>
            <a:pPr marR="45720" algn="ctr">
              <a:lnSpc>
                <a:spcPts val="2160"/>
              </a:lnSpc>
            </a:pP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"Cinturão do Arroz", </a:t>
            </a:r>
            <a:r>
              <a:rPr sz="2000" dirty="0">
                <a:solidFill>
                  <a:srgbClr val="004B00"/>
                </a:solidFill>
                <a:latin typeface="TeXGyreAdventor"/>
                <a:cs typeface="TeXGyreAdventor"/>
              </a:rPr>
              <a:t>que se localizam nos estados</a:t>
            </a:r>
            <a:r>
              <a:rPr sz="2000" spc="-140" dirty="0">
                <a:solidFill>
                  <a:srgbClr val="004B00"/>
                </a:solidFill>
                <a:latin typeface="TeXGyreAdventor"/>
                <a:cs typeface="TeXGyreAdventor"/>
              </a:rPr>
              <a:t> </a:t>
            </a:r>
            <a:r>
              <a:rPr sz="2000" spc="-5" dirty="0">
                <a:solidFill>
                  <a:srgbClr val="004B00"/>
                </a:solidFill>
                <a:latin typeface="TeXGyreAdventor"/>
                <a:cs typeface="TeXGyreAdventor"/>
              </a:rPr>
              <a:t>sulinos;</a:t>
            </a:r>
            <a:endParaRPr sz="2000">
              <a:latin typeface="TeXGyreAdventor"/>
              <a:cs typeface="TeXGyreAdvento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3174" y="254878"/>
            <a:ext cx="8325651" cy="1037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6DB2C85F-16EB-4421-8629-C386B331F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400</Words>
  <Application>Microsoft Office PowerPoint</Application>
  <PresentationFormat>Personalizar</PresentationFormat>
  <Paragraphs>44</Paragraphs>
  <Slides>13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Office Theme</vt:lpstr>
      <vt:lpstr>Apresentação do PowerPoint</vt:lpstr>
      <vt:lpstr>Apresentação do PowerPoint</vt:lpstr>
      <vt:lpstr>ATUALMENTE, O PIB DOS EUA É DE US$ 14,7 TRILHÕES, SOMANDO-SE OS  TRÊS SETORES DA ECONOMIA. VEJA O PERCENTUAL DE CADA SETOR NA  FORMAÇÃO DO PIB.</vt:lpstr>
      <vt:lpstr>Apresentação do PowerPoint</vt:lpstr>
      <vt:lpstr>PEA por setores da economia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CEAB</dc:creator>
  <cp:lastModifiedBy>CEAB</cp:lastModifiedBy>
  <cp:revision>9</cp:revision>
  <dcterms:created xsi:type="dcterms:W3CDTF">2020-06-19T02:52:20Z</dcterms:created>
  <dcterms:modified xsi:type="dcterms:W3CDTF">2020-06-19T15:12:32Z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2015-09-21T00:00:00Z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2020-06-19T00:00:00Z</vt:filetime>
  </property>
</Properties>
</file>