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8" r:id="rId10"/>
    <p:sldId id="270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20927" y="1018794"/>
            <a:ext cx="7302144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04188" y="3894201"/>
            <a:ext cx="6935622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F00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895" y="742569"/>
            <a:ext cx="8014208" cy="246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068" y="653541"/>
            <a:ext cx="75495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i="1" u="heavy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 </a:t>
            </a:r>
            <a:r>
              <a:rPr sz="4800" i="1" u="heavy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Atividade </a:t>
            </a:r>
            <a:r>
              <a:rPr sz="4800" i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Industrial </a:t>
            </a:r>
            <a:r>
              <a:rPr sz="4800" i="1" u="heavy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Nos</a:t>
            </a:r>
            <a:r>
              <a:rPr sz="4800" i="1" u="heavy" spc="-1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4800" i="1" u="heavy" spc="-3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EUA</a:t>
            </a:r>
            <a:endParaRPr sz="48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6750" y="1785873"/>
            <a:ext cx="4667249" cy="5072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857375"/>
            <a:ext cx="4429125" cy="5000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62CFC1B6-E847-43F2-9D00-B04856943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É </a:t>
            </a:r>
            <a:r>
              <a:rPr spc="-15" dirty="0"/>
              <a:t>importante </a:t>
            </a:r>
            <a:r>
              <a:rPr spc="-10" dirty="0"/>
              <a:t>lembrar </a:t>
            </a:r>
            <a:r>
              <a:rPr dirty="0"/>
              <a:t>que </a:t>
            </a:r>
            <a:r>
              <a:rPr spc="-15" dirty="0"/>
              <a:t>todo</a:t>
            </a:r>
            <a:r>
              <a:rPr spc="-130" dirty="0"/>
              <a:t> </a:t>
            </a:r>
            <a:r>
              <a:rPr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recurso </a:t>
            </a:r>
            <a:r>
              <a:rPr b="1" spc="-15" dirty="0">
                <a:latin typeface="Carlito"/>
                <a:cs typeface="Carlito"/>
              </a:rPr>
              <a:t> </a:t>
            </a:r>
            <a:r>
              <a:rPr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mineral </a:t>
            </a:r>
            <a:r>
              <a:rPr b="1" u="heavy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é um bem não </a:t>
            </a:r>
            <a:r>
              <a:rPr b="1" u="heavy" spc="-2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renovável,</a:t>
            </a:r>
            <a:r>
              <a:rPr b="1" spc="-25" dirty="0">
                <a:latin typeface="Carlito"/>
                <a:cs typeface="Carlito"/>
              </a:rPr>
              <a:t> </a:t>
            </a:r>
            <a:r>
              <a:rPr spc="-5" dirty="0"/>
              <a:t>ou  seja, um dia </a:t>
            </a:r>
            <a:r>
              <a:rPr spc="-15" dirty="0"/>
              <a:t>vai </a:t>
            </a:r>
            <a:r>
              <a:rPr spc="-5" dirty="0"/>
              <a:t>se </a:t>
            </a:r>
            <a:r>
              <a:rPr spc="-15" dirty="0"/>
              <a:t>esgotar </a:t>
            </a:r>
            <a:r>
              <a:rPr spc="-5" dirty="0"/>
              <a:t>ou se </a:t>
            </a:r>
            <a:r>
              <a:rPr spc="-10" dirty="0"/>
              <a:t>tornar  </a:t>
            </a:r>
            <a:r>
              <a:rPr spc="-15" dirty="0"/>
              <a:t>economicamente</a:t>
            </a:r>
            <a:r>
              <a:rPr spc="-55" dirty="0"/>
              <a:t> </a:t>
            </a:r>
            <a:r>
              <a:rPr spc="-20" dirty="0"/>
              <a:t>inviável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A </a:t>
            </a:r>
            <a:r>
              <a:rPr spc="-5" dirty="0"/>
              <a:t>tendência, </a:t>
            </a:r>
            <a:r>
              <a:rPr dirty="0"/>
              <a:t>é a </a:t>
            </a:r>
            <a:r>
              <a:rPr spc="-10" dirty="0"/>
              <a:t>busca </a:t>
            </a:r>
            <a:r>
              <a:rPr dirty="0"/>
              <a:t>por </a:t>
            </a:r>
            <a:r>
              <a:rPr b="1" u="heavy" spc="-15" dirty="0"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novas </a:t>
            </a:r>
            <a:r>
              <a:rPr b="1" u="heavy" spc="-25" dirty="0"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fontes </a:t>
            </a:r>
            <a:r>
              <a:rPr b="1" spc="-25" dirty="0">
                <a:latin typeface="Carlito"/>
                <a:cs typeface="Carlito"/>
              </a:rPr>
              <a:t> </a:t>
            </a:r>
            <a:r>
              <a:rPr b="1" u="heavy" spc="-15" dirty="0"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energética</a:t>
            </a:r>
            <a:r>
              <a:rPr spc="-15" dirty="0"/>
              <a:t>, </a:t>
            </a:r>
            <a:r>
              <a:rPr dirty="0"/>
              <a:t>chamada </a:t>
            </a:r>
            <a:r>
              <a:rPr spc="-15" dirty="0"/>
              <a:t>renováveis, </a:t>
            </a:r>
            <a:r>
              <a:rPr spc="-10" dirty="0"/>
              <a:t>como</a:t>
            </a:r>
            <a:r>
              <a:rPr spc="-50" dirty="0"/>
              <a:t> </a:t>
            </a:r>
            <a:r>
              <a:rPr spc="-5" dirty="0"/>
              <a:t>os  </a:t>
            </a:r>
            <a:r>
              <a:rPr spc="-10" dirty="0"/>
              <a:t>biocombustíveis, </a:t>
            </a:r>
            <a:r>
              <a:rPr spc="-5" dirty="0"/>
              <a:t>energias </a:t>
            </a:r>
            <a:r>
              <a:rPr spc="-55" dirty="0"/>
              <a:t>solar,</a:t>
            </a:r>
            <a:r>
              <a:rPr spc="20" dirty="0"/>
              <a:t> </a:t>
            </a:r>
            <a:r>
              <a:rPr spc="-5" dirty="0"/>
              <a:t>eólica.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9F280A7F-3F0E-47AF-B9DE-91C397508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961" y="293623"/>
            <a:ext cx="80498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u="heavy" spc="-5" dirty="0">
                <a:uFill>
                  <a:solidFill>
                    <a:srgbClr val="000000"/>
                  </a:solidFill>
                </a:uFill>
              </a:rPr>
              <a:t>A </a:t>
            </a:r>
            <a:r>
              <a:rPr sz="4000" u="heavy" spc="-20" dirty="0">
                <a:uFill>
                  <a:solidFill>
                    <a:srgbClr val="000000"/>
                  </a:solidFill>
                </a:uFill>
              </a:rPr>
              <a:t>Atividade </a:t>
            </a:r>
            <a:r>
              <a:rPr sz="4000" u="heavy" spc="-10" dirty="0">
                <a:uFill>
                  <a:solidFill>
                    <a:srgbClr val="000000"/>
                  </a:solidFill>
                </a:uFill>
              </a:rPr>
              <a:t>Industrial</a:t>
            </a:r>
            <a:r>
              <a:rPr sz="4000" u="heavy" spc="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4000" u="heavy" spc="-10" dirty="0">
                <a:uFill>
                  <a:solidFill>
                    <a:srgbClr val="000000"/>
                  </a:solidFill>
                </a:uFill>
              </a:rPr>
              <a:t>Norte-americana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8739" y="1196441"/>
            <a:ext cx="8848725" cy="54400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3200" u="heavy" spc="-9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Tem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como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principais bases</a:t>
            </a:r>
            <a:r>
              <a:rPr sz="3200" u="heavy" spc="9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atualmente</a:t>
            </a:r>
            <a:r>
              <a:rPr sz="3200" spc="-10" dirty="0">
                <a:latin typeface="Carlito"/>
                <a:cs typeface="Carlito"/>
              </a:rPr>
              <a:t>.</a:t>
            </a:r>
            <a:endParaRPr sz="3200">
              <a:latin typeface="Carlito"/>
              <a:cs typeface="Carlito"/>
            </a:endParaRPr>
          </a:p>
          <a:p>
            <a:pPr marL="355600" marR="688975" indent="-342900">
              <a:lnSpc>
                <a:spcPts val="346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Redução </a:t>
            </a:r>
            <a:r>
              <a:rPr sz="3200" spc="-5" dirty="0">
                <a:latin typeface="Carlito"/>
                <a:cs typeface="Carlito"/>
              </a:rPr>
              <a:t>da </a:t>
            </a:r>
            <a:r>
              <a:rPr sz="3200" spc="-10" dirty="0">
                <a:latin typeface="Carlito"/>
                <a:cs typeface="Carlito"/>
              </a:rPr>
              <a:t>parcela </a:t>
            </a:r>
            <a:r>
              <a:rPr sz="3200" spc="-5" dirty="0">
                <a:latin typeface="Carlito"/>
                <a:cs typeface="Carlito"/>
              </a:rPr>
              <a:t>de </a:t>
            </a:r>
            <a:r>
              <a:rPr sz="3200" spc="-10" dirty="0">
                <a:latin typeface="Carlito"/>
                <a:cs typeface="Carlito"/>
              </a:rPr>
              <a:t>empregados </a:t>
            </a:r>
            <a:r>
              <a:rPr sz="3200" spc="-5" dirty="0">
                <a:latin typeface="Carlito"/>
                <a:cs typeface="Carlito"/>
              </a:rPr>
              <a:t>no </a:t>
            </a:r>
            <a:r>
              <a:rPr sz="3200" spc="-15" dirty="0">
                <a:latin typeface="Carlito"/>
                <a:cs typeface="Carlito"/>
              </a:rPr>
              <a:t>setor  </a:t>
            </a:r>
            <a:r>
              <a:rPr sz="3200" spc="-10" dirty="0">
                <a:latin typeface="Carlito"/>
                <a:cs typeface="Carlito"/>
              </a:rPr>
              <a:t>industrial, </a:t>
            </a:r>
            <a:r>
              <a:rPr sz="3200" spc="-5" dirty="0">
                <a:latin typeface="Carlito"/>
                <a:cs typeface="Carlito"/>
              </a:rPr>
              <a:t>devido </a:t>
            </a:r>
            <a:r>
              <a:rPr sz="3200" dirty="0">
                <a:latin typeface="Carlito"/>
                <a:cs typeface="Carlito"/>
              </a:rPr>
              <a:t>aos </a:t>
            </a:r>
            <a:r>
              <a:rPr sz="3200" spc="-10" dirty="0">
                <a:latin typeface="Carlito"/>
                <a:cs typeface="Carlito"/>
              </a:rPr>
              <a:t>processos </a:t>
            </a:r>
            <a:r>
              <a:rPr sz="3200" spc="-5" dirty="0">
                <a:latin typeface="Carlito"/>
                <a:cs typeface="Carlito"/>
              </a:rPr>
              <a:t>de</a:t>
            </a:r>
            <a:r>
              <a:rPr sz="3200" spc="4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automação.</a:t>
            </a:r>
            <a:endParaRPr sz="3200">
              <a:latin typeface="Carlito"/>
              <a:cs typeface="Carlito"/>
            </a:endParaRPr>
          </a:p>
          <a:p>
            <a:pPr marL="355600" marR="1363345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Menor </a:t>
            </a:r>
            <a:r>
              <a:rPr sz="3200" spc="-5" dirty="0">
                <a:latin typeface="Carlito"/>
                <a:cs typeface="Carlito"/>
              </a:rPr>
              <a:t>participação </a:t>
            </a:r>
            <a:r>
              <a:rPr sz="3200" dirty="0">
                <a:latin typeface="Carlito"/>
                <a:cs typeface="Carlito"/>
              </a:rPr>
              <a:t>da </a:t>
            </a:r>
            <a:r>
              <a:rPr sz="3200" spc="-10" dirty="0">
                <a:latin typeface="Carlito"/>
                <a:cs typeface="Carlito"/>
              </a:rPr>
              <a:t>indústria </a:t>
            </a:r>
            <a:r>
              <a:rPr sz="3200" dirty="0">
                <a:latin typeface="Carlito"/>
                <a:cs typeface="Carlito"/>
              </a:rPr>
              <a:t>na </a:t>
            </a:r>
            <a:r>
              <a:rPr sz="3200" spc="-15" dirty="0">
                <a:latin typeface="Carlito"/>
                <a:cs typeface="Carlito"/>
              </a:rPr>
              <a:t>riqueza  </a:t>
            </a:r>
            <a:r>
              <a:rPr sz="3200" spc="-5" dirty="0">
                <a:latin typeface="Carlito"/>
                <a:cs typeface="Carlito"/>
              </a:rPr>
              <a:t>nacional, </a:t>
            </a:r>
            <a:r>
              <a:rPr sz="3200" dirty="0">
                <a:latin typeface="Carlito"/>
                <a:cs typeface="Carlito"/>
              </a:rPr>
              <a:t>em média </a:t>
            </a:r>
            <a:r>
              <a:rPr sz="3200" spc="-15" dirty="0">
                <a:latin typeface="Carlito"/>
                <a:cs typeface="Carlito"/>
              </a:rPr>
              <a:t>somente </a:t>
            </a:r>
            <a:r>
              <a:rPr sz="3200" dirty="0">
                <a:latin typeface="Carlito"/>
                <a:cs typeface="Carlito"/>
              </a:rPr>
              <a:t>20,4% </a:t>
            </a:r>
            <a:r>
              <a:rPr sz="3200" spc="-5" dirty="0">
                <a:latin typeface="Carlito"/>
                <a:cs typeface="Carlito"/>
              </a:rPr>
              <a:t>do</a:t>
            </a:r>
            <a:r>
              <a:rPr sz="3200" spc="-1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PIB.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Intensificação </a:t>
            </a:r>
            <a:r>
              <a:rPr sz="3200" spc="-5" dirty="0">
                <a:latin typeface="Carlito"/>
                <a:cs typeface="Carlito"/>
              </a:rPr>
              <a:t>do </a:t>
            </a:r>
            <a:r>
              <a:rPr sz="3200" spc="-15" dirty="0">
                <a:latin typeface="Carlito"/>
                <a:cs typeface="Carlito"/>
              </a:rPr>
              <a:t>setor terciário </a:t>
            </a:r>
            <a:r>
              <a:rPr sz="3200" spc="-5" dirty="0">
                <a:latin typeface="Carlito"/>
                <a:cs typeface="Carlito"/>
              </a:rPr>
              <a:t>que </a:t>
            </a:r>
            <a:r>
              <a:rPr sz="3200" spc="-10" dirty="0">
                <a:latin typeface="Carlito"/>
                <a:cs typeface="Carlito"/>
              </a:rPr>
              <a:t>produz </a:t>
            </a:r>
            <a:r>
              <a:rPr sz="3200" dirty="0">
                <a:latin typeface="Carlito"/>
                <a:cs typeface="Carlito"/>
              </a:rPr>
              <a:t>74% </a:t>
            </a:r>
            <a:r>
              <a:rPr sz="3200" spc="-5" dirty="0">
                <a:latin typeface="Carlito"/>
                <a:cs typeface="Carlito"/>
              </a:rPr>
              <a:t>do  </a:t>
            </a:r>
            <a:r>
              <a:rPr sz="3200" dirty="0">
                <a:latin typeface="Carlito"/>
                <a:cs typeface="Carlito"/>
              </a:rPr>
              <a:t>PIB.</a:t>
            </a:r>
            <a:endParaRPr sz="3200">
              <a:latin typeface="Carlito"/>
              <a:cs typeface="Carlito"/>
            </a:endParaRPr>
          </a:p>
          <a:p>
            <a:pPr marL="355600" marR="487680" indent="-342900">
              <a:lnSpc>
                <a:spcPts val="346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Crescimento </a:t>
            </a:r>
            <a:r>
              <a:rPr sz="3200" spc="-10" dirty="0">
                <a:latin typeface="Carlito"/>
                <a:cs typeface="Carlito"/>
              </a:rPr>
              <a:t>acelerado </a:t>
            </a:r>
            <a:r>
              <a:rPr sz="3200" spc="-5" dirty="0">
                <a:latin typeface="Carlito"/>
                <a:cs typeface="Carlito"/>
              </a:rPr>
              <a:t>dos </a:t>
            </a:r>
            <a:r>
              <a:rPr sz="3200" spc="-15" dirty="0">
                <a:latin typeface="Carlito"/>
                <a:cs typeface="Carlito"/>
              </a:rPr>
              <a:t>setores </a:t>
            </a:r>
            <a:r>
              <a:rPr sz="3200" spc="-10" dirty="0">
                <a:latin typeface="Carlito"/>
                <a:cs typeface="Carlito"/>
              </a:rPr>
              <a:t>industriais  ligados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10" dirty="0">
                <a:latin typeface="Carlito"/>
                <a:cs typeface="Carlito"/>
              </a:rPr>
              <a:t>eletrônica, </a:t>
            </a:r>
            <a:r>
              <a:rPr sz="3200" spc="-20" dirty="0">
                <a:latin typeface="Carlito"/>
                <a:cs typeface="Carlito"/>
              </a:rPr>
              <a:t>informática 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4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biotecnologia.</a:t>
            </a:r>
            <a:endParaRPr sz="3200">
              <a:latin typeface="Carlito"/>
              <a:cs typeface="Carlito"/>
            </a:endParaRPr>
          </a:p>
          <a:p>
            <a:pPr marL="355600" marR="244475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Crescente descentralização </a:t>
            </a:r>
            <a:r>
              <a:rPr sz="3200" dirty="0">
                <a:latin typeface="Carlito"/>
                <a:cs typeface="Carlito"/>
              </a:rPr>
              <a:t>da </a:t>
            </a:r>
            <a:r>
              <a:rPr sz="3200" spc="-10" dirty="0">
                <a:latin typeface="Carlito"/>
                <a:cs typeface="Carlito"/>
              </a:rPr>
              <a:t>indústria, </a:t>
            </a:r>
            <a:r>
              <a:rPr sz="3200" dirty="0">
                <a:latin typeface="Carlito"/>
                <a:cs typeface="Carlito"/>
              </a:rPr>
              <a:t>da </a:t>
            </a:r>
            <a:r>
              <a:rPr sz="3200" spc="-5" dirty="0">
                <a:latin typeface="Carlito"/>
                <a:cs typeface="Carlito"/>
              </a:rPr>
              <a:t>região  </a:t>
            </a:r>
            <a:r>
              <a:rPr sz="3200" spc="-20" dirty="0">
                <a:latin typeface="Carlito"/>
                <a:cs typeface="Carlito"/>
              </a:rPr>
              <a:t>nordeste para </a:t>
            </a:r>
            <a:r>
              <a:rPr sz="3200" spc="-15" dirty="0">
                <a:latin typeface="Carlito"/>
                <a:cs typeface="Carlito"/>
              </a:rPr>
              <a:t>outras </a:t>
            </a:r>
            <a:r>
              <a:rPr sz="3200" spc="-5" dirty="0">
                <a:latin typeface="Carlito"/>
                <a:cs typeface="Carlito"/>
              </a:rPr>
              <a:t>regiões do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país.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9D340B03-1924-48DB-9854-5AEEFD746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4018"/>
            <a:ext cx="82721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heavy" dirty="0">
                <a:uFill>
                  <a:solidFill>
                    <a:srgbClr val="000000"/>
                  </a:solidFill>
                </a:uFill>
              </a:rPr>
              <a:t>A </a:t>
            </a:r>
            <a:r>
              <a:rPr sz="4400" u="heavy" spc="-5" dirty="0">
                <a:uFill>
                  <a:solidFill>
                    <a:srgbClr val="000000"/>
                  </a:solidFill>
                </a:uFill>
              </a:rPr>
              <a:t>atividade industrial</a:t>
            </a:r>
            <a:r>
              <a:rPr sz="4400" u="heavy" spc="-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4400" u="heavy" spc="-5" dirty="0">
                <a:uFill>
                  <a:solidFill>
                    <a:srgbClr val="000000"/>
                  </a:solidFill>
                </a:uFill>
              </a:rPr>
              <a:t>estadunidense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594" y="5726379"/>
            <a:ext cx="59023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rlito"/>
                <a:cs typeface="Carlito"/>
              </a:rPr>
              <a:t>Ocupando </a:t>
            </a:r>
            <a:r>
              <a:rPr sz="2800" spc="-15" dirty="0">
                <a:latin typeface="Carlito"/>
                <a:cs typeface="Carlito"/>
              </a:rPr>
              <a:t>cerca </a:t>
            </a:r>
            <a:r>
              <a:rPr sz="2800" spc="-5" dirty="0">
                <a:latin typeface="Carlito"/>
                <a:cs typeface="Carlito"/>
              </a:rPr>
              <a:t>de </a:t>
            </a:r>
            <a:r>
              <a:rPr sz="2800" spc="-10" dirty="0">
                <a:latin typeface="Carlito"/>
                <a:cs typeface="Carlito"/>
              </a:rPr>
              <a:t>80% </a:t>
            </a:r>
            <a:r>
              <a:rPr sz="2800" spc="-5" dirty="0">
                <a:latin typeface="Carlito"/>
                <a:cs typeface="Carlito"/>
              </a:rPr>
              <a:t>da </a:t>
            </a:r>
            <a:r>
              <a:rPr sz="2800" spc="-10" dirty="0">
                <a:latin typeface="Carlito"/>
                <a:cs typeface="Carlito"/>
              </a:rPr>
              <a:t>mão-de-obra  </a:t>
            </a:r>
            <a:r>
              <a:rPr sz="2800" spc="-20" dirty="0">
                <a:latin typeface="Carlito"/>
                <a:cs typeface="Carlito"/>
              </a:rPr>
              <a:t>total </a:t>
            </a:r>
            <a:r>
              <a:rPr sz="2800" spc="-10" dirty="0">
                <a:latin typeface="Carlito"/>
                <a:cs typeface="Carlito"/>
              </a:rPr>
              <a:t>que trabalha </a:t>
            </a:r>
            <a:r>
              <a:rPr sz="2800" spc="-5" dirty="0">
                <a:latin typeface="Carlito"/>
                <a:cs typeface="Carlito"/>
              </a:rPr>
              <a:t>no </a:t>
            </a:r>
            <a:r>
              <a:rPr sz="2800" spc="-15" dirty="0">
                <a:latin typeface="Carlito"/>
                <a:cs typeface="Carlito"/>
              </a:rPr>
              <a:t>setor</a:t>
            </a:r>
            <a:r>
              <a:rPr sz="2800" spc="3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secundário.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84450" y="908050"/>
            <a:ext cx="898525" cy="698500"/>
            <a:chOff x="2584450" y="908050"/>
            <a:chExt cx="898525" cy="698500"/>
          </a:xfrm>
        </p:grpSpPr>
        <p:sp>
          <p:nvSpPr>
            <p:cNvPr id="5" name="object 5"/>
            <p:cNvSpPr/>
            <p:nvPr/>
          </p:nvSpPr>
          <p:spPr>
            <a:xfrm>
              <a:off x="2590800" y="914400"/>
              <a:ext cx="885825" cy="685800"/>
            </a:xfrm>
            <a:custGeom>
              <a:avLst/>
              <a:gdLst/>
              <a:ahLst/>
              <a:cxnLst/>
              <a:rect l="l" t="t" r="r" b="b"/>
              <a:pathLst>
                <a:path w="885825" h="685800">
                  <a:moveTo>
                    <a:pt x="295275" y="0"/>
                  </a:moveTo>
                  <a:lnTo>
                    <a:pt x="0" y="0"/>
                  </a:lnTo>
                  <a:lnTo>
                    <a:pt x="0" y="587755"/>
                  </a:lnTo>
                  <a:lnTo>
                    <a:pt x="590550" y="587755"/>
                  </a:lnTo>
                  <a:lnTo>
                    <a:pt x="590550" y="685800"/>
                  </a:lnTo>
                  <a:lnTo>
                    <a:pt x="885825" y="489838"/>
                  </a:lnTo>
                  <a:lnTo>
                    <a:pt x="590550" y="293877"/>
                  </a:lnTo>
                  <a:lnTo>
                    <a:pt x="590550" y="391922"/>
                  </a:lnTo>
                  <a:lnTo>
                    <a:pt x="295275" y="391922"/>
                  </a:lnTo>
                  <a:lnTo>
                    <a:pt x="2952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90800" y="914400"/>
              <a:ext cx="885825" cy="685800"/>
            </a:xfrm>
            <a:custGeom>
              <a:avLst/>
              <a:gdLst/>
              <a:ahLst/>
              <a:cxnLst/>
              <a:rect l="l" t="t" r="r" b="b"/>
              <a:pathLst>
                <a:path w="885825" h="685800">
                  <a:moveTo>
                    <a:pt x="885825" y="489838"/>
                  </a:moveTo>
                  <a:lnTo>
                    <a:pt x="590550" y="293877"/>
                  </a:lnTo>
                  <a:lnTo>
                    <a:pt x="590550" y="391922"/>
                  </a:lnTo>
                  <a:lnTo>
                    <a:pt x="295275" y="391922"/>
                  </a:lnTo>
                  <a:lnTo>
                    <a:pt x="295275" y="0"/>
                  </a:lnTo>
                  <a:lnTo>
                    <a:pt x="0" y="0"/>
                  </a:lnTo>
                  <a:lnTo>
                    <a:pt x="0" y="587755"/>
                  </a:lnTo>
                  <a:lnTo>
                    <a:pt x="590550" y="587755"/>
                  </a:lnTo>
                  <a:lnTo>
                    <a:pt x="590550" y="685800"/>
                  </a:lnTo>
                  <a:lnTo>
                    <a:pt x="885825" y="48983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584575" y="1010538"/>
            <a:ext cx="5227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rlito"/>
                <a:cs typeface="Carlito"/>
              </a:rPr>
              <a:t>Apresenta-se </a:t>
            </a:r>
            <a:r>
              <a:rPr sz="2800" spc="-20" dirty="0">
                <a:latin typeface="Carlito"/>
                <a:cs typeface="Carlito"/>
              </a:rPr>
              <a:t>bastante</a:t>
            </a:r>
            <a:r>
              <a:rPr sz="2800" spc="3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diversificada.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12850" y="1060450"/>
            <a:ext cx="498475" cy="774700"/>
            <a:chOff x="1212850" y="1060450"/>
            <a:chExt cx="498475" cy="774700"/>
          </a:xfrm>
        </p:grpSpPr>
        <p:sp>
          <p:nvSpPr>
            <p:cNvPr id="9" name="object 9"/>
            <p:cNvSpPr/>
            <p:nvPr/>
          </p:nvSpPr>
          <p:spPr>
            <a:xfrm>
              <a:off x="1219200" y="1066800"/>
              <a:ext cx="485775" cy="762000"/>
            </a:xfrm>
            <a:custGeom>
              <a:avLst/>
              <a:gdLst/>
              <a:ahLst/>
              <a:cxnLst/>
              <a:rect l="l" t="t" r="r" b="b"/>
              <a:pathLst>
                <a:path w="485775" h="762000">
                  <a:moveTo>
                    <a:pt x="364363" y="0"/>
                  </a:moveTo>
                  <a:lnTo>
                    <a:pt x="121412" y="0"/>
                  </a:lnTo>
                  <a:lnTo>
                    <a:pt x="121412" y="571500"/>
                  </a:lnTo>
                  <a:lnTo>
                    <a:pt x="0" y="571500"/>
                  </a:lnTo>
                  <a:lnTo>
                    <a:pt x="242950" y="762000"/>
                  </a:lnTo>
                  <a:lnTo>
                    <a:pt x="485775" y="571500"/>
                  </a:lnTo>
                  <a:lnTo>
                    <a:pt x="364363" y="571500"/>
                  </a:lnTo>
                  <a:lnTo>
                    <a:pt x="364363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9200" y="1066800"/>
              <a:ext cx="485775" cy="762000"/>
            </a:xfrm>
            <a:custGeom>
              <a:avLst/>
              <a:gdLst/>
              <a:ahLst/>
              <a:cxnLst/>
              <a:rect l="l" t="t" r="r" b="b"/>
              <a:pathLst>
                <a:path w="485775" h="762000">
                  <a:moveTo>
                    <a:pt x="0" y="571500"/>
                  </a:moveTo>
                  <a:lnTo>
                    <a:pt x="121412" y="571500"/>
                  </a:lnTo>
                  <a:lnTo>
                    <a:pt x="121412" y="0"/>
                  </a:lnTo>
                  <a:lnTo>
                    <a:pt x="364363" y="0"/>
                  </a:lnTo>
                  <a:lnTo>
                    <a:pt x="364363" y="571500"/>
                  </a:lnTo>
                  <a:lnTo>
                    <a:pt x="485775" y="571500"/>
                  </a:lnTo>
                  <a:lnTo>
                    <a:pt x="242950" y="762000"/>
                  </a:lnTo>
                  <a:lnTo>
                    <a:pt x="0" y="5715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04800" y="1828800"/>
            <a:ext cx="3276600" cy="850900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0805" marR="111125">
              <a:lnSpc>
                <a:spcPct val="100000"/>
              </a:lnSpc>
              <a:spcBef>
                <a:spcPts val="204"/>
              </a:spcBef>
            </a:pP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Uma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das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mais</a:t>
            </a:r>
            <a:r>
              <a:rPr sz="2400" spc="-1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completas 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2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mundo.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9740" y="2914015"/>
            <a:ext cx="209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heavy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 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maior</a:t>
            </a:r>
            <a:r>
              <a:rPr sz="1800" b="1" u="heavy" spc="-7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concentração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33800" y="3052698"/>
            <a:ext cx="1219200" cy="142875"/>
          </a:xfrm>
          <a:custGeom>
            <a:avLst/>
            <a:gdLst/>
            <a:ahLst/>
            <a:cxnLst/>
            <a:rect l="l" t="t" r="r" b="b"/>
            <a:pathLst>
              <a:path w="1219200" h="142875">
                <a:moveTo>
                  <a:pt x="1076325" y="0"/>
                </a:moveTo>
                <a:lnTo>
                  <a:pt x="1076325" y="142875"/>
                </a:lnTo>
                <a:lnTo>
                  <a:pt x="1171659" y="95250"/>
                </a:lnTo>
                <a:lnTo>
                  <a:pt x="1100074" y="95250"/>
                </a:lnTo>
                <a:lnTo>
                  <a:pt x="1100074" y="47625"/>
                </a:lnTo>
                <a:lnTo>
                  <a:pt x="1171490" y="47625"/>
                </a:lnTo>
                <a:lnTo>
                  <a:pt x="1076325" y="0"/>
                </a:lnTo>
                <a:close/>
              </a:path>
              <a:path w="1219200" h="142875">
                <a:moveTo>
                  <a:pt x="1076325" y="47625"/>
                </a:moveTo>
                <a:lnTo>
                  <a:pt x="0" y="47625"/>
                </a:lnTo>
                <a:lnTo>
                  <a:pt x="0" y="95250"/>
                </a:lnTo>
                <a:lnTo>
                  <a:pt x="1076325" y="95250"/>
                </a:lnTo>
                <a:lnTo>
                  <a:pt x="1076325" y="47625"/>
                </a:lnTo>
                <a:close/>
              </a:path>
              <a:path w="1219200" h="142875">
                <a:moveTo>
                  <a:pt x="1171490" y="47625"/>
                </a:moveTo>
                <a:lnTo>
                  <a:pt x="1100074" y="47625"/>
                </a:lnTo>
                <a:lnTo>
                  <a:pt x="1100074" y="95250"/>
                </a:lnTo>
                <a:lnTo>
                  <a:pt x="1171659" y="95250"/>
                </a:lnTo>
                <a:lnTo>
                  <a:pt x="1219200" y="71500"/>
                </a:lnTo>
                <a:lnTo>
                  <a:pt x="1171490" y="47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8828" y="2830194"/>
            <a:ext cx="19323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No</a:t>
            </a:r>
            <a:r>
              <a:rPr sz="2800" b="1" u="heavy" spc="-6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nordeste.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099050" y="2127250"/>
            <a:ext cx="774700" cy="698500"/>
            <a:chOff x="5099050" y="2127250"/>
            <a:chExt cx="774700" cy="698500"/>
          </a:xfrm>
        </p:grpSpPr>
        <p:sp>
          <p:nvSpPr>
            <p:cNvPr id="16" name="object 16"/>
            <p:cNvSpPr/>
            <p:nvPr/>
          </p:nvSpPr>
          <p:spPr>
            <a:xfrm>
              <a:off x="5105400" y="2133600"/>
              <a:ext cx="762000" cy="685800"/>
            </a:xfrm>
            <a:custGeom>
              <a:avLst/>
              <a:gdLst/>
              <a:ahLst/>
              <a:cxnLst/>
              <a:rect l="l" t="t" r="r" b="b"/>
              <a:pathLst>
                <a:path w="762000" h="685800">
                  <a:moveTo>
                    <a:pt x="508000" y="0"/>
                  </a:moveTo>
                  <a:lnTo>
                    <a:pt x="508000" y="97916"/>
                  </a:lnTo>
                  <a:lnTo>
                    <a:pt x="0" y="97916"/>
                  </a:lnTo>
                  <a:lnTo>
                    <a:pt x="0" y="685800"/>
                  </a:lnTo>
                  <a:lnTo>
                    <a:pt x="254000" y="685800"/>
                  </a:lnTo>
                  <a:lnTo>
                    <a:pt x="254000" y="293877"/>
                  </a:lnTo>
                  <a:lnTo>
                    <a:pt x="508000" y="293877"/>
                  </a:lnTo>
                  <a:lnTo>
                    <a:pt x="508000" y="391922"/>
                  </a:lnTo>
                  <a:lnTo>
                    <a:pt x="762000" y="195961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05400" y="2133600"/>
              <a:ext cx="762000" cy="685800"/>
            </a:xfrm>
            <a:custGeom>
              <a:avLst/>
              <a:gdLst/>
              <a:ahLst/>
              <a:cxnLst/>
              <a:rect l="l" t="t" r="r" b="b"/>
              <a:pathLst>
                <a:path w="762000" h="685800">
                  <a:moveTo>
                    <a:pt x="762000" y="195961"/>
                  </a:moveTo>
                  <a:lnTo>
                    <a:pt x="508000" y="391922"/>
                  </a:lnTo>
                  <a:lnTo>
                    <a:pt x="508000" y="293877"/>
                  </a:lnTo>
                  <a:lnTo>
                    <a:pt x="254000" y="293877"/>
                  </a:lnTo>
                  <a:lnTo>
                    <a:pt x="254000" y="685800"/>
                  </a:lnTo>
                  <a:lnTo>
                    <a:pt x="0" y="685800"/>
                  </a:lnTo>
                  <a:lnTo>
                    <a:pt x="0" y="97916"/>
                  </a:lnTo>
                  <a:lnTo>
                    <a:pt x="508000" y="97916"/>
                  </a:lnTo>
                  <a:lnTo>
                    <a:pt x="508000" y="0"/>
                  </a:lnTo>
                  <a:lnTo>
                    <a:pt x="762000" y="19596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943600" y="1981200"/>
            <a:ext cx="2843530" cy="8318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04"/>
              </a:spcBef>
            </a:pPr>
            <a:r>
              <a:rPr sz="2400" spc="-10" dirty="0">
                <a:latin typeface="Carlito"/>
                <a:cs typeface="Carlito"/>
              </a:rPr>
              <a:t>Subsolo </a:t>
            </a:r>
            <a:r>
              <a:rPr sz="2400" spc="-5" dirty="0">
                <a:latin typeface="Carlito"/>
                <a:cs typeface="Carlito"/>
              </a:rPr>
              <a:t>rico</a:t>
            </a:r>
            <a:r>
              <a:rPr sz="2400" spc="-3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em</a:t>
            </a:r>
            <a:endParaRPr sz="2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Carlito"/>
                <a:cs typeface="Carlito"/>
              </a:rPr>
              <a:t>recursos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minerais.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12850" y="3575050"/>
            <a:ext cx="1384300" cy="698500"/>
            <a:chOff x="1212850" y="3575050"/>
            <a:chExt cx="1384300" cy="698500"/>
          </a:xfrm>
        </p:grpSpPr>
        <p:sp>
          <p:nvSpPr>
            <p:cNvPr id="20" name="object 20"/>
            <p:cNvSpPr/>
            <p:nvPr/>
          </p:nvSpPr>
          <p:spPr>
            <a:xfrm>
              <a:off x="1219200" y="3581400"/>
              <a:ext cx="1371600" cy="685800"/>
            </a:xfrm>
            <a:custGeom>
              <a:avLst/>
              <a:gdLst/>
              <a:ahLst/>
              <a:cxnLst/>
              <a:rect l="l" t="t" r="r" b="b"/>
              <a:pathLst>
                <a:path w="1371600" h="685800">
                  <a:moveTo>
                    <a:pt x="13716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514350" y="457200"/>
                  </a:lnTo>
                  <a:lnTo>
                    <a:pt x="514350" y="571500"/>
                  </a:lnTo>
                  <a:lnTo>
                    <a:pt x="342900" y="571500"/>
                  </a:lnTo>
                  <a:lnTo>
                    <a:pt x="685800" y="685800"/>
                  </a:lnTo>
                  <a:lnTo>
                    <a:pt x="1028700" y="571500"/>
                  </a:lnTo>
                  <a:lnTo>
                    <a:pt x="857250" y="571500"/>
                  </a:lnTo>
                  <a:lnTo>
                    <a:pt x="857250" y="457200"/>
                  </a:lnTo>
                  <a:lnTo>
                    <a:pt x="1371600" y="457200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9200" y="3581400"/>
              <a:ext cx="1371600" cy="685800"/>
            </a:xfrm>
            <a:custGeom>
              <a:avLst/>
              <a:gdLst/>
              <a:ahLst/>
              <a:cxnLst/>
              <a:rect l="l" t="t" r="r" b="b"/>
              <a:pathLst>
                <a:path w="1371600" h="685800">
                  <a:moveTo>
                    <a:pt x="0" y="0"/>
                  </a:moveTo>
                  <a:lnTo>
                    <a:pt x="1371600" y="0"/>
                  </a:lnTo>
                  <a:lnTo>
                    <a:pt x="1371600" y="457200"/>
                  </a:lnTo>
                  <a:lnTo>
                    <a:pt x="857250" y="457200"/>
                  </a:lnTo>
                  <a:lnTo>
                    <a:pt x="857250" y="571500"/>
                  </a:lnTo>
                  <a:lnTo>
                    <a:pt x="1028700" y="571500"/>
                  </a:lnTo>
                  <a:lnTo>
                    <a:pt x="685800" y="685800"/>
                  </a:lnTo>
                  <a:lnTo>
                    <a:pt x="342900" y="571500"/>
                  </a:lnTo>
                  <a:lnTo>
                    <a:pt x="514350" y="571500"/>
                  </a:lnTo>
                  <a:lnTo>
                    <a:pt x="51435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0" y="4419562"/>
            <a:ext cx="3429000" cy="831215"/>
          </a:xfrm>
          <a:prstGeom prst="rect">
            <a:avLst/>
          </a:prstGeom>
          <a:solidFill>
            <a:srgbClr val="0000FF"/>
          </a:solidFill>
          <a:ln w="1587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10"/>
              </a:spcBef>
            </a:pPr>
            <a:r>
              <a:rPr sz="24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rlito"/>
                <a:cs typeface="Carlito"/>
              </a:rPr>
              <a:t>Região</a:t>
            </a:r>
            <a:r>
              <a:rPr sz="2400" b="1" u="heavy" spc="-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rlito"/>
                <a:cs typeface="Carlito"/>
              </a:rPr>
              <a:t> </a:t>
            </a:r>
            <a:r>
              <a:rPr sz="24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rlito"/>
                <a:cs typeface="Carlito"/>
              </a:rPr>
              <a:t>denominada</a:t>
            </a:r>
            <a:endParaRPr sz="2400">
              <a:latin typeface="Carlito"/>
              <a:cs typeface="Carlito"/>
            </a:endParaRPr>
          </a:p>
          <a:p>
            <a:pPr marL="91440">
              <a:lnSpc>
                <a:spcPct val="100000"/>
              </a:lnSpc>
            </a:pPr>
            <a:r>
              <a:rPr sz="24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rlito"/>
                <a:cs typeface="Carlito"/>
              </a:rPr>
              <a:t>manufacturing</a:t>
            </a:r>
            <a:r>
              <a:rPr sz="2400" b="1" i="1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rlito"/>
                <a:cs typeface="Carlito"/>
              </a:rPr>
              <a:t> </a:t>
            </a:r>
            <a:r>
              <a:rPr sz="24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rlito"/>
                <a:cs typeface="Carlito"/>
              </a:rPr>
              <a:t>belt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rlito"/>
                <a:cs typeface="Carlito"/>
              </a:rPr>
              <a:t>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70732" y="4175125"/>
            <a:ext cx="1153795" cy="499745"/>
          </a:xfrm>
          <a:custGeom>
            <a:avLst/>
            <a:gdLst/>
            <a:ahLst/>
            <a:cxnLst/>
            <a:rect l="l" t="t" r="r" b="b"/>
            <a:pathLst>
              <a:path w="1153795" h="499745">
                <a:moveTo>
                  <a:pt x="983865" y="53035"/>
                </a:moveTo>
                <a:lnTo>
                  <a:pt x="0" y="446531"/>
                </a:lnTo>
                <a:lnTo>
                  <a:pt x="21335" y="499618"/>
                </a:lnTo>
                <a:lnTo>
                  <a:pt x="1005089" y="106116"/>
                </a:lnTo>
                <a:lnTo>
                  <a:pt x="983865" y="53035"/>
                </a:lnTo>
                <a:close/>
              </a:path>
              <a:path w="1153795" h="499745">
                <a:moveTo>
                  <a:pt x="1130066" y="42418"/>
                </a:moveTo>
                <a:lnTo>
                  <a:pt x="1010412" y="42418"/>
                </a:lnTo>
                <a:lnTo>
                  <a:pt x="1031620" y="95504"/>
                </a:lnTo>
                <a:lnTo>
                  <a:pt x="1005089" y="106116"/>
                </a:lnTo>
                <a:lnTo>
                  <a:pt x="1026287" y="159131"/>
                </a:lnTo>
                <a:lnTo>
                  <a:pt x="1130066" y="42418"/>
                </a:lnTo>
                <a:close/>
              </a:path>
              <a:path w="1153795" h="499745">
                <a:moveTo>
                  <a:pt x="1010412" y="42418"/>
                </a:moveTo>
                <a:lnTo>
                  <a:pt x="983865" y="53035"/>
                </a:lnTo>
                <a:lnTo>
                  <a:pt x="1005089" y="106116"/>
                </a:lnTo>
                <a:lnTo>
                  <a:pt x="1031620" y="95504"/>
                </a:lnTo>
                <a:lnTo>
                  <a:pt x="1010412" y="42418"/>
                </a:lnTo>
                <a:close/>
              </a:path>
              <a:path w="1153795" h="499745">
                <a:moveTo>
                  <a:pt x="962659" y="0"/>
                </a:moveTo>
                <a:lnTo>
                  <a:pt x="983865" y="53035"/>
                </a:lnTo>
                <a:lnTo>
                  <a:pt x="1010412" y="42418"/>
                </a:lnTo>
                <a:lnTo>
                  <a:pt x="1130066" y="42418"/>
                </a:lnTo>
                <a:lnTo>
                  <a:pt x="1153667" y="15875"/>
                </a:lnTo>
                <a:lnTo>
                  <a:pt x="962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803775" y="3821048"/>
            <a:ext cx="372046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rlito"/>
                <a:cs typeface="Carlito"/>
              </a:rPr>
              <a:t>Responde por quase </a:t>
            </a:r>
            <a:r>
              <a:rPr sz="2800" spc="-5" dirty="0">
                <a:latin typeface="Carlito"/>
                <a:cs typeface="Carlito"/>
              </a:rPr>
              <a:t>50%  da </a:t>
            </a:r>
            <a:r>
              <a:rPr sz="2800" spc="-20" dirty="0">
                <a:latin typeface="Carlito"/>
                <a:cs typeface="Carlito"/>
              </a:rPr>
              <a:t>produção </a:t>
            </a:r>
            <a:r>
              <a:rPr sz="2800" spc="-10" dirty="0">
                <a:latin typeface="Carlito"/>
                <a:cs typeface="Carlito"/>
              </a:rPr>
              <a:t>industrial do  país.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03250" y="5327650"/>
            <a:ext cx="746125" cy="1079500"/>
            <a:chOff x="603250" y="5327650"/>
            <a:chExt cx="746125" cy="1079500"/>
          </a:xfrm>
        </p:grpSpPr>
        <p:sp>
          <p:nvSpPr>
            <p:cNvPr id="26" name="object 26"/>
            <p:cNvSpPr/>
            <p:nvPr/>
          </p:nvSpPr>
          <p:spPr>
            <a:xfrm>
              <a:off x="609600" y="5334000"/>
              <a:ext cx="733425" cy="1066800"/>
            </a:xfrm>
            <a:custGeom>
              <a:avLst/>
              <a:gdLst/>
              <a:ahLst/>
              <a:cxnLst/>
              <a:rect l="l" t="t" r="r" b="b"/>
              <a:pathLst>
                <a:path w="733425" h="1066800">
                  <a:moveTo>
                    <a:pt x="244475" y="0"/>
                  </a:moveTo>
                  <a:lnTo>
                    <a:pt x="0" y="0"/>
                  </a:lnTo>
                  <a:lnTo>
                    <a:pt x="0" y="914387"/>
                  </a:lnTo>
                  <a:lnTo>
                    <a:pt x="488950" y="914387"/>
                  </a:lnTo>
                  <a:lnTo>
                    <a:pt x="488950" y="1066800"/>
                  </a:lnTo>
                  <a:lnTo>
                    <a:pt x="733425" y="762025"/>
                  </a:lnTo>
                  <a:lnTo>
                    <a:pt x="488950" y="457187"/>
                  </a:lnTo>
                  <a:lnTo>
                    <a:pt x="488950" y="609600"/>
                  </a:lnTo>
                  <a:lnTo>
                    <a:pt x="244475" y="609600"/>
                  </a:lnTo>
                  <a:lnTo>
                    <a:pt x="2444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9600" y="5334000"/>
              <a:ext cx="733425" cy="1066800"/>
            </a:xfrm>
            <a:custGeom>
              <a:avLst/>
              <a:gdLst/>
              <a:ahLst/>
              <a:cxnLst/>
              <a:rect l="l" t="t" r="r" b="b"/>
              <a:pathLst>
                <a:path w="733425" h="1066800">
                  <a:moveTo>
                    <a:pt x="733425" y="762025"/>
                  </a:moveTo>
                  <a:lnTo>
                    <a:pt x="488950" y="457187"/>
                  </a:lnTo>
                  <a:lnTo>
                    <a:pt x="488950" y="609600"/>
                  </a:lnTo>
                  <a:lnTo>
                    <a:pt x="244475" y="609600"/>
                  </a:lnTo>
                  <a:lnTo>
                    <a:pt x="244475" y="0"/>
                  </a:lnTo>
                  <a:lnTo>
                    <a:pt x="0" y="0"/>
                  </a:lnTo>
                  <a:lnTo>
                    <a:pt x="0" y="914387"/>
                  </a:lnTo>
                  <a:lnTo>
                    <a:pt x="488950" y="914387"/>
                  </a:lnTo>
                  <a:lnTo>
                    <a:pt x="488950" y="1066800"/>
                  </a:lnTo>
                  <a:lnTo>
                    <a:pt x="733425" y="76202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D511B41-1CBE-4EDC-BF8C-5E8D91490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162" y="357149"/>
            <a:ext cx="8501126" cy="6215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7FD6ECA2-3A01-48C4-B6D1-E90E0F83D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5900" y="374650"/>
            <a:ext cx="8636000" cy="5810250"/>
            <a:chOff x="215900" y="374650"/>
            <a:chExt cx="8636000" cy="5810250"/>
          </a:xfrm>
        </p:grpSpPr>
        <p:sp>
          <p:nvSpPr>
            <p:cNvPr id="3" name="object 3"/>
            <p:cNvSpPr/>
            <p:nvPr/>
          </p:nvSpPr>
          <p:spPr>
            <a:xfrm>
              <a:off x="228600" y="914400"/>
              <a:ext cx="8610600" cy="5257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2250" y="908050"/>
              <a:ext cx="8623300" cy="5270500"/>
            </a:xfrm>
            <a:custGeom>
              <a:avLst/>
              <a:gdLst/>
              <a:ahLst/>
              <a:cxnLst/>
              <a:rect l="l" t="t" r="r" b="b"/>
              <a:pathLst>
                <a:path w="8623300" h="5270500">
                  <a:moveTo>
                    <a:pt x="0" y="5270500"/>
                  </a:moveTo>
                  <a:lnTo>
                    <a:pt x="8623300" y="5270500"/>
                  </a:lnTo>
                  <a:lnTo>
                    <a:pt x="8623300" y="0"/>
                  </a:lnTo>
                  <a:lnTo>
                    <a:pt x="0" y="0"/>
                  </a:lnTo>
                  <a:lnTo>
                    <a:pt x="0" y="52705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7800" y="381000"/>
              <a:ext cx="6172200" cy="498475"/>
            </a:xfrm>
            <a:custGeom>
              <a:avLst/>
              <a:gdLst/>
              <a:ahLst/>
              <a:cxnLst/>
              <a:rect l="l" t="t" r="r" b="b"/>
              <a:pathLst>
                <a:path w="6172200" h="498475">
                  <a:moveTo>
                    <a:pt x="6172200" y="0"/>
                  </a:moveTo>
                  <a:lnTo>
                    <a:pt x="0" y="0"/>
                  </a:lnTo>
                  <a:lnTo>
                    <a:pt x="0" y="498475"/>
                  </a:lnTo>
                  <a:lnTo>
                    <a:pt x="6172200" y="498475"/>
                  </a:lnTo>
                  <a:lnTo>
                    <a:pt x="617220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7800" y="381000"/>
              <a:ext cx="6172200" cy="498475"/>
            </a:xfrm>
            <a:custGeom>
              <a:avLst/>
              <a:gdLst/>
              <a:ahLst/>
              <a:cxnLst/>
              <a:rect l="l" t="t" r="r" b="b"/>
              <a:pathLst>
                <a:path w="6172200" h="498475">
                  <a:moveTo>
                    <a:pt x="0" y="498475"/>
                  </a:moveTo>
                  <a:lnTo>
                    <a:pt x="6172200" y="498475"/>
                  </a:lnTo>
                  <a:lnTo>
                    <a:pt x="6172200" y="0"/>
                  </a:lnTo>
                  <a:lnTo>
                    <a:pt x="0" y="0"/>
                  </a:lnTo>
                  <a:lnTo>
                    <a:pt x="0" y="49847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6794" y="392683"/>
            <a:ext cx="498602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/>
              <a:t>Estados </a:t>
            </a:r>
            <a:r>
              <a:rPr sz="2600" dirty="0"/>
              <a:t>Unidos </a:t>
            </a:r>
            <a:r>
              <a:rPr sz="2600" spc="-150" dirty="0">
                <a:latin typeface="Arial"/>
                <a:cs typeface="Arial"/>
              </a:rPr>
              <a:t>– </a:t>
            </a:r>
            <a:r>
              <a:rPr sz="2600" spc="-5" dirty="0"/>
              <a:t>Atividade</a:t>
            </a:r>
            <a:r>
              <a:rPr sz="2600" spc="-140" dirty="0"/>
              <a:t> </a:t>
            </a:r>
            <a:r>
              <a:rPr sz="2600" dirty="0"/>
              <a:t>Industrial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E428A9CB-C227-45C7-9026-245FE4B5D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3886187"/>
            <a:ext cx="5334000" cy="2677795"/>
          </a:xfrm>
          <a:prstGeom prst="rect">
            <a:avLst/>
          </a:prstGeom>
          <a:solidFill>
            <a:srgbClr val="0000FF"/>
          </a:solidFill>
          <a:ln w="19050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10"/>
              </a:spcBef>
            </a:pP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função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de dois </a:t>
            </a:r>
            <a:r>
              <a:rPr sz="2400" spc="-25" dirty="0">
                <a:solidFill>
                  <a:srgbClr val="FFFFFF"/>
                </a:solidFill>
                <a:latin typeface="Carlito"/>
                <a:cs typeface="Carlito"/>
              </a:rPr>
              <a:t>fatores</a:t>
            </a:r>
            <a:r>
              <a:rPr sz="240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principais: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rlito"/>
              <a:cs typeface="Carlito"/>
            </a:endParaRPr>
          </a:p>
          <a:p>
            <a:pPr marL="91440" marR="1078865">
              <a:lnSpc>
                <a:spcPct val="100000"/>
              </a:lnSpc>
              <a:buFont typeface="Arial"/>
              <a:buChar char="•"/>
              <a:tabLst>
                <a:tab pos="311150" algn="l"/>
              </a:tabLst>
            </a:pP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maior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competição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da indústria 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automobolística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outros</a:t>
            </a:r>
            <a:r>
              <a:rPr sz="24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países;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2350">
              <a:latin typeface="Carlito"/>
              <a:cs typeface="Carlito"/>
            </a:endParaRPr>
          </a:p>
          <a:p>
            <a:pPr marL="91440" marR="747395">
              <a:lnSpc>
                <a:spcPct val="100000"/>
              </a:lnSpc>
              <a:buFont typeface="Arial"/>
              <a:buChar char="•"/>
              <a:tabLst>
                <a:tab pos="311150" algn="l"/>
              </a:tabLst>
            </a:pP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não modernização das</a:t>
            </a:r>
            <a:r>
              <a:rPr sz="2400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indústrias 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metalúrgicas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24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siderúrgicas.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57400" y="390525"/>
            <a:ext cx="762000" cy="133350"/>
          </a:xfrm>
          <a:custGeom>
            <a:avLst/>
            <a:gdLst/>
            <a:ahLst/>
            <a:cxnLst/>
            <a:rect l="l" t="t" r="r" b="b"/>
            <a:pathLst>
              <a:path w="762000" h="133350">
                <a:moveTo>
                  <a:pt x="628650" y="0"/>
                </a:moveTo>
                <a:lnTo>
                  <a:pt x="628650" y="133350"/>
                </a:lnTo>
                <a:lnTo>
                  <a:pt x="717550" y="88900"/>
                </a:lnTo>
                <a:lnTo>
                  <a:pt x="650875" y="88900"/>
                </a:lnTo>
                <a:lnTo>
                  <a:pt x="650875" y="44450"/>
                </a:lnTo>
                <a:lnTo>
                  <a:pt x="717550" y="44450"/>
                </a:lnTo>
                <a:lnTo>
                  <a:pt x="628650" y="0"/>
                </a:lnTo>
                <a:close/>
              </a:path>
              <a:path w="762000" h="133350">
                <a:moveTo>
                  <a:pt x="628650" y="44450"/>
                </a:moveTo>
                <a:lnTo>
                  <a:pt x="0" y="44450"/>
                </a:lnTo>
                <a:lnTo>
                  <a:pt x="0" y="88900"/>
                </a:lnTo>
                <a:lnTo>
                  <a:pt x="628650" y="88900"/>
                </a:lnTo>
                <a:lnTo>
                  <a:pt x="628650" y="44450"/>
                </a:lnTo>
                <a:close/>
              </a:path>
              <a:path w="762000" h="133350">
                <a:moveTo>
                  <a:pt x="717550" y="44450"/>
                </a:moveTo>
                <a:lnTo>
                  <a:pt x="650875" y="44450"/>
                </a:lnTo>
                <a:lnTo>
                  <a:pt x="650875" y="88900"/>
                </a:lnTo>
                <a:lnTo>
                  <a:pt x="717550" y="88900"/>
                </a:lnTo>
                <a:lnTo>
                  <a:pt x="762000" y="66675"/>
                </a:lnTo>
                <a:lnTo>
                  <a:pt x="717550" y="44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55016"/>
            <a:ext cx="250507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5750">
              <a:lnSpc>
                <a:spcPct val="142900"/>
              </a:lnSpc>
              <a:spcBef>
                <a:spcPts val="100"/>
              </a:spcBef>
            </a:pPr>
            <a:r>
              <a:rPr sz="2800" u="heavy" spc="-15" dirty="0">
                <a:uFill>
                  <a:solidFill>
                    <a:srgbClr val="000000"/>
                  </a:solidFill>
                </a:uFill>
              </a:rPr>
              <a:t>Pittsburgh </a:t>
            </a:r>
            <a:r>
              <a:rPr sz="2800" spc="-15" dirty="0"/>
              <a:t> 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</a:rPr>
              <a:t>Detroit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</a:rPr>
              <a:t>e</a:t>
            </a:r>
            <a:r>
              <a:rPr sz="2800" u="heavy" spc="-5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</a:rPr>
              <a:t>Chicago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2895600" y="1000125"/>
            <a:ext cx="914400" cy="133350"/>
          </a:xfrm>
          <a:custGeom>
            <a:avLst/>
            <a:gdLst/>
            <a:ahLst/>
            <a:cxnLst/>
            <a:rect l="l" t="t" r="r" b="b"/>
            <a:pathLst>
              <a:path w="914400" h="133350">
                <a:moveTo>
                  <a:pt x="781050" y="0"/>
                </a:moveTo>
                <a:lnTo>
                  <a:pt x="781050" y="133350"/>
                </a:lnTo>
                <a:lnTo>
                  <a:pt x="869950" y="88900"/>
                </a:lnTo>
                <a:lnTo>
                  <a:pt x="803275" y="88900"/>
                </a:lnTo>
                <a:lnTo>
                  <a:pt x="803275" y="44450"/>
                </a:lnTo>
                <a:lnTo>
                  <a:pt x="869950" y="44450"/>
                </a:lnTo>
                <a:lnTo>
                  <a:pt x="781050" y="0"/>
                </a:lnTo>
                <a:close/>
              </a:path>
              <a:path w="914400" h="133350">
                <a:moveTo>
                  <a:pt x="781050" y="44450"/>
                </a:moveTo>
                <a:lnTo>
                  <a:pt x="0" y="44450"/>
                </a:lnTo>
                <a:lnTo>
                  <a:pt x="0" y="88900"/>
                </a:lnTo>
                <a:lnTo>
                  <a:pt x="781050" y="88900"/>
                </a:lnTo>
                <a:lnTo>
                  <a:pt x="781050" y="44450"/>
                </a:lnTo>
                <a:close/>
              </a:path>
              <a:path w="914400" h="133350">
                <a:moveTo>
                  <a:pt x="869950" y="44450"/>
                </a:moveTo>
                <a:lnTo>
                  <a:pt x="803275" y="44450"/>
                </a:lnTo>
                <a:lnTo>
                  <a:pt x="803275" y="88900"/>
                </a:lnTo>
                <a:lnTo>
                  <a:pt x="869950" y="88900"/>
                </a:lnTo>
                <a:lnTo>
                  <a:pt x="914400" y="66675"/>
                </a:lnTo>
                <a:lnTo>
                  <a:pt x="869950" y="44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98394" y="21148"/>
            <a:ext cx="5390515" cy="1587500"/>
          </a:xfrm>
          <a:prstGeom prst="rect">
            <a:avLst/>
          </a:prstGeom>
        </p:spPr>
        <p:txBody>
          <a:bodyPr vert="horz" wrap="square" lIns="0" tIns="229870" rIns="0" bIns="0" rtlCol="0">
            <a:spAutoFit/>
          </a:bodyPr>
          <a:lstStyle/>
          <a:p>
            <a:pPr marL="1003300" indent="-991235">
              <a:lnSpc>
                <a:spcPct val="100000"/>
              </a:lnSpc>
              <a:spcBef>
                <a:spcPts val="1810"/>
              </a:spcBef>
            </a:pPr>
            <a:r>
              <a:rPr sz="2800" spc="-15" dirty="0">
                <a:latin typeface="Carlito"/>
                <a:cs typeface="Carlito"/>
              </a:rPr>
              <a:t>Atividades siderúrgica </a:t>
            </a:r>
            <a:r>
              <a:rPr sz="2800" spc="-5" dirty="0">
                <a:latin typeface="Carlito"/>
                <a:cs typeface="Carlito"/>
              </a:rPr>
              <a:t>e</a:t>
            </a:r>
            <a:r>
              <a:rPr sz="2800" spc="10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metalúrgica.</a:t>
            </a:r>
            <a:endParaRPr sz="2800">
              <a:latin typeface="Carlito"/>
              <a:cs typeface="Carlito"/>
            </a:endParaRPr>
          </a:p>
          <a:p>
            <a:pPr marL="1003300" marR="5080">
              <a:lnSpc>
                <a:spcPct val="100000"/>
              </a:lnSpc>
              <a:spcBef>
                <a:spcPts val="1470"/>
              </a:spcBef>
            </a:pPr>
            <a:r>
              <a:rPr sz="2400" spc="-10" dirty="0">
                <a:latin typeface="Carlito"/>
                <a:cs typeface="Carlito"/>
              </a:rPr>
              <a:t>Maiores </a:t>
            </a:r>
            <a:r>
              <a:rPr sz="2400" spc="-5" dirty="0">
                <a:latin typeface="Carlito"/>
                <a:cs typeface="Carlito"/>
              </a:rPr>
              <a:t>indústrias </a:t>
            </a:r>
            <a:r>
              <a:rPr sz="2400" spc="-10" dirty="0">
                <a:latin typeface="Carlito"/>
                <a:cs typeface="Carlito"/>
              </a:rPr>
              <a:t>automobilísticas  </a:t>
            </a:r>
            <a:r>
              <a:rPr sz="2400" spc="-5" dirty="0">
                <a:latin typeface="Carlito"/>
                <a:cs typeface="Carlito"/>
              </a:rPr>
              <a:t>do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mundo.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200" y="2133600"/>
            <a:ext cx="5105400" cy="847725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04"/>
              </a:spcBef>
            </a:pP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Algumas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dessas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cidades </a:t>
            </a:r>
            <a:r>
              <a:rPr sz="2400" spc="-15" dirty="0">
                <a:solidFill>
                  <a:srgbClr val="FFFFFF"/>
                </a:solidFill>
                <a:latin typeface="Carlito"/>
                <a:cs typeface="Carlito"/>
              </a:rPr>
              <a:t>entraram</a:t>
            </a:r>
            <a:r>
              <a:rPr sz="2400" spc="-1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em</a:t>
            </a:r>
            <a:endParaRPr sz="2400">
              <a:latin typeface="Carlito"/>
              <a:cs typeface="Carlito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decadência na década de</a:t>
            </a:r>
            <a:r>
              <a:rPr sz="24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1980.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51050" y="3117850"/>
            <a:ext cx="1460500" cy="546100"/>
            <a:chOff x="2051050" y="3117850"/>
            <a:chExt cx="1460500" cy="546100"/>
          </a:xfrm>
        </p:grpSpPr>
        <p:sp>
          <p:nvSpPr>
            <p:cNvPr id="9" name="object 9"/>
            <p:cNvSpPr/>
            <p:nvPr/>
          </p:nvSpPr>
          <p:spPr>
            <a:xfrm>
              <a:off x="2057400" y="3124200"/>
              <a:ext cx="1447800" cy="533400"/>
            </a:xfrm>
            <a:custGeom>
              <a:avLst/>
              <a:gdLst/>
              <a:ahLst/>
              <a:cxnLst/>
              <a:rect l="l" t="t" r="r" b="b"/>
              <a:pathLst>
                <a:path w="1447800" h="533400">
                  <a:moveTo>
                    <a:pt x="14478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542925" y="355600"/>
                  </a:lnTo>
                  <a:lnTo>
                    <a:pt x="542925" y="444500"/>
                  </a:lnTo>
                  <a:lnTo>
                    <a:pt x="361950" y="444500"/>
                  </a:lnTo>
                  <a:lnTo>
                    <a:pt x="723900" y="533400"/>
                  </a:lnTo>
                  <a:lnTo>
                    <a:pt x="1085850" y="444500"/>
                  </a:lnTo>
                  <a:lnTo>
                    <a:pt x="904875" y="444500"/>
                  </a:lnTo>
                  <a:lnTo>
                    <a:pt x="904875" y="355600"/>
                  </a:lnTo>
                  <a:lnTo>
                    <a:pt x="1447800" y="35560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57400" y="3124200"/>
              <a:ext cx="1447800" cy="533400"/>
            </a:xfrm>
            <a:custGeom>
              <a:avLst/>
              <a:gdLst/>
              <a:ahLst/>
              <a:cxnLst/>
              <a:rect l="l" t="t" r="r" b="b"/>
              <a:pathLst>
                <a:path w="1447800" h="533400">
                  <a:moveTo>
                    <a:pt x="0" y="0"/>
                  </a:moveTo>
                  <a:lnTo>
                    <a:pt x="1447800" y="0"/>
                  </a:lnTo>
                  <a:lnTo>
                    <a:pt x="1447800" y="355600"/>
                  </a:lnTo>
                  <a:lnTo>
                    <a:pt x="904875" y="355600"/>
                  </a:lnTo>
                  <a:lnTo>
                    <a:pt x="904875" y="444500"/>
                  </a:lnTo>
                  <a:lnTo>
                    <a:pt x="1085850" y="444500"/>
                  </a:lnTo>
                  <a:lnTo>
                    <a:pt x="723900" y="533400"/>
                  </a:lnTo>
                  <a:lnTo>
                    <a:pt x="361950" y="444500"/>
                  </a:lnTo>
                  <a:lnTo>
                    <a:pt x="542925" y="444500"/>
                  </a:lnTo>
                  <a:lnTo>
                    <a:pt x="542925" y="3556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784850" y="2355850"/>
            <a:ext cx="1384300" cy="622300"/>
            <a:chOff x="5784850" y="2355850"/>
            <a:chExt cx="1384300" cy="622300"/>
          </a:xfrm>
        </p:grpSpPr>
        <p:sp>
          <p:nvSpPr>
            <p:cNvPr id="12" name="object 12"/>
            <p:cNvSpPr/>
            <p:nvPr/>
          </p:nvSpPr>
          <p:spPr>
            <a:xfrm>
              <a:off x="5791200" y="2362200"/>
              <a:ext cx="1371600" cy="609600"/>
            </a:xfrm>
            <a:custGeom>
              <a:avLst/>
              <a:gdLst/>
              <a:ahLst/>
              <a:cxnLst/>
              <a:rect l="l" t="t" r="r" b="b"/>
              <a:pathLst>
                <a:path w="1371600" h="609600">
                  <a:moveTo>
                    <a:pt x="1175639" y="0"/>
                  </a:moveTo>
                  <a:lnTo>
                    <a:pt x="0" y="0"/>
                  </a:lnTo>
                  <a:lnTo>
                    <a:pt x="0" y="203200"/>
                  </a:lnTo>
                  <a:lnTo>
                    <a:pt x="783717" y="203200"/>
                  </a:lnTo>
                  <a:lnTo>
                    <a:pt x="783717" y="406400"/>
                  </a:lnTo>
                  <a:lnTo>
                    <a:pt x="587755" y="406400"/>
                  </a:lnTo>
                  <a:lnTo>
                    <a:pt x="979677" y="609600"/>
                  </a:lnTo>
                  <a:lnTo>
                    <a:pt x="1371600" y="406400"/>
                  </a:lnTo>
                  <a:lnTo>
                    <a:pt x="1175639" y="406400"/>
                  </a:lnTo>
                  <a:lnTo>
                    <a:pt x="117563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91200" y="2362200"/>
              <a:ext cx="1371600" cy="609600"/>
            </a:xfrm>
            <a:custGeom>
              <a:avLst/>
              <a:gdLst/>
              <a:ahLst/>
              <a:cxnLst/>
              <a:rect l="l" t="t" r="r" b="b"/>
              <a:pathLst>
                <a:path w="1371600" h="609600">
                  <a:moveTo>
                    <a:pt x="979677" y="609600"/>
                  </a:moveTo>
                  <a:lnTo>
                    <a:pt x="587755" y="406400"/>
                  </a:lnTo>
                  <a:lnTo>
                    <a:pt x="783717" y="406400"/>
                  </a:lnTo>
                  <a:lnTo>
                    <a:pt x="783717" y="203200"/>
                  </a:lnTo>
                  <a:lnTo>
                    <a:pt x="0" y="203200"/>
                  </a:lnTo>
                  <a:lnTo>
                    <a:pt x="0" y="0"/>
                  </a:lnTo>
                  <a:lnTo>
                    <a:pt x="1175639" y="0"/>
                  </a:lnTo>
                  <a:lnTo>
                    <a:pt x="1175639" y="406400"/>
                  </a:lnTo>
                  <a:lnTo>
                    <a:pt x="1371600" y="406400"/>
                  </a:lnTo>
                  <a:lnTo>
                    <a:pt x="979677" y="6096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23228" y="3061842"/>
            <a:ext cx="26187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rlito"/>
                <a:cs typeface="Carlito"/>
              </a:rPr>
              <a:t>Por </a:t>
            </a:r>
            <a:r>
              <a:rPr sz="2400" dirty="0">
                <a:latin typeface="Carlito"/>
                <a:cs typeface="Carlito"/>
              </a:rPr>
              <a:t>essa </a:t>
            </a:r>
            <a:r>
              <a:rPr sz="2400" spc="-25" dirty="0">
                <a:latin typeface="Carlito"/>
                <a:cs typeface="Carlito"/>
              </a:rPr>
              <a:t>razão, </a:t>
            </a:r>
            <a:r>
              <a:rPr sz="2400" dirty="0">
                <a:latin typeface="Carlito"/>
                <a:cs typeface="Carlito"/>
              </a:rPr>
              <a:t>essa  </a:t>
            </a:r>
            <a:r>
              <a:rPr sz="2400" spc="-10" dirty="0">
                <a:latin typeface="Carlito"/>
                <a:cs typeface="Carlito"/>
              </a:rPr>
              <a:t>região sofreu </a:t>
            </a:r>
            <a:r>
              <a:rPr sz="2400" spc="-20" dirty="0">
                <a:latin typeface="Carlito"/>
                <a:cs typeface="Carlito"/>
              </a:rPr>
              <a:t>forte  </a:t>
            </a:r>
            <a:r>
              <a:rPr sz="2400" spc="-10" dirty="0">
                <a:latin typeface="Carlito"/>
                <a:cs typeface="Carlito"/>
              </a:rPr>
              <a:t>evasão</a:t>
            </a:r>
            <a:r>
              <a:rPr sz="2400" spc="-8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populacional.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1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A099195-5943-43CA-AB1C-D63380915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3428962"/>
            <a:ext cx="3505200" cy="3108960"/>
          </a:xfrm>
          <a:custGeom>
            <a:avLst/>
            <a:gdLst/>
            <a:ahLst/>
            <a:cxnLst/>
            <a:rect l="l" t="t" r="r" b="b"/>
            <a:pathLst>
              <a:path w="3505200" h="3108959">
                <a:moveTo>
                  <a:pt x="3505200" y="0"/>
                </a:moveTo>
                <a:lnTo>
                  <a:pt x="0" y="0"/>
                </a:lnTo>
                <a:lnTo>
                  <a:pt x="0" y="3108579"/>
                </a:lnTo>
                <a:lnTo>
                  <a:pt x="3505200" y="3108579"/>
                </a:lnTo>
                <a:lnTo>
                  <a:pt x="35052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5800" y="3428962"/>
            <a:ext cx="3505200" cy="310896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1440" marR="110489">
              <a:lnSpc>
                <a:spcPct val="100000"/>
              </a:lnSpc>
              <a:spcBef>
                <a:spcPts val="180"/>
              </a:spcBef>
            </a:pPr>
            <a:r>
              <a:rPr sz="2800" spc="-15" dirty="0">
                <a:solidFill>
                  <a:srgbClr val="FFFFFF"/>
                </a:solidFill>
                <a:latin typeface="Carlito"/>
                <a:cs typeface="Carlito"/>
              </a:rPr>
              <a:t>Empregam  trabalhadores  altamente  </a:t>
            </a:r>
            <a:r>
              <a:rPr sz="2800" spc="-10" dirty="0">
                <a:solidFill>
                  <a:srgbClr val="FFFFFF"/>
                </a:solidFill>
                <a:latin typeface="Carlito"/>
                <a:cs typeface="Carlito"/>
              </a:rPr>
              <a:t>especializados </a:t>
            </a:r>
            <a:r>
              <a:rPr sz="2800" spc="-5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2800" spc="-10" dirty="0">
                <a:solidFill>
                  <a:srgbClr val="FFFFFF"/>
                </a:solidFill>
                <a:latin typeface="Carlito"/>
                <a:cs typeface="Carlito"/>
              </a:rPr>
              <a:t>se  </a:t>
            </a:r>
            <a:r>
              <a:rPr sz="2800" spc="-20" dirty="0">
                <a:solidFill>
                  <a:srgbClr val="FFFFFF"/>
                </a:solidFill>
                <a:latin typeface="Carlito"/>
                <a:cs typeface="Carlito"/>
              </a:rPr>
              <a:t>caracterizam </a:t>
            </a:r>
            <a:r>
              <a:rPr sz="2800" spc="-10" dirty="0">
                <a:solidFill>
                  <a:srgbClr val="FFFFFF"/>
                </a:solidFill>
                <a:latin typeface="Carlito"/>
                <a:cs typeface="Carlito"/>
              </a:rPr>
              <a:t>pela  </a:t>
            </a:r>
            <a:r>
              <a:rPr sz="2800" spc="-15" dirty="0">
                <a:solidFill>
                  <a:srgbClr val="FFFFFF"/>
                </a:solidFill>
                <a:latin typeface="Carlito"/>
                <a:cs typeface="Carlito"/>
              </a:rPr>
              <a:t>intensa </a:t>
            </a:r>
            <a:r>
              <a:rPr sz="2800" spc="-10" dirty="0">
                <a:solidFill>
                  <a:srgbClr val="FFFFFF"/>
                </a:solidFill>
                <a:latin typeface="Carlito"/>
                <a:cs typeface="Carlito"/>
              </a:rPr>
              <a:t>automação </a:t>
            </a:r>
            <a:r>
              <a:rPr sz="2800" spc="-5" dirty="0">
                <a:solidFill>
                  <a:srgbClr val="FFFFFF"/>
                </a:solidFill>
                <a:latin typeface="Carlito"/>
                <a:cs typeface="Carlito"/>
              </a:rPr>
              <a:t>em  </a:t>
            </a:r>
            <a:r>
              <a:rPr sz="2800" spc="-10" dirty="0">
                <a:solidFill>
                  <a:srgbClr val="FFFFFF"/>
                </a:solidFill>
                <a:latin typeface="Carlito"/>
                <a:cs typeface="Carlito"/>
              </a:rPr>
              <a:t>suas</a:t>
            </a:r>
            <a:r>
              <a:rPr sz="28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rlito"/>
                <a:cs typeface="Carlito"/>
              </a:rPr>
              <a:t>atividades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43509"/>
            <a:ext cx="24352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Califórnia </a:t>
            </a:r>
            <a:r>
              <a:rPr sz="2800" spc="-5" dirty="0"/>
              <a:t>-</a:t>
            </a:r>
            <a:r>
              <a:rPr sz="2800" spc="-30" dirty="0"/>
              <a:t> </a:t>
            </a:r>
            <a:r>
              <a:rPr sz="2800" spc="-75" dirty="0"/>
              <a:t>Texas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4270375" y="543509"/>
            <a:ext cx="37401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rlito"/>
                <a:cs typeface="Carlito"/>
              </a:rPr>
              <a:t>Recente </a:t>
            </a:r>
            <a:r>
              <a:rPr sz="2800" spc="-5" dirty="0">
                <a:latin typeface="Carlito"/>
                <a:cs typeface="Carlito"/>
              </a:rPr>
              <a:t>e </a:t>
            </a:r>
            <a:r>
              <a:rPr sz="2800" spc="-20" dirty="0">
                <a:latin typeface="Carlito"/>
                <a:cs typeface="Carlito"/>
              </a:rPr>
              <a:t>expressiva </a:t>
            </a:r>
            <a:r>
              <a:rPr sz="2800" spc="-15" dirty="0">
                <a:latin typeface="Carlito"/>
                <a:cs typeface="Carlito"/>
              </a:rPr>
              <a:t>área  </a:t>
            </a:r>
            <a:r>
              <a:rPr sz="2800" spc="-10" dirty="0">
                <a:latin typeface="Carlito"/>
                <a:cs typeface="Carlito"/>
              </a:rPr>
              <a:t>industrial</a:t>
            </a:r>
            <a:r>
              <a:rPr sz="1800" spc="-10" dirty="0">
                <a:latin typeface="Carlito"/>
                <a:cs typeface="Carlito"/>
              </a:rPr>
              <a:t>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94050" y="603250"/>
            <a:ext cx="989330" cy="346075"/>
            <a:chOff x="3194050" y="603250"/>
            <a:chExt cx="989330" cy="346075"/>
          </a:xfrm>
        </p:grpSpPr>
        <p:sp>
          <p:nvSpPr>
            <p:cNvPr id="7" name="object 7"/>
            <p:cNvSpPr/>
            <p:nvPr/>
          </p:nvSpPr>
          <p:spPr>
            <a:xfrm>
              <a:off x="3200400" y="609600"/>
              <a:ext cx="976630" cy="333375"/>
            </a:xfrm>
            <a:custGeom>
              <a:avLst/>
              <a:gdLst/>
              <a:ahLst/>
              <a:cxnLst/>
              <a:rect l="l" t="t" r="r" b="b"/>
              <a:pathLst>
                <a:path w="976629" h="333375">
                  <a:moveTo>
                    <a:pt x="732282" y="0"/>
                  </a:moveTo>
                  <a:lnTo>
                    <a:pt x="732282" y="83312"/>
                  </a:lnTo>
                  <a:lnTo>
                    <a:pt x="0" y="83312"/>
                  </a:lnTo>
                  <a:lnTo>
                    <a:pt x="0" y="250062"/>
                  </a:lnTo>
                  <a:lnTo>
                    <a:pt x="732282" y="250062"/>
                  </a:lnTo>
                  <a:lnTo>
                    <a:pt x="732282" y="333375"/>
                  </a:lnTo>
                  <a:lnTo>
                    <a:pt x="976376" y="166750"/>
                  </a:lnTo>
                  <a:lnTo>
                    <a:pt x="73228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00400" y="609600"/>
              <a:ext cx="976630" cy="333375"/>
            </a:xfrm>
            <a:custGeom>
              <a:avLst/>
              <a:gdLst/>
              <a:ahLst/>
              <a:cxnLst/>
              <a:rect l="l" t="t" r="r" b="b"/>
              <a:pathLst>
                <a:path w="976629" h="333375">
                  <a:moveTo>
                    <a:pt x="0" y="83312"/>
                  </a:moveTo>
                  <a:lnTo>
                    <a:pt x="732282" y="83312"/>
                  </a:lnTo>
                  <a:lnTo>
                    <a:pt x="732282" y="0"/>
                  </a:lnTo>
                  <a:lnTo>
                    <a:pt x="976376" y="166750"/>
                  </a:lnTo>
                  <a:lnTo>
                    <a:pt x="732282" y="333375"/>
                  </a:lnTo>
                  <a:lnTo>
                    <a:pt x="732282" y="250062"/>
                  </a:lnTo>
                  <a:lnTo>
                    <a:pt x="0" y="250062"/>
                  </a:lnTo>
                  <a:lnTo>
                    <a:pt x="0" y="8331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2140" y="1542034"/>
            <a:ext cx="1551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heavy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 partir de</a:t>
            </a:r>
            <a:r>
              <a:rPr sz="1800" b="1" u="heavy" spc="-12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1980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79450" y="1974850"/>
            <a:ext cx="654050" cy="606425"/>
            <a:chOff x="679450" y="1974850"/>
            <a:chExt cx="654050" cy="606425"/>
          </a:xfrm>
        </p:grpSpPr>
        <p:sp>
          <p:nvSpPr>
            <p:cNvPr id="11" name="object 11"/>
            <p:cNvSpPr/>
            <p:nvPr/>
          </p:nvSpPr>
          <p:spPr>
            <a:xfrm>
              <a:off x="685800" y="1981200"/>
              <a:ext cx="641350" cy="593725"/>
            </a:xfrm>
            <a:custGeom>
              <a:avLst/>
              <a:gdLst/>
              <a:ahLst/>
              <a:cxnLst/>
              <a:rect l="l" t="t" r="r" b="b"/>
              <a:pathLst>
                <a:path w="641350" h="593725">
                  <a:moveTo>
                    <a:pt x="213779" y="0"/>
                  </a:moveTo>
                  <a:lnTo>
                    <a:pt x="0" y="0"/>
                  </a:lnTo>
                  <a:lnTo>
                    <a:pt x="0" y="508888"/>
                  </a:lnTo>
                  <a:lnTo>
                    <a:pt x="427570" y="508888"/>
                  </a:lnTo>
                  <a:lnTo>
                    <a:pt x="427570" y="593725"/>
                  </a:lnTo>
                  <a:lnTo>
                    <a:pt x="641350" y="424052"/>
                  </a:lnTo>
                  <a:lnTo>
                    <a:pt x="427570" y="254508"/>
                  </a:lnTo>
                  <a:lnTo>
                    <a:pt x="427570" y="339216"/>
                  </a:lnTo>
                  <a:lnTo>
                    <a:pt x="213779" y="339216"/>
                  </a:lnTo>
                  <a:lnTo>
                    <a:pt x="21377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5800" y="1981200"/>
              <a:ext cx="641350" cy="593725"/>
            </a:xfrm>
            <a:custGeom>
              <a:avLst/>
              <a:gdLst/>
              <a:ahLst/>
              <a:cxnLst/>
              <a:rect l="l" t="t" r="r" b="b"/>
              <a:pathLst>
                <a:path w="641350" h="593725">
                  <a:moveTo>
                    <a:pt x="641350" y="424052"/>
                  </a:moveTo>
                  <a:lnTo>
                    <a:pt x="427570" y="254508"/>
                  </a:lnTo>
                  <a:lnTo>
                    <a:pt x="427570" y="339216"/>
                  </a:lnTo>
                  <a:lnTo>
                    <a:pt x="213779" y="339216"/>
                  </a:lnTo>
                  <a:lnTo>
                    <a:pt x="213779" y="0"/>
                  </a:lnTo>
                  <a:lnTo>
                    <a:pt x="0" y="0"/>
                  </a:lnTo>
                  <a:lnTo>
                    <a:pt x="0" y="508888"/>
                  </a:lnTo>
                  <a:lnTo>
                    <a:pt x="427570" y="508888"/>
                  </a:lnTo>
                  <a:lnTo>
                    <a:pt x="427570" y="593725"/>
                  </a:lnTo>
                  <a:lnTo>
                    <a:pt x="641350" y="42405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485388" y="2551176"/>
            <a:ext cx="1407160" cy="22860"/>
          </a:xfrm>
          <a:custGeom>
            <a:avLst/>
            <a:gdLst/>
            <a:ahLst/>
            <a:cxnLst/>
            <a:rect l="l" t="t" r="r" b="b"/>
            <a:pathLst>
              <a:path w="1407160" h="22860">
                <a:moveTo>
                  <a:pt x="1406652" y="0"/>
                </a:moveTo>
                <a:lnTo>
                  <a:pt x="0" y="0"/>
                </a:lnTo>
                <a:lnTo>
                  <a:pt x="0" y="22860"/>
                </a:lnTo>
                <a:lnTo>
                  <a:pt x="1406652" y="22860"/>
                </a:lnTo>
                <a:lnTo>
                  <a:pt x="1406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50594" y="2144090"/>
            <a:ext cx="56311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rlito"/>
                <a:cs typeface="Carlito"/>
              </a:rPr>
              <a:t>Instalaram-se </a:t>
            </a:r>
            <a:r>
              <a:rPr sz="2800" spc="-10" dirty="0">
                <a:latin typeface="Carlito"/>
                <a:cs typeface="Carlito"/>
              </a:rPr>
              <a:t>indústrias </a:t>
            </a:r>
            <a:r>
              <a:rPr sz="2800" spc="-5" dirty="0">
                <a:latin typeface="Carlito"/>
                <a:cs typeface="Carlito"/>
              </a:rPr>
              <a:t>de </a:t>
            </a:r>
            <a:r>
              <a:rPr sz="2800" spc="-20" dirty="0">
                <a:latin typeface="Carlito"/>
                <a:cs typeface="Carlito"/>
              </a:rPr>
              <a:t>informática  </a:t>
            </a:r>
            <a:r>
              <a:rPr sz="2800" spc="-5" dirty="0">
                <a:latin typeface="Carlito"/>
                <a:cs typeface="Carlito"/>
              </a:rPr>
              <a:t>e </a:t>
            </a:r>
            <a:r>
              <a:rPr sz="2800" spc="-10" dirty="0">
                <a:latin typeface="Carlito"/>
                <a:cs typeface="Carlito"/>
              </a:rPr>
              <a:t>de </a:t>
            </a:r>
            <a:r>
              <a:rPr sz="2800" spc="-5" dirty="0">
                <a:latin typeface="Carlito"/>
                <a:cs typeface="Carlito"/>
              </a:rPr>
              <a:t>tecnologia de</a:t>
            </a:r>
            <a:r>
              <a:rPr sz="2800" spc="5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ponta.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2000" y="3429000"/>
            <a:ext cx="4038600" cy="3047365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2075" marR="133985">
              <a:lnSpc>
                <a:spcPct val="100000"/>
              </a:lnSpc>
              <a:spcBef>
                <a:spcPts val="204"/>
              </a:spcBef>
            </a:pP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Outros importantes centros 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industriais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estão localizados</a:t>
            </a:r>
            <a:r>
              <a:rPr sz="240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na  </a:t>
            </a:r>
            <a:r>
              <a:rPr sz="2400" spc="-20" dirty="0">
                <a:solidFill>
                  <a:srgbClr val="FFFFFF"/>
                </a:solidFill>
                <a:latin typeface="Carlito"/>
                <a:cs typeface="Carlito"/>
              </a:rPr>
              <a:t>costa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24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Pacífico: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Carlito"/>
              <a:cs typeface="Carlito"/>
            </a:endParaRPr>
          </a:p>
          <a:p>
            <a:pPr marL="311150" indent="-219710">
              <a:lnSpc>
                <a:spcPct val="100000"/>
              </a:lnSpc>
              <a:buFont typeface="Arial"/>
              <a:buChar char="•"/>
              <a:tabLst>
                <a:tab pos="311785" algn="l"/>
              </a:tabLst>
            </a:pP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Los</a:t>
            </a:r>
            <a:r>
              <a:rPr sz="24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Angeles;</a:t>
            </a:r>
            <a:endParaRPr sz="2400">
              <a:latin typeface="Carlito"/>
              <a:cs typeface="Carlito"/>
            </a:endParaRPr>
          </a:p>
          <a:p>
            <a:pPr marL="311150" indent="-2197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11785" algn="l"/>
              </a:tabLst>
            </a:pP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San</a:t>
            </a:r>
            <a:r>
              <a:rPr sz="24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Francisco;</a:t>
            </a:r>
            <a:endParaRPr sz="2400">
              <a:latin typeface="Carlito"/>
              <a:cs typeface="Carlito"/>
            </a:endParaRPr>
          </a:p>
          <a:p>
            <a:pPr marL="311150" indent="-219710">
              <a:lnSpc>
                <a:spcPct val="100000"/>
              </a:lnSpc>
              <a:buFont typeface="Arial"/>
              <a:buChar char="•"/>
              <a:tabLst>
                <a:tab pos="311785" algn="l"/>
              </a:tabLst>
            </a:pP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Portland;</a:t>
            </a:r>
            <a:endParaRPr sz="2400">
              <a:latin typeface="Carlito"/>
              <a:cs typeface="Carlito"/>
            </a:endParaRPr>
          </a:p>
          <a:p>
            <a:pPr marL="311150" indent="-219710">
              <a:lnSpc>
                <a:spcPct val="100000"/>
              </a:lnSpc>
              <a:buFont typeface="Arial"/>
              <a:buChar char="•"/>
              <a:tabLst>
                <a:tab pos="311785" algn="l"/>
              </a:tabLst>
            </a:pP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Seattle.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590800" y="2514600"/>
            <a:ext cx="1162050" cy="1143000"/>
            <a:chOff x="2590800" y="2514600"/>
            <a:chExt cx="1162050" cy="1143000"/>
          </a:xfrm>
        </p:grpSpPr>
        <p:sp>
          <p:nvSpPr>
            <p:cNvPr id="17" name="object 17"/>
            <p:cNvSpPr/>
            <p:nvPr/>
          </p:nvSpPr>
          <p:spPr>
            <a:xfrm>
              <a:off x="3733800" y="2514600"/>
              <a:ext cx="0" cy="533400"/>
            </a:xfrm>
            <a:custGeom>
              <a:avLst/>
              <a:gdLst/>
              <a:ahLst/>
              <a:cxnLst/>
              <a:rect l="l" t="t" r="r" b="b"/>
              <a:pathLst>
                <a:path h="533400">
                  <a:moveTo>
                    <a:pt x="0" y="0"/>
                  </a:moveTo>
                  <a:lnTo>
                    <a:pt x="0" y="5334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800" y="3025648"/>
              <a:ext cx="1155065" cy="632460"/>
            </a:xfrm>
            <a:custGeom>
              <a:avLst/>
              <a:gdLst/>
              <a:ahLst/>
              <a:cxnLst/>
              <a:rect l="l" t="t" r="r" b="b"/>
              <a:pathLst>
                <a:path w="1155064" h="632460">
                  <a:moveTo>
                    <a:pt x="98551" y="493013"/>
                  </a:moveTo>
                  <a:lnTo>
                    <a:pt x="0" y="631951"/>
                  </a:lnTo>
                  <a:lnTo>
                    <a:pt x="170306" y="627507"/>
                  </a:lnTo>
                  <a:lnTo>
                    <a:pt x="152757" y="594613"/>
                  </a:lnTo>
                  <a:lnTo>
                    <a:pt x="123951" y="594613"/>
                  </a:lnTo>
                  <a:lnTo>
                    <a:pt x="100075" y="549782"/>
                  </a:lnTo>
                  <a:lnTo>
                    <a:pt x="122468" y="537841"/>
                  </a:lnTo>
                  <a:lnTo>
                    <a:pt x="98551" y="493013"/>
                  </a:lnTo>
                  <a:close/>
                </a:path>
                <a:path w="1155064" h="632460">
                  <a:moveTo>
                    <a:pt x="122468" y="537841"/>
                  </a:moveTo>
                  <a:lnTo>
                    <a:pt x="100075" y="549782"/>
                  </a:lnTo>
                  <a:lnTo>
                    <a:pt x="123951" y="594613"/>
                  </a:lnTo>
                  <a:lnTo>
                    <a:pt x="146376" y="582653"/>
                  </a:lnTo>
                  <a:lnTo>
                    <a:pt x="122468" y="537841"/>
                  </a:lnTo>
                  <a:close/>
                </a:path>
                <a:path w="1155064" h="632460">
                  <a:moveTo>
                    <a:pt x="146376" y="582653"/>
                  </a:moveTo>
                  <a:lnTo>
                    <a:pt x="123951" y="594613"/>
                  </a:lnTo>
                  <a:lnTo>
                    <a:pt x="152757" y="594613"/>
                  </a:lnTo>
                  <a:lnTo>
                    <a:pt x="146376" y="582653"/>
                  </a:lnTo>
                  <a:close/>
                </a:path>
                <a:path w="1155064" h="632460">
                  <a:moveTo>
                    <a:pt x="1131062" y="0"/>
                  </a:moveTo>
                  <a:lnTo>
                    <a:pt x="122468" y="537841"/>
                  </a:lnTo>
                  <a:lnTo>
                    <a:pt x="146376" y="582653"/>
                  </a:lnTo>
                  <a:lnTo>
                    <a:pt x="1154938" y="44703"/>
                  </a:lnTo>
                  <a:lnTo>
                    <a:pt x="11310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25F86188-C3BF-464E-93F8-8C90F5FA0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502" y="461594"/>
            <a:ext cx="76149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0" dirty="0"/>
              <a:t>Polos </a:t>
            </a:r>
            <a:r>
              <a:rPr sz="4400" dirty="0"/>
              <a:t>mundiais de </a:t>
            </a:r>
            <a:r>
              <a:rPr sz="4400" spc="-15" dirty="0"/>
              <a:t>alta</a:t>
            </a:r>
            <a:r>
              <a:rPr sz="4400" spc="35" dirty="0"/>
              <a:t> </a:t>
            </a:r>
            <a:r>
              <a:rPr sz="4400" spc="-5" dirty="0"/>
              <a:t>tecnologia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492533" y="2463558"/>
            <a:ext cx="1849061" cy="343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1915413"/>
            <a:ext cx="38665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ourier New"/>
                <a:cs typeface="Courier New"/>
              </a:rPr>
              <a:t>o </a:t>
            </a:r>
            <a:r>
              <a:rPr sz="2800" spc="-20" dirty="0">
                <a:latin typeface="Carlito"/>
                <a:cs typeface="Carlito"/>
              </a:rPr>
              <a:t>Pólos </a:t>
            </a:r>
            <a:r>
              <a:rPr sz="2800" spc="-5" dirty="0">
                <a:latin typeface="Carlito"/>
                <a:cs typeface="Carlito"/>
              </a:rPr>
              <a:t>de </a:t>
            </a:r>
            <a:r>
              <a:rPr sz="2800" spc="-15" dirty="0">
                <a:latin typeface="Carlito"/>
                <a:cs typeface="Carlito"/>
              </a:rPr>
              <a:t>alta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tecnologia</a:t>
            </a:r>
            <a:endParaRPr sz="2800">
              <a:latin typeface="Carlito"/>
              <a:cs typeface="Carlito"/>
            </a:endParaRPr>
          </a:p>
          <a:p>
            <a:pPr marL="1167765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latin typeface="Carlito"/>
                <a:cs typeface="Carlito"/>
              </a:rPr>
              <a:t>(tecnopolos)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86250" y="2071623"/>
            <a:ext cx="1071880" cy="290830"/>
          </a:xfrm>
          <a:custGeom>
            <a:avLst/>
            <a:gdLst/>
            <a:ahLst/>
            <a:cxnLst/>
            <a:rect l="l" t="t" r="r" b="b"/>
            <a:pathLst>
              <a:path w="1071879" h="290830">
                <a:moveTo>
                  <a:pt x="0" y="72643"/>
                </a:moveTo>
                <a:lnTo>
                  <a:pt x="926338" y="72643"/>
                </a:lnTo>
                <a:lnTo>
                  <a:pt x="926338" y="0"/>
                </a:lnTo>
                <a:lnTo>
                  <a:pt x="1071626" y="145287"/>
                </a:lnTo>
                <a:lnTo>
                  <a:pt x="926338" y="290575"/>
                </a:lnTo>
                <a:lnTo>
                  <a:pt x="926338" y="217931"/>
                </a:lnTo>
                <a:lnTo>
                  <a:pt x="0" y="217931"/>
                </a:lnTo>
                <a:lnTo>
                  <a:pt x="0" y="7264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85764" y="1537461"/>
            <a:ext cx="2203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Carlito"/>
                <a:cs typeface="Carlito"/>
              </a:rPr>
              <a:t>Concentram</a:t>
            </a:r>
            <a:r>
              <a:rPr sz="2400" b="1" spc="-85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rlito"/>
                <a:cs typeface="Carlito"/>
              </a:rPr>
              <a:t>num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95620" y="1903221"/>
            <a:ext cx="298450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Carlito"/>
                <a:cs typeface="Carlito"/>
              </a:rPr>
              <a:t>mesmo local</a:t>
            </a:r>
            <a:r>
              <a:rPr sz="2400" b="1" spc="-145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rlito"/>
                <a:cs typeface="Carlito"/>
              </a:rPr>
              <a:t>atividades  </a:t>
            </a:r>
            <a:r>
              <a:rPr sz="2400" b="1" spc="-10" dirty="0">
                <a:solidFill>
                  <a:srgbClr val="001F5F"/>
                </a:solidFill>
                <a:latin typeface="Carlito"/>
                <a:cs typeface="Carlito"/>
              </a:rPr>
              <a:t>ligadas </a:t>
            </a:r>
            <a:r>
              <a:rPr sz="2400" b="1" dirty="0">
                <a:solidFill>
                  <a:srgbClr val="001F5F"/>
                </a:solidFill>
                <a:latin typeface="Carlito"/>
                <a:cs typeface="Carlito"/>
              </a:rPr>
              <a:t>ao  </a:t>
            </a:r>
            <a:r>
              <a:rPr sz="2400" b="1" spc="-10" dirty="0">
                <a:solidFill>
                  <a:srgbClr val="001F5F"/>
                </a:solidFill>
                <a:latin typeface="Carlito"/>
                <a:cs typeface="Carlito"/>
              </a:rPr>
              <a:t>desenvolvimento </a:t>
            </a:r>
            <a:r>
              <a:rPr sz="2400" b="1" dirty="0">
                <a:solidFill>
                  <a:srgbClr val="001F5F"/>
                </a:solidFill>
                <a:latin typeface="Carlito"/>
                <a:cs typeface="Carlito"/>
              </a:rPr>
              <a:t>de  </a:t>
            </a:r>
            <a:r>
              <a:rPr sz="2400" b="1" spc="-10" dirty="0">
                <a:solidFill>
                  <a:srgbClr val="001F5F"/>
                </a:solidFill>
                <a:latin typeface="Carlito"/>
                <a:cs typeface="Carlito"/>
              </a:rPr>
              <a:t>novas</a:t>
            </a:r>
            <a:r>
              <a:rPr sz="2400" b="1" spc="-25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rlito"/>
                <a:cs typeface="Carlito"/>
              </a:rPr>
              <a:t>tecnologias</a:t>
            </a:r>
            <a:r>
              <a:rPr sz="2400" spc="-5" dirty="0">
                <a:solidFill>
                  <a:srgbClr val="1F487C"/>
                </a:solidFill>
                <a:latin typeface="Carlito"/>
                <a:cs typeface="Carlito"/>
              </a:rPr>
              <a:t>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9740" y="4202048"/>
            <a:ext cx="753046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9433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ourier New"/>
                <a:cs typeface="Courier New"/>
              </a:rPr>
              <a:t>o </a:t>
            </a:r>
            <a:r>
              <a:rPr sz="2800" spc="-5" dirty="0">
                <a:solidFill>
                  <a:srgbClr val="001F5F"/>
                </a:solidFill>
                <a:latin typeface="Carlito"/>
                <a:cs typeface="Carlito"/>
              </a:rPr>
              <a:t>A maioria </a:t>
            </a:r>
            <a:r>
              <a:rPr sz="2800" spc="-10" dirty="0">
                <a:solidFill>
                  <a:srgbClr val="001F5F"/>
                </a:solidFill>
                <a:latin typeface="Carlito"/>
                <a:cs typeface="Carlito"/>
              </a:rPr>
              <a:t>dos </a:t>
            </a:r>
            <a:r>
              <a:rPr sz="2800" spc="-5" dirty="0">
                <a:solidFill>
                  <a:srgbClr val="001F5F"/>
                </a:solidFill>
                <a:latin typeface="Carlito"/>
                <a:cs typeface="Carlito"/>
              </a:rPr>
              <a:t>tecnopolos </a:t>
            </a:r>
            <a:r>
              <a:rPr sz="2800" spc="-30" dirty="0">
                <a:solidFill>
                  <a:srgbClr val="001F5F"/>
                </a:solidFill>
                <a:latin typeface="Carlito"/>
                <a:cs typeface="Carlito"/>
              </a:rPr>
              <a:t>estava </a:t>
            </a:r>
            <a:r>
              <a:rPr sz="2800" spc="-15" dirty="0">
                <a:solidFill>
                  <a:srgbClr val="001F5F"/>
                </a:solidFill>
                <a:latin typeface="Carlito"/>
                <a:cs typeface="Carlito"/>
              </a:rPr>
              <a:t>localizada</a:t>
            </a:r>
            <a:r>
              <a:rPr sz="2800" spc="-330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arlito"/>
                <a:cs typeface="Carlito"/>
              </a:rPr>
              <a:t>nos  países </a:t>
            </a:r>
            <a:r>
              <a:rPr sz="2800" spc="-15" dirty="0">
                <a:solidFill>
                  <a:srgbClr val="001F5F"/>
                </a:solidFill>
                <a:latin typeface="Carlito"/>
                <a:cs typeface="Carlito"/>
              </a:rPr>
              <a:t>desenvolvidos, </a:t>
            </a:r>
            <a:r>
              <a:rPr sz="2800" spc="-5" dirty="0">
                <a:solidFill>
                  <a:srgbClr val="001F5F"/>
                </a:solidFill>
                <a:latin typeface="Carlito"/>
                <a:cs typeface="Carlito"/>
              </a:rPr>
              <a:t>mas, a </a:t>
            </a:r>
            <a:r>
              <a:rPr sz="2800" spc="-10" dirty="0">
                <a:solidFill>
                  <a:srgbClr val="001F5F"/>
                </a:solidFill>
                <a:latin typeface="Carlito"/>
                <a:cs typeface="Carlito"/>
              </a:rPr>
              <a:t>partir dos </a:t>
            </a:r>
            <a:r>
              <a:rPr sz="2800" spc="-5" dirty="0">
                <a:solidFill>
                  <a:srgbClr val="001F5F"/>
                </a:solidFill>
                <a:latin typeface="Carlito"/>
                <a:cs typeface="Carlito"/>
              </a:rPr>
              <a:t>anos  1990, </a:t>
            </a:r>
            <a:r>
              <a:rPr sz="2800" spc="-15" dirty="0">
                <a:solidFill>
                  <a:srgbClr val="001F5F"/>
                </a:solidFill>
                <a:latin typeface="Carlito"/>
                <a:cs typeface="Carlito"/>
              </a:rPr>
              <a:t>ocorreu </a:t>
            </a:r>
            <a:r>
              <a:rPr sz="2800" spc="-10" dirty="0">
                <a:solidFill>
                  <a:srgbClr val="001F5F"/>
                </a:solidFill>
                <a:latin typeface="Carlito"/>
                <a:cs typeface="Carlito"/>
              </a:rPr>
              <a:t>uma multiplicação desses</a:t>
            </a:r>
            <a:r>
              <a:rPr sz="2800" spc="150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arlito"/>
                <a:cs typeface="Carlito"/>
              </a:rPr>
              <a:t>pólos</a:t>
            </a:r>
            <a:endParaRPr sz="2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001F5F"/>
                </a:solidFill>
                <a:latin typeface="Carlito"/>
                <a:cs typeface="Carlito"/>
              </a:rPr>
              <a:t>tecnológicos, inclusive nos países</a:t>
            </a:r>
            <a:r>
              <a:rPr sz="2800" spc="125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Carlito"/>
                <a:cs typeface="Carlito"/>
              </a:rPr>
              <a:t>subdesenvolvidos.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9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D401FC8F-7583-46C3-8ABC-D92B762E7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4161790"/>
            <a:chOff x="0" y="0"/>
            <a:chExt cx="9144000" cy="416179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41490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15544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8739" y="4160011"/>
            <a:ext cx="8927465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8740">
              <a:lnSpc>
                <a:spcPct val="100000"/>
              </a:lnSpc>
              <a:spcBef>
                <a:spcPts val="95"/>
              </a:spcBef>
            </a:pPr>
            <a:r>
              <a:rPr sz="2800" b="1" u="heavy" spc="-4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Vale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do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Silício,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na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Califórnia 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EUA</a:t>
            </a:r>
            <a:r>
              <a:rPr sz="2800" spc="-20" dirty="0">
                <a:latin typeface="Carlito"/>
                <a:cs typeface="Carlito"/>
              </a:rPr>
              <a:t>, </a:t>
            </a:r>
            <a:r>
              <a:rPr sz="2800" spc="-10" dirty="0">
                <a:latin typeface="Carlito"/>
                <a:cs typeface="Carlito"/>
              </a:rPr>
              <a:t>onde </a:t>
            </a:r>
            <a:r>
              <a:rPr sz="2800" spc="-20" dirty="0">
                <a:latin typeface="Carlito"/>
                <a:cs typeface="Carlito"/>
              </a:rPr>
              <a:t>concentra </a:t>
            </a:r>
            <a:r>
              <a:rPr sz="2800" spc="-15" dirty="0">
                <a:latin typeface="Carlito"/>
                <a:cs typeface="Carlito"/>
              </a:rPr>
              <a:t>grandes  </a:t>
            </a:r>
            <a:r>
              <a:rPr sz="2800" spc="-10" dirty="0">
                <a:latin typeface="Carlito"/>
                <a:cs typeface="Carlito"/>
              </a:rPr>
              <a:t>empresas </a:t>
            </a:r>
            <a:r>
              <a:rPr sz="2800" spc="-5" dirty="0">
                <a:latin typeface="Carlito"/>
                <a:cs typeface="Carlito"/>
              </a:rPr>
              <a:t>de </a:t>
            </a:r>
            <a:r>
              <a:rPr sz="2800" spc="-15" dirty="0">
                <a:latin typeface="Carlito"/>
                <a:cs typeface="Carlito"/>
              </a:rPr>
              <a:t>alta </a:t>
            </a:r>
            <a:r>
              <a:rPr sz="2800" spc="-10" dirty="0">
                <a:latin typeface="Carlito"/>
                <a:cs typeface="Carlito"/>
              </a:rPr>
              <a:t>tecnologia, </a:t>
            </a:r>
            <a:r>
              <a:rPr sz="2800" spc="-15" dirty="0">
                <a:latin typeface="Carlito"/>
                <a:cs typeface="Carlito"/>
              </a:rPr>
              <a:t>universidades, institutos </a:t>
            </a:r>
            <a:r>
              <a:rPr sz="2800" spc="-10" dirty="0">
                <a:latin typeface="Carlito"/>
                <a:cs typeface="Carlito"/>
              </a:rPr>
              <a:t>de  pesquisas </a:t>
            </a:r>
            <a:r>
              <a:rPr sz="2800" spc="-15" dirty="0">
                <a:latin typeface="Carlito"/>
                <a:cs typeface="Carlito"/>
              </a:rPr>
              <a:t>etc.. </a:t>
            </a:r>
            <a:r>
              <a:rPr sz="2800" spc="-5" dirty="0">
                <a:latin typeface="Carlito"/>
                <a:cs typeface="Carlito"/>
              </a:rPr>
              <a:t>Nessa </a:t>
            </a:r>
            <a:r>
              <a:rPr sz="2800" spc="-10" dirty="0">
                <a:latin typeface="Carlito"/>
                <a:cs typeface="Carlito"/>
              </a:rPr>
              <a:t>região observa-se </a:t>
            </a:r>
            <a:r>
              <a:rPr sz="2800" spc="-15" dirty="0">
                <a:latin typeface="Carlito"/>
                <a:cs typeface="Carlito"/>
              </a:rPr>
              <a:t>muitos </a:t>
            </a:r>
            <a:r>
              <a:rPr sz="2800" spc="-10" dirty="0">
                <a:latin typeface="Carlito"/>
                <a:cs typeface="Carlito"/>
              </a:rPr>
              <a:t>pesquisadores  </a:t>
            </a:r>
            <a:r>
              <a:rPr sz="2800" spc="-20" dirty="0">
                <a:latin typeface="Carlito"/>
                <a:cs typeface="Carlito"/>
              </a:rPr>
              <a:t>estrangeiros, </a:t>
            </a:r>
            <a:r>
              <a:rPr sz="2800" spc="-10" dirty="0">
                <a:latin typeface="Carlito"/>
                <a:cs typeface="Carlito"/>
              </a:rPr>
              <a:t>que </a:t>
            </a:r>
            <a:r>
              <a:rPr sz="2800" spc="-15" dirty="0">
                <a:latin typeface="Carlito"/>
                <a:cs typeface="Carlito"/>
              </a:rPr>
              <a:t>acabaram </a:t>
            </a:r>
            <a:r>
              <a:rPr sz="2800" spc="-5" dirty="0">
                <a:latin typeface="Carlito"/>
                <a:cs typeface="Carlito"/>
              </a:rPr>
              <a:t>saindo de </a:t>
            </a:r>
            <a:r>
              <a:rPr sz="2800" spc="-10" dirty="0">
                <a:latin typeface="Carlito"/>
                <a:cs typeface="Carlito"/>
              </a:rPr>
              <a:t>seu país</a:t>
            </a:r>
            <a:r>
              <a:rPr sz="2800" spc="11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de</a:t>
            </a:r>
            <a:endParaRPr sz="2800">
              <a:latin typeface="Carlito"/>
              <a:cs typeface="Carlito"/>
            </a:endParaRPr>
          </a:p>
          <a:p>
            <a:pPr marL="12700" marR="382905">
              <a:lnSpc>
                <a:spcPct val="100000"/>
              </a:lnSpc>
            </a:pPr>
            <a:r>
              <a:rPr sz="2800" spc="-10" dirty="0">
                <a:latin typeface="Carlito"/>
                <a:cs typeface="Carlito"/>
              </a:rPr>
              <a:t>origem, </a:t>
            </a:r>
            <a:r>
              <a:rPr sz="2800" spc="-15" dirty="0">
                <a:latin typeface="Carlito"/>
                <a:cs typeface="Carlito"/>
              </a:rPr>
              <a:t>atraídos </a:t>
            </a:r>
            <a:r>
              <a:rPr sz="2800" spc="-10" dirty="0">
                <a:latin typeface="Carlito"/>
                <a:cs typeface="Carlito"/>
              </a:rPr>
              <a:t>por melhores salários </a:t>
            </a:r>
            <a:r>
              <a:rPr sz="2800" spc="-5" dirty="0">
                <a:latin typeface="Carlito"/>
                <a:cs typeface="Carlito"/>
              </a:rPr>
              <a:t>e </a:t>
            </a:r>
            <a:r>
              <a:rPr sz="2800" spc="-10" dirty="0">
                <a:latin typeface="Carlito"/>
                <a:cs typeface="Carlito"/>
              </a:rPr>
              <a:t>pelos desafios  </a:t>
            </a:r>
            <a:r>
              <a:rPr sz="2800" spc="-15" dirty="0">
                <a:latin typeface="Carlito"/>
                <a:cs typeface="Carlito"/>
              </a:rPr>
              <a:t>profissionais. </a:t>
            </a:r>
            <a:r>
              <a:rPr sz="2800" spc="-10" dirty="0">
                <a:latin typeface="Carlito"/>
                <a:cs typeface="Carlito"/>
              </a:rPr>
              <a:t>Essa situação </a:t>
            </a:r>
            <a:r>
              <a:rPr sz="2800" spc="-5" dirty="0">
                <a:latin typeface="Carlito"/>
                <a:cs typeface="Carlito"/>
              </a:rPr>
              <a:t>denomina-se 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Fuga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de</a:t>
            </a:r>
            <a:r>
              <a:rPr sz="2800" b="1" u="heavy" spc="25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cérebros.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7609E795-65CF-45BF-B1AD-688A723DA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5900" y="825500"/>
            <a:ext cx="8636000" cy="5054600"/>
            <a:chOff x="215900" y="825500"/>
            <a:chExt cx="8636000" cy="5054600"/>
          </a:xfrm>
        </p:grpSpPr>
        <p:sp>
          <p:nvSpPr>
            <p:cNvPr id="3" name="object 3"/>
            <p:cNvSpPr/>
            <p:nvPr/>
          </p:nvSpPr>
          <p:spPr>
            <a:xfrm>
              <a:off x="228600" y="838200"/>
              <a:ext cx="8610600" cy="5029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2250" y="831850"/>
              <a:ext cx="8623300" cy="5041900"/>
            </a:xfrm>
            <a:custGeom>
              <a:avLst/>
              <a:gdLst/>
              <a:ahLst/>
              <a:cxnLst/>
              <a:rect l="l" t="t" r="r" b="b"/>
              <a:pathLst>
                <a:path w="8623300" h="5041900">
                  <a:moveTo>
                    <a:pt x="0" y="5041900"/>
                  </a:moveTo>
                  <a:lnTo>
                    <a:pt x="8623300" y="5041900"/>
                  </a:lnTo>
                  <a:lnTo>
                    <a:pt x="8623300" y="0"/>
                  </a:lnTo>
                  <a:lnTo>
                    <a:pt x="0" y="0"/>
                  </a:lnTo>
                  <a:lnTo>
                    <a:pt x="0" y="50419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14400" y="304800"/>
            <a:ext cx="7467600" cy="466725"/>
          </a:xfrm>
          <a:prstGeom prst="rect">
            <a:avLst/>
          </a:prstGeom>
          <a:solidFill>
            <a:srgbClr val="4F81BC"/>
          </a:solidFill>
          <a:ln w="12700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10" dirty="0">
                <a:latin typeface="Carlito"/>
                <a:cs typeface="Carlito"/>
              </a:rPr>
              <a:t>Estados </a:t>
            </a:r>
            <a:r>
              <a:rPr sz="1800" spc="-5" dirty="0">
                <a:latin typeface="Carlito"/>
                <a:cs typeface="Carlito"/>
              </a:rPr>
              <a:t>Unidos </a:t>
            </a:r>
            <a:r>
              <a:rPr sz="1800" spc="-105" dirty="0">
                <a:latin typeface="Arial"/>
                <a:cs typeface="Arial"/>
              </a:rPr>
              <a:t>– </a:t>
            </a:r>
            <a:r>
              <a:rPr sz="1800" i="1" spc="-10" dirty="0">
                <a:latin typeface="Carlito"/>
                <a:cs typeface="Carlito"/>
              </a:rPr>
              <a:t>Manufacturind </a:t>
            </a:r>
            <a:r>
              <a:rPr sz="1800" i="1" dirty="0">
                <a:latin typeface="Carlito"/>
                <a:cs typeface="Carlito"/>
              </a:rPr>
              <a:t>Belt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65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Indústrias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85A95C48-3447-4ED3-9509-A1E0C71C0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053" y="16890"/>
            <a:ext cx="83870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marR="5080" indent="-39624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0000"/>
                </a:solidFill>
              </a:rPr>
              <a:t>A </a:t>
            </a:r>
            <a:r>
              <a:rPr sz="3600" spc="-10" dirty="0">
                <a:solidFill>
                  <a:srgbClr val="FF0000"/>
                </a:solidFill>
              </a:rPr>
              <a:t>atual posição </a:t>
            </a:r>
            <a:r>
              <a:rPr sz="3600" dirty="0">
                <a:solidFill>
                  <a:srgbClr val="FF0000"/>
                </a:solidFill>
              </a:rPr>
              <a:t>dos </a:t>
            </a:r>
            <a:r>
              <a:rPr sz="3600" spc="-35" dirty="0">
                <a:solidFill>
                  <a:srgbClr val="FF0000"/>
                </a:solidFill>
              </a:rPr>
              <a:t>EUA </a:t>
            </a:r>
            <a:r>
              <a:rPr sz="3600" spc="-10" dirty="0">
                <a:solidFill>
                  <a:srgbClr val="FF0000"/>
                </a:solidFill>
              </a:rPr>
              <a:t>como </a:t>
            </a:r>
            <a:r>
              <a:rPr sz="3600" spc="-5" dirty="0">
                <a:solidFill>
                  <a:srgbClr val="FF0000"/>
                </a:solidFill>
              </a:rPr>
              <a:t>superpotência  mundial </a:t>
            </a:r>
            <a:r>
              <a:rPr sz="3600" dirty="0">
                <a:solidFill>
                  <a:srgbClr val="FF0000"/>
                </a:solidFill>
              </a:rPr>
              <a:t>é </a:t>
            </a:r>
            <a:r>
              <a:rPr sz="3600" spc="-15" dirty="0">
                <a:solidFill>
                  <a:srgbClr val="FF0000"/>
                </a:solidFill>
              </a:rPr>
              <a:t>explicada </a:t>
            </a:r>
            <a:r>
              <a:rPr sz="3600" spc="-5" dirty="0">
                <a:solidFill>
                  <a:srgbClr val="FF0000"/>
                </a:solidFill>
              </a:rPr>
              <a:t>por </a:t>
            </a:r>
            <a:r>
              <a:rPr sz="3600" spc="-15" dirty="0">
                <a:solidFill>
                  <a:srgbClr val="FF0000"/>
                </a:solidFill>
              </a:rPr>
              <a:t>diversos</a:t>
            </a:r>
            <a:r>
              <a:rPr sz="3600" spc="-75" dirty="0">
                <a:solidFill>
                  <a:srgbClr val="FF0000"/>
                </a:solidFill>
              </a:rPr>
              <a:t> </a:t>
            </a:r>
            <a:r>
              <a:rPr sz="3600" spc="-30" dirty="0">
                <a:solidFill>
                  <a:srgbClr val="FF0000"/>
                </a:solidFill>
              </a:rPr>
              <a:t>fatores: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701649" y="5773750"/>
            <a:ext cx="4954905" cy="811530"/>
            <a:chOff x="701649" y="5773750"/>
            <a:chExt cx="4954905" cy="811530"/>
          </a:xfrm>
        </p:grpSpPr>
        <p:sp>
          <p:nvSpPr>
            <p:cNvPr id="4" name="object 4"/>
            <p:cNvSpPr/>
            <p:nvPr/>
          </p:nvSpPr>
          <p:spPr>
            <a:xfrm>
              <a:off x="714349" y="5786450"/>
              <a:ext cx="4929505" cy="786130"/>
            </a:xfrm>
            <a:custGeom>
              <a:avLst/>
              <a:gdLst/>
              <a:ahLst/>
              <a:cxnLst/>
              <a:rect l="l" t="t" r="r" b="b"/>
              <a:pathLst>
                <a:path w="4929505" h="786129">
                  <a:moveTo>
                    <a:pt x="4929276" y="0"/>
                  </a:moveTo>
                  <a:lnTo>
                    <a:pt x="0" y="0"/>
                  </a:lnTo>
                  <a:lnTo>
                    <a:pt x="0" y="510603"/>
                  </a:lnTo>
                  <a:lnTo>
                    <a:pt x="2366416" y="510603"/>
                  </a:lnTo>
                  <a:lnTo>
                    <a:pt x="2366416" y="589368"/>
                  </a:lnTo>
                  <a:lnTo>
                    <a:pt x="2268118" y="589368"/>
                  </a:lnTo>
                  <a:lnTo>
                    <a:pt x="2464587" y="785825"/>
                  </a:lnTo>
                  <a:lnTo>
                    <a:pt x="2661056" y="589368"/>
                  </a:lnTo>
                  <a:lnTo>
                    <a:pt x="2562885" y="589368"/>
                  </a:lnTo>
                  <a:lnTo>
                    <a:pt x="2562885" y="510603"/>
                  </a:lnTo>
                  <a:lnTo>
                    <a:pt x="4929276" y="510603"/>
                  </a:lnTo>
                  <a:lnTo>
                    <a:pt x="492927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4349" y="5786450"/>
              <a:ext cx="4929505" cy="786130"/>
            </a:xfrm>
            <a:custGeom>
              <a:avLst/>
              <a:gdLst/>
              <a:ahLst/>
              <a:cxnLst/>
              <a:rect l="l" t="t" r="r" b="b"/>
              <a:pathLst>
                <a:path w="4929505" h="786129">
                  <a:moveTo>
                    <a:pt x="0" y="0"/>
                  </a:moveTo>
                  <a:lnTo>
                    <a:pt x="4929276" y="0"/>
                  </a:lnTo>
                  <a:lnTo>
                    <a:pt x="4929276" y="510603"/>
                  </a:lnTo>
                  <a:lnTo>
                    <a:pt x="2562885" y="510603"/>
                  </a:lnTo>
                  <a:lnTo>
                    <a:pt x="2562885" y="589368"/>
                  </a:lnTo>
                  <a:lnTo>
                    <a:pt x="2661056" y="589368"/>
                  </a:lnTo>
                  <a:lnTo>
                    <a:pt x="2464587" y="785825"/>
                  </a:lnTo>
                  <a:lnTo>
                    <a:pt x="2268118" y="589368"/>
                  </a:lnTo>
                  <a:lnTo>
                    <a:pt x="2366416" y="589368"/>
                  </a:lnTo>
                  <a:lnTo>
                    <a:pt x="2366416" y="510603"/>
                  </a:lnTo>
                  <a:lnTo>
                    <a:pt x="0" y="510603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8739" y="1610613"/>
            <a:ext cx="8968740" cy="4664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360045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Presença </a:t>
            </a:r>
            <a:r>
              <a:rPr sz="2800" spc="-5" dirty="0">
                <a:latin typeface="Carlito"/>
                <a:cs typeface="Carlito"/>
              </a:rPr>
              <a:t>de </a:t>
            </a:r>
            <a:r>
              <a:rPr sz="2800" spc="-15" dirty="0">
                <a:latin typeface="Carlito"/>
                <a:cs typeface="Carlito"/>
              </a:rPr>
              <a:t>grandes </a:t>
            </a:r>
            <a:r>
              <a:rPr sz="2800" spc="-10" dirty="0">
                <a:latin typeface="Carlito"/>
                <a:cs typeface="Carlito"/>
              </a:rPr>
              <a:t>reservas </a:t>
            </a:r>
            <a:r>
              <a:rPr sz="2800" spc="-15" dirty="0">
                <a:latin typeface="Carlito"/>
                <a:cs typeface="Carlito"/>
              </a:rPr>
              <a:t>naturais, </a:t>
            </a:r>
            <a:r>
              <a:rPr sz="2800" spc="-10" dirty="0">
                <a:latin typeface="Carlito"/>
                <a:cs typeface="Carlito"/>
              </a:rPr>
              <a:t>que servem </a:t>
            </a:r>
            <a:r>
              <a:rPr sz="2800" spc="-15" dirty="0">
                <a:latin typeface="Carlito"/>
                <a:cs typeface="Carlito"/>
              </a:rPr>
              <a:t>como  </a:t>
            </a:r>
            <a:r>
              <a:rPr sz="2800" spc="-30" dirty="0">
                <a:latin typeface="Carlito"/>
                <a:cs typeface="Carlito"/>
              </a:rPr>
              <a:t>fonte </a:t>
            </a:r>
            <a:r>
              <a:rPr sz="2800" spc="-5" dirty="0">
                <a:latin typeface="Carlito"/>
                <a:cs typeface="Carlito"/>
              </a:rPr>
              <a:t>de </a:t>
            </a:r>
            <a:r>
              <a:rPr sz="2800" spc="-10" dirty="0">
                <a:latin typeface="Carlito"/>
                <a:cs typeface="Carlito"/>
              </a:rPr>
              <a:t>matérias-primas </a:t>
            </a:r>
            <a:r>
              <a:rPr sz="2800" spc="-5" dirty="0">
                <a:latin typeface="Carlito"/>
                <a:cs typeface="Carlito"/>
              </a:rPr>
              <a:t>e </a:t>
            </a:r>
            <a:r>
              <a:rPr sz="2800" spc="-10" dirty="0">
                <a:latin typeface="Carlito"/>
                <a:cs typeface="Carlito"/>
              </a:rPr>
              <a:t>alimentos, </a:t>
            </a:r>
            <a:r>
              <a:rPr sz="2800" spc="-15" dirty="0">
                <a:latin typeface="Carlito"/>
                <a:cs typeface="Carlito"/>
              </a:rPr>
              <a:t>reduzindo </a:t>
            </a:r>
            <a:r>
              <a:rPr sz="2800" spc="-5" dirty="0">
                <a:latin typeface="Carlito"/>
                <a:cs typeface="Carlito"/>
              </a:rPr>
              <a:t>a  </a:t>
            </a:r>
            <a:r>
              <a:rPr sz="2800" spc="-10" dirty="0">
                <a:latin typeface="Carlito"/>
                <a:cs typeface="Carlito"/>
              </a:rPr>
              <a:t>dependência </a:t>
            </a:r>
            <a:r>
              <a:rPr sz="2800" spc="-15" dirty="0">
                <a:latin typeface="Carlito"/>
                <a:cs typeface="Carlito"/>
              </a:rPr>
              <a:t>externa </a:t>
            </a:r>
            <a:r>
              <a:rPr sz="2800" spc="-5" dirty="0">
                <a:latin typeface="Carlito"/>
                <a:cs typeface="Carlito"/>
              </a:rPr>
              <a:t>do</a:t>
            </a:r>
            <a:r>
              <a:rPr sz="2800" spc="5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país.</a:t>
            </a:r>
            <a:endParaRPr sz="2800">
              <a:latin typeface="Carlito"/>
              <a:cs typeface="Carlito"/>
            </a:endParaRPr>
          </a:p>
          <a:p>
            <a:pPr marL="355600" marR="23114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O </a:t>
            </a:r>
            <a:r>
              <a:rPr sz="2800" spc="-15" dirty="0">
                <a:latin typeface="Carlito"/>
                <a:cs typeface="Carlito"/>
              </a:rPr>
              <a:t>grande </a:t>
            </a:r>
            <a:r>
              <a:rPr sz="2800" spc="-5" dirty="0">
                <a:latin typeface="Carlito"/>
                <a:cs typeface="Carlito"/>
              </a:rPr>
              <a:t>e </a:t>
            </a:r>
            <a:r>
              <a:rPr sz="2800" spc="-10" dirty="0">
                <a:latin typeface="Carlito"/>
                <a:cs typeface="Carlito"/>
              </a:rPr>
              <a:t>rico </a:t>
            </a:r>
            <a:r>
              <a:rPr sz="2800" spc="-15" dirty="0">
                <a:latin typeface="Carlito"/>
                <a:cs typeface="Carlito"/>
              </a:rPr>
              <a:t>mercado </a:t>
            </a:r>
            <a:r>
              <a:rPr sz="2800" spc="-10" dirty="0">
                <a:latin typeface="Carlito"/>
                <a:cs typeface="Carlito"/>
              </a:rPr>
              <a:t>consumidor </a:t>
            </a:r>
            <a:r>
              <a:rPr sz="2800" spc="-20" dirty="0">
                <a:latin typeface="Carlito"/>
                <a:cs typeface="Carlito"/>
              </a:rPr>
              <a:t>interno, </a:t>
            </a:r>
            <a:r>
              <a:rPr sz="2800" spc="-10" dirty="0">
                <a:latin typeface="Carlito"/>
                <a:cs typeface="Carlito"/>
              </a:rPr>
              <a:t>que </a:t>
            </a:r>
            <a:r>
              <a:rPr sz="2800" spc="-15" dirty="0">
                <a:latin typeface="Carlito"/>
                <a:cs typeface="Carlito"/>
              </a:rPr>
              <a:t>sozinho  </a:t>
            </a:r>
            <a:r>
              <a:rPr sz="2800" spc="-10" dirty="0">
                <a:latin typeface="Carlito"/>
                <a:cs typeface="Carlito"/>
              </a:rPr>
              <a:t>consome </a:t>
            </a:r>
            <a:r>
              <a:rPr sz="2800" spc="-15" dirty="0">
                <a:latin typeface="Carlito"/>
                <a:cs typeface="Carlito"/>
              </a:rPr>
              <a:t>muito </a:t>
            </a:r>
            <a:r>
              <a:rPr sz="2800" spc="-5" dirty="0">
                <a:latin typeface="Carlito"/>
                <a:cs typeface="Carlito"/>
              </a:rPr>
              <a:t>mais </a:t>
            </a:r>
            <a:r>
              <a:rPr sz="2800" spc="-10" dirty="0">
                <a:latin typeface="Carlito"/>
                <a:cs typeface="Carlito"/>
              </a:rPr>
              <a:t>que </a:t>
            </a:r>
            <a:r>
              <a:rPr sz="2800" dirty="0">
                <a:latin typeface="Carlito"/>
                <a:cs typeface="Carlito"/>
              </a:rPr>
              <a:t>as </a:t>
            </a:r>
            <a:r>
              <a:rPr sz="2800" spc="-15" dirty="0">
                <a:latin typeface="Carlito"/>
                <a:cs typeface="Carlito"/>
              </a:rPr>
              <a:t>exportações</a:t>
            </a:r>
            <a:r>
              <a:rPr sz="2800" spc="7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nacionais.</a:t>
            </a: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Domínio </a:t>
            </a:r>
            <a:r>
              <a:rPr sz="2800" spc="-5" dirty="0">
                <a:latin typeface="Carlito"/>
                <a:cs typeface="Carlito"/>
              </a:rPr>
              <a:t>de tecnologias</a:t>
            </a:r>
            <a:r>
              <a:rPr sz="2800" spc="25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avançadas.</a:t>
            </a:r>
            <a:endParaRPr sz="28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Controle </a:t>
            </a:r>
            <a:r>
              <a:rPr sz="2800" spc="-5" dirty="0">
                <a:latin typeface="Carlito"/>
                <a:cs typeface="Carlito"/>
              </a:rPr>
              <a:t>de </a:t>
            </a:r>
            <a:r>
              <a:rPr sz="2800" spc="-25" dirty="0">
                <a:latin typeface="Carlito"/>
                <a:cs typeface="Carlito"/>
              </a:rPr>
              <a:t>vastas </a:t>
            </a:r>
            <a:r>
              <a:rPr sz="2800" spc="-10" dirty="0">
                <a:latin typeface="Carlito"/>
                <a:cs typeface="Carlito"/>
              </a:rPr>
              <a:t>áreas no </a:t>
            </a:r>
            <a:r>
              <a:rPr sz="2800" spc="-15" dirty="0">
                <a:latin typeface="Carlito"/>
                <a:cs typeface="Carlito"/>
              </a:rPr>
              <a:t>mundo, </a:t>
            </a:r>
            <a:r>
              <a:rPr sz="2800" spc="-10" dirty="0">
                <a:latin typeface="Carlito"/>
                <a:cs typeface="Carlito"/>
              </a:rPr>
              <a:t>mantidas sob  dependência econômica, </a:t>
            </a:r>
            <a:r>
              <a:rPr sz="2800" spc="-20" dirty="0">
                <a:latin typeface="Carlito"/>
                <a:cs typeface="Carlito"/>
              </a:rPr>
              <a:t>estratégica, </a:t>
            </a:r>
            <a:r>
              <a:rPr sz="2800" spc="-10" dirty="0">
                <a:latin typeface="Carlito"/>
                <a:cs typeface="Carlito"/>
              </a:rPr>
              <a:t>tecnológica </a:t>
            </a:r>
            <a:r>
              <a:rPr sz="2800" spc="-5" dirty="0">
                <a:latin typeface="Carlito"/>
                <a:cs typeface="Carlito"/>
              </a:rPr>
              <a:t>ou</a:t>
            </a:r>
            <a:r>
              <a:rPr sz="2800" spc="105" dirty="0">
                <a:latin typeface="Carlito"/>
                <a:cs typeface="Carlito"/>
              </a:rPr>
              <a:t> </a:t>
            </a:r>
            <a:r>
              <a:rPr sz="2800" spc="-45" dirty="0">
                <a:latin typeface="Carlito"/>
                <a:cs typeface="Carlito"/>
              </a:rPr>
              <a:t>militar.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3100">
              <a:latin typeface="Carlito"/>
              <a:cs typeface="Carlito"/>
            </a:endParaRPr>
          </a:p>
          <a:p>
            <a:pPr marL="2164715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Carlito"/>
                <a:cs typeface="Carlito"/>
              </a:rPr>
              <a:t>Bem</a:t>
            </a:r>
            <a:r>
              <a:rPr sz="32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rlito"/>
                <a:cs typeface="Carlito"/>
              </a:rPr>
              <a:t>como: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0F79D75-ECBF-43E0-A05B-1CCC5B489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20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24" y="285750"/>
            <a:ext cx="4143375" cy="3970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4642" y="296036"/>
            <a:ext cx="3935729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rlito"/>
                <a:cs typeface="Carlito"/>
              </a:rPr>
              <a:t>A </a:t>
            </a:r>
            <a:r>
              <a:rPr sz="2800" spc="-10" dirty="0">
                <a:latin typeface="Carlito"/>
                <a:cs typeface="Carlito"/>
              </a:rPr>
              <a:t>participação dos </a:t>
            </a:r>
            <a:r>
              <a:rPr sz="2800" spc="-25" dirty="0">
                <a:latin typeface="Carlito"/>
                <a:cs typeface="Carlito"/>
              </a:rPr>
              <a:t>EUA </a:t>
            </a:r>
            <a:r>
              <a:rPr sz="2800" spc="-10" dirty="0">
                <a:latin typeface="Carlito"/>
                <a:cs typeface="Carlito"/>
              </a:rPr>
              <a:t>nas  duas 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guerras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mundiais 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fortaleceu </a:t>
            </a:r>
            <a:r>
              <a:rPr sz="2800" spc="-10" dirty="0">
                <a:latin typeface="Carlito"/>
                <a:cs typeface="Carlito"/>
              </a:rPr>
              <a:t>sua</a:t>
            </a:r>
            <a:r>
              <a:rPr sz="2800" spc="-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economia.</a:t>
            </a:r>
            <a:endParaRPr sz="2800">
              <a:latin typeface="Carlito"/>
              <a:cs typeface="Carlito"/>
            </a:endParaRPr>
          </a:p>
          <a:p>
            <a:pPr marL="12700" marR="51435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rlito"/>
                <a:cs typeface="Carlito"/>
              </a:rPr>
              <a:t>Com os campos de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batalha  </a:t>
            </a:r>
            <a:r>
              <a:rPr sz="2800" spc="-20" dirty="0">
                <a:latin typeface="Carlito"/>
                <a:cs typeface="Carlito"/>
              </a:rPr>
              <a:t>distantes </a:t>
            </a:r>
            <a:r>
              <a:rPr sz="2800" spc="-5" dirty="0">
                <a:latin typeface="Carlito"/>
                <a:cs typeface="Carlito"/>
              </a:rPr>
              <a:t>de</a:t>
            </a:r>
            <a:r>
              <a:rPr sz="2800" spc="2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seu</a:t>
            </a:r>
            <a:endParaRPr sz="2800">
              <a:latin typeface="Carlito"/>
              <a:cs typeface="Carlito"/>
            </a:endParaRPr>
          </a:p>
          <a:p>
            <a:pPr marL="12700" marR="188595">
              <a:lnSpc>
                <a:spcPct val="100000"/>
              </a:lnSpc>
            </a:pPr>
            <a:r>
              <a:rPr sz="2800" spc="-15" dirty="0">
                <a:latin typeface="Carlito"/>
                <a:cs typeface="Carlito"/>
              </a:rPr>
              <a:t>território, </a:t>
            </a:r>
            <a:r>
              <a:rPr sz="2800" spc="-5" dirty="0">
                <a:latin typeface="Carlito"/>
                <a:cs typeface="Carlito"/>
              </a:rPr>
              <a:t>o </a:t>
            </a:r>
            <a:r>
              <a:rPr sz="2800" spc="-10" dirty="0">
                <a:latin typeface="Carlito"/>
                <a:cs typeface="Carlito"/>
              </a:rPr>
              <a:t>país </a:t>
            </a:r>
            <a:r>
              <a:rPr sz="2800" spc="-15" dirty="0">
                <a:latin typeface="Carlito"/>
                <a:cs typeface="Carlito"/>
              </a:rPr>
              <a:t>fazia </a:t>
            </a:r>
            <a:r>
              <a:rPr sz="2800" spc="-5" dirty="0">
                <a:latin typeface="Carlito"/>
                <a:cs typeface="Carlito"/>
              </a:rPr>
              <a:t>o  papel de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fornecedor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de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armas,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equipamentos,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ali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mentos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</a:t>
            </a:r>
            <a:r>
              <a:rPr sz="2800" b="1" u="heavy" spc="-4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medicamentos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29251" y="857173"/>
            <a:ext cx="3929126" cy="5693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08626" y="867536"/>
            <a:ext cx="3701415" cy="557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rlito"/>
                <a:cs typeface="Carlito"/>
              </a:rPr>
              <a:t>Quando a </a:t>
            </a:r>
            <a:r>
              <a:rPr sz="2800" spc="-10" dirty="0">
                <a:latin typeface="Carlito"/>
                <a:cs typeface="Carlito"/>
              </a:rPr>
              <a:t>Segunda  </a:t>
            </a:r>
            <a:r>
              <a:rPr sz="2800" spc="-15" dirty="0">
                <a:latin typeface="Carlito"/>
                <a:cs typeface="Carlito"/>
              </a:rPr>
              <a:t>Guerra </a:t>
            </a:r>
            <a:r>
              <a:rPr sz="2800" spc="-5" dirty="0">
                <a:latin typeface="Carlito"/>
                <a:cs typeface="Carlito"/>
              </a:rPr>
              <a:t>Mundial  </a:t>
            </a:r>
            <a:r>
              <a:rPr sz="2800" spc="-10" dirty="0">
                <a:latin typeface="Carlito"/>
                <a:cs typeface="Carlito"/>
              </a:rPr>
              <a:t>terminou,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os </a:t>
            </a:r>
            <a:r>
              <a:rPr sz="2800" b="1" u="heavy" spc="-3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EUA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tornaram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os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financiadores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dos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europeus</a:t>
            </a:r>
            <a:r>
              <a:rPr sz="2800" spc="-10" dirty="0">
                <a:latin typeface="Carlito"/>
                <a:cs typeface="Carlito"/>
              </a:rPr>
              <a:t>. </a:t>
            </a:r>
            <a:r>
              <a:rPr sz="2800" spc="-5" dirty="0">
                <a:latin typeface="Carlito"/>
                <a:cs typeface="Carlito"/>
              </a:rPr>
              <a:t>Esse </a:t>
            </a:r>
            <a:r>
              <a:rPr sz="2800" spc="-25" dirty="0">
                <a:latin typeface="Carlito"/>
                <a:cs typeface="Carlito"/>
              </a:rPr>
              <a:t>foi </a:t>
            </a:r>
            <a:r>
              <a:rPr sz="2800" spc="-5" dirty="0">
                <a:latin typeface="Carlito"/>
                <a:cs typeface="Carlito"/>
              </a:rPr>
              <a:t>o </a:t>
            </a:r>
            <a:r>
              <a:rPr sz="2800" spc="-25" dirty="0">
                <a:latin typeface="Carlito"/>
                <a:cs typeface="Carlito"/>
              </a:rPr>
              <a:t>fator  </a:t>
            </a:r>
            <a:r>
              <a:rPr sz="2800" spc="-15" dirty="0">
                <a:latin typeface="Carlito"/>
                <a:cs typeface="Carlito"/>
              </a:rPr>
              <a:t>decisivo </a:t>
            </a:r>
            <a:r>
              <a:rPr sz="2800" spc="-20" dirty="0">
                <a:latin typeface="Carlito"/>
                <a:cs typeface="Carlito"/>
              </a:rPr>
              <a:t>para </a:t>
            </a:r>
            <a:r>
              <a:rPr sz="2800" spc="-15" dirty="0">
                <a:latin typeface="Carlito"/>
                <a:cs typeface="Carlito"/>
              </a:rPr>
              <a:t>colocar </a:t>
            </a:r>
            <a:r>
              <a:rPr sz="2800" spc="-10" dirty="0">
                <a:latin typeface="Carlito"/>
                <a:cs typeface="Carlito"/>
              </a:rPr>
              <a:t>os  </a:t>
            </a:r>
            <a:r>
              <a:rPr sz="2800" spc="-25" dirty="0">
                <a:latin typeface="Carlito"/>
                <a:cs typeface="Carlito"/>
              </a:rPr>
              <a:t>EUA </a:t>
            </a:r>
            <a:r>
              <a:rPr sz="2800" spc="-10" dirty="0">
                <a:latin typeface="Carlito"/>
                <a:cs typeface="Carlito"/>
              </a:rPr>
              <a:t>na posição </a:t>
            </a:r>
            <a:r>
              <a:rPr sz="2800" spc="-5" dirty="0">
                <a:latin typeface="Carlito"/>
                <a:cs typeface="Carlito"/>
              </a:rPr>
              <a:t>de maior  </a:t>
            </a:r>
            <a:r>
              <a:rPr sz="2800" spc="-10" dirty="0">
                <a:latin typeface="Carlito"/>
                <a:cs typeface="Carlito"/>
              </a:rPr>
              <a:t>potência </a:t>
            </a:r>
            <a:r>
              <a:rPr sz="2800" spc="-15" dirty="0">
                <a:latin typeface="Carlito"/>
                <a:cs typeface="Carlito"/>
              </a:rPr>
              <a:t>econômica </a:t>
            </a:r>
            <a:r>
              <a:rPr sz="2800" spc="-5" dirty="0">
                <a:latin typeface="Carlito"/>
                <a:cs typeface="Carlito"/>
              </a:rPr>
              <a:t>e  </a:t>
            </a:r>
            <a:r>
              <a:rPr sz="2800" spc="-15" dirty="0">
                <a:latin typeface="Carlito"/>
                <a:cs typeface="Carlito"/>
              </a:rPr>
              <a:t>militar </a:t>
            </a:r>
            <a:r>
              <a:rPr sz="2800" spc="-5" dirty="0">
                <a:latin typeface="Carlito"/>
                <a:cs typeface="Carlito"/>
              </a:rPr>
              <a:t>do </a:t>
            </a:r>
            <a:r>
              <a:rPr sz="2800" spc="-15" dirty="0">
                <a:latin typeface="Carlito"/>
                <a:cs typeface="Carlito"/>
              </a:rPr>
              <a:t>mundo, </a:t>
            </a:r>
            <a:r>
              <a:rPr sz="2800" spc="-10" dirty="0">
                <a:latin typeface="Carlito"/>
                <a:cs typeface="Carlito"/>
              </a:rPr>
              <a:t>pois </a:t>
            </a:r>
            <a:r>
              <a:rPr sz="2800" spc="-5" dirty="0">
                <a:latin typeface="Carlito"/>
                <a:cs typeface="Carlito"/>
              </a:rPr>
              <a:t>o 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país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ficou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sem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concorrência</a:t>
            </a:r>
            <a:r>
              <a:rPr sz="2800" b="1" spc="-10" dirty="0">
                <a:latin typeface="Carlito"/>
                <a:cs typeface="Carlito"/>
              </a:rPr>
              <a:t> </a:t>
            </a:r>
            <a:r>
              <a:rPr sz="2800" spc="-25" dirty="0">
                <a:latin typeface="Carlito"/>
                <a:cs typeface="Carlito"/>
              </a:rPr>
              <a:t>durante </a:t>
            </a:r>
            <a:r>
              <a:rPr sz="2800" spc="-10" dirty="0">
                <a:latin typeface="Carlito"/>
                <a:cs typeface="Carlito"/>
              </a:rPr>
              <a:t>um  </a:t>
            </a:r>
            <a:r>
              <a:rPr sz="2800" spc="-5" dirty="0">
                <a:latin typeface="Carlito"/>
                <a:cs typeface="Carlito"/>
              </a:rPr>
              <a:t>bom</a:t>
            </a:r>
            <a:r>
              <a:rPr sz="2800" spc="-10" dirty="0">
                <a:latin typeface="Carlito"/>
                <a:cs typeface="Carlito"/>
              </a:rPr>
              <a:t> tempo.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86256BC7-0467-4CA7-9A05-7CFB87AC6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000625" cy="35718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29251" y="0"/>
              <a:ext cx="4214748" cy="3581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571875"/>
              <a:ext cx="4572000" cy="32861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0" y="3500437"/>
              <a:ext cx="4571999" cy="33284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162" y="714248"/>
            <a:ext cx="8501126" cy="2357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0240" rIns="0" bIns="0" rtlCol="0">
            <a:spAutoFit/>
          </a:bodyPr>
          <a:lstStyle/>
          <a:p>
            <a:pPr marL="81280" marR="5080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O </a:t>
            </a:r>
            <a:r>
              <a:rPr spc="-10" dirty="0"/>
              <a:t>grande </a:t>
            </a:r>
            <a:r>
              <a:rPr spc="-15" dirty="0"/>
              <a:t>desenvolvimento </a:t>
            </a:r>
            <a:r>
              <a:rPr spc="-5" dirty="0"/>
              <a:t>da economia dos  </a:t>
            </a:r>
            <a:r>
              <a:rPr spc="-20" dirty="0"/>
              <a:t>EUA, </a:t>
            </a:r>
            <a:r>
              <a:rPr spc="-5" dirty="0"/>
              <a:t>na </a:t>
            </a:r>
            <a:r>
              <a:rPr spc="-10" dirty="0"/>
              <a:t>metade </a:t>
            </a:r>
            <a:r>
              <a:rPr spc="-5" dirty="0"/>
              <a:t>do século </a:t>
            </a:r>
            <a:r>
              <a:rPr dirty="0"/>
              <a:t>XX, </a:t>
            </a:r>
            <a:r>
              <a:rPr spc="-25" dirty="0"/>
              <a:t>era </a:t>
            </a:r>
            <a:r>
              <a:rPr spc="-15" dirty="0"/>
              <a:t>demonstrado  </a:t>
            </a:r>
            <a:r>
              <a:rPr spc="-5" dirty="0"/>
              <a:t>pelo </a:t>
            </a:r>
            <a:r>
              <a:rPr spc="-15" dirty="0"/>
              <a:t>controle </a:t>
            </a:r>
            <a:r>
              <a:rPr spc="-5" dirty="0"/>
              <a:t>quase </a:t>
            </a:r>
            <a:r>
              <a:rPr spc="-20" dirty="0"/>
              <a:t>total </a:t>
            </a:r>
            <a:r>
              <a:rPr spc="-5" dirty="0"/>
              <a:t>do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comércio </a:t>
            </a:r>
            <a:r>
              <a:rPr b="1" spc="-10" dirty="0">
                <a:latin typeface="Carlito"/>
                <a:cs typeface="Carlito"/>
              </a:rPr>
              <a:t>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internacional</a:t>
            </a:r>
            <a:r>
              <a:rPr spc="-10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2587" y="3602482"/>
            <a:ext cx="8007984" cy="227012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indent="-3810" algn="ctr">
              <a:lnSpc>
                <a:spcPct val="90000"/>
              </a:lnSpc>
              <a:spcBef>
                <a:spcPts val="484"/>
              </a:spcBef>
            </a:pPr>
            <a:r>
              <a:rPr sz="3200" spc="-15" dirty="0">
                <a:solidFill>
                  <a:srgbClr val="FF0000"/>
                </a:solidFill>
                <a:latin typeface="Carlito"/>
                <a:cs typeface="Carlito"/>
              </a:rPr>
              <a:t>Foi </a:t>
            </a:r>
            <a:r>
              <a:rPr sz="3200" spc="-25" dirty="0">
                <a:solidFill>
                  <a:srgbClr val="FF0000"/>
                </a:solidFill>
                <a:latin typeface="Carlito"/>
                <a:cs typeface="Carlito"/>
              </a:rPr>
              <a:t>durante </a:t>
            </a:r>
            <a:r>
              <a:rPr sz="3200" dirty="0">
                <a:solidFill>
                  <a:srgbClr val="FF0000"/>
                </a:solidFill>
                <a:latin typeface="Carlito"/>
                <a:cs typeface="Carlito"/>
              </a:rPr>
              <a:t>esse </a:t>
            </a: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período que se </a:t>
            </a:r>
            <a:r>
              <a:rPr sz="3200" spc="-10" dirty="0">
                <a:solidFill>
                  <a:srgbClr val="FF0000"/>
                </a:solidFill>
                <a:latin typeface="Carlito"/>
                <a:cs typeface="Carlito"/>
              </a:rPr>
              <a:t>acelerou </a:t>
            </a:r>
            <a:r>
              <a:rPr sz="3200" dirty="0">
                <a:solidFill>
                  <a:srgbClr val="FF0000"/>
                </a:solidFill>
                <a:latin typeface="Carlito"/>
                <a:cs typeface="Carlito"/>
              </a:rPr>
              <a:t>a  </a:t>
            </a:r>
            <a:r>
              <a:rPr sz="3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formação </a:t>
            </a: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de </a:t>
            </a: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enormes grupos transnacionais </a:t>
            </a:r>
            <a:r>
              <a:rPr sz="3200" b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norte-americanos, não </a:t>
            </a:r>
            <a:r>
              <a:rPr sz="3200" dirty="0">
                <a:solidFill>
                  <a:srgbClr val="FF0000"/>
                </a:solidFill>
                <a:latin typeface="Carlito"/>
                <a:cs typeface="Carlito"/>
              </a:rPr>
              <a:t>apenas </a:t>
            </a: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na </a:t>
            </a:r>
            <a:r>
              <a:rPr sz="3200" spc="-10" dirty="0">
                <a:solidFill>
                  <a:srgbClr val="FF0000"/>
                </a:solidFill>
                <a:latin typeface="Carlito"/>
                <a:cs typeface="Carlito"/>
              </a:rPr>
              <a:t>área industrial  como também </a:t>
            </a: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nos </a:t>
            </a:r>
            <a:r>
              <a:rPr sz="3200" spc="-15" dirty="0">
                <a:solidFill>
                  <a:srgbClr val="FF0000"/>
                </a:solidFill>
                <a:latin typeface="Carlito"/>
                <a:cs typeface="Carlito"/>
              </a:rPr>
              <a:t>setores </a:t>
            </a: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agrícola, </a:t>
            </a:r>
            <a:r>
              <a:rPr sz="3200" spc="-10" dirty="0">
                <a:solidFill>
                  <a:srgbClr val="FF0000"/>
                </a:solidFill>
                <a:latin typeface="Carlito"/>
                <a:cs typeface="Carlito"/>
              </a:rPr>
              <a:t>comercial </a:t>
            </a:r>
            <a:r>
              <a:rPr sz="3200" dirty="0">
                <a:solidFill>
                  <a:srgbClr val="FF0000"/>
                </a:solidFill>
                <a:latin typeface="Carlito"/>
                <a:cs typeface="Carlito"/>
              </a:rPr>
              <a:t>e  </a:t>
            </a: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de</a:t>
            </a:r>
            <a:r>
              <a:rPr sz="3200" spc="-3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serviços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2571AA2-68EF-4C9E-9A65-133759816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599" y="785825"/>
            <a:ext cx="4000500" cy="5429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08372" y="510286"/>
            <a:ext cx="3535045" cy="6427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rlito"/>
                <a:cs typeface="Carlito"/>
              </a:rPr>
              <a:t>Os </a:t>
            </a:r>
            <a:r>
              <a:rPr sz="2800" spc="-15" dirty="0">
                <a:latin typeface="Carlito"/>
                <a:cs typeface="Carlito"/>
              </a:rPr>
              <a:t>interesses </a:t>
            </a:r>
            <a:r>
              <a:rPr sz="2800" spc="-10" dirty="0">
                <a:latin typeface="Carlito"/>
                <a:cs typeface="Carlito"/>
              </a:rPr>
              <a:t>das  transnacionais não se  </a:t>
            </a:r>
            <a:r>
              <a:rPr sz="2800" spc="-15" dirty="0">
                <a:latin typeface="Carlito"/>
                <a:cs typeface="Carlito"/>
              </a:rPr>
              <a:t>limitaram </a:t>
            </a:r>
            <a:r>
              <a:rPr sz="2800" spc="-5" dirty="0">
                <a:latin typeface="Carlito"/>
                <a:cs typeface="Carlito"/>
              </a:rPr>
              <a:t>apenas ao  </a:t>
            </a:r>
            <a:r>
              <a:rPr sz="2800" spc="-15" dirty="0">
                <a:latin typeface="Carlito"/>
                <a:cs typeface="Carlito"/>
              </a:rPr>
              <a:t>território </a:t>
            </a:r>
            <a:r>
              <a:rPr sz="2800" spc="-10" dirty="0">
                <a:latin typeface="Carlito"/>
                <a:cs typeface="Carlito"/>
              </a:rPr>
              <a:t>norte-  americano,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espalhando- </a:t>
            </a:r>
            <a:r>
              <a:rPr sz="2800" b="1" spc="-10" dirty="0">
                <a:latin typeface="Carlito"/>
                <a:cs typeface="Carlito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 por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todos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os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continentes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controlando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os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setores </a:t>
            </a:r>
            <a:r>
              <a:rPr sz="2800" b="1" spc="-15" dirty="0">
                <a:latin typeface="Carlito"/>
                <a:cs typeface="Carlito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mais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produtivos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da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economia, </a:t>
            </a:r>
            <a:r>
              <a:rPr sz="2800" spc="-10" dirty="0">
                <a:latin typeface="Carlito"/>
                <a:cs typeface="Carlito"/>
              </a:rPr>
              <a:t>como </a:t>
            </a:r>
            <a:r>
              <a:rPr sz="2800" spc="-5" dirty="0">
                <a:latin typeface="Carlito"/>
                <a:cs typeface="Carlito"/>
              </a:rPr>
              <a:t>o  </a:t>
            </a:r>
            <a:r>
              <a:rPr sz="2800" spc="-20" dirty="0">
                <a:latin typeface="Carlito"/>
                <a:cs typeface="Carlito"/>
              </a:rPr>
              <a:t>eletrônico, </a:t>
            </a:r>
            <a:r>
              <a:rPr sz="2800" spc="-5" dirty="0">
                <a:latin typeface="Carlito"/>
                <a:cs typeface="Carlito"/>
              </a:rPr>
              <a:t>o </a:t>
            </a:r>
            <a:r>
              <a:rPr sz="2800" spc="-10" dirty="0">
                <a:latin typeface="Carlito"/>
                <a:cs typeface="Carlito"/>
              </a:rPr>
              <a:t>da  </a:t>
            </a:r>
            <a:r>
              <a:rPr sz="2800" spc="-15" dirty="0">
                <a:latin typeface="Carlito"/>
                <a:cs typeface="Carlito"/>
              </a:rPr>
              <a:t>informática, </a:t>
            </a:r>
            <a:r>
              <a:rPr sz="2800" spc="-5" dirty="0">
                <a:latin typeface="Carlito"/>
                <a:cs typeface="Carlito"/>
              </a:rPr>
              <a:t>o  </a:t>
            </a:r>
            <a:r>
              <a:rPr sz="2800" spc="-15" dirty="0">
                <a:latin typeface="Carlito"/>
                <a:cs typeface="Carlito"/>
              </a:rPr>
              <a:t>energético, </a:t>
            </a:r>
            <a:r>
              <a:rPr sz="2800" spc="-5" dirty="0">
                <a:latin typeface="Carlito"/>
                <a:cs typeface="Carlito"/>
              </a:rPr>
              <a:t>o  </a:t>
            </a:r>
            <a:r>
              <a:rPr sz="2800" spc="-15" dirty="0">
                <a:latin typeface="Carlito"/>
                <a:cs typeface="Carlito"/>
              </a:rPr>
              <a:t>aeronáutico, </a:t>
            </a:r>
            <a:r>
              <a:rPr sz="2800" spc="-5" dirty="0">
                <a:latin typeface="Carlito"/>
                <a:cs typeface="Carlito"/>
              </a:rPr>
              <a:t>o  </a:t>
            </a:r>
            <a:r>
              <a:rPr sz="2800" spc="-15" dirty="0">
                <a:latin typeface="Carlito"/>
                <a:cs typeface="Carlito"/>
              </a:rPr>
              <a:t>petroquímico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etc.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7C1EB178-1990-4FD2-B1BC-A856CF50A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400" y="1118108"/>
            <a:ext cx="8328659" cy="4719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1320" marR="392430" algn="ctr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rlito"/>
                <a:cs typeface="Carlito"/>
              </a:rPr>
              <a:t>Atualmente </a:t>
            </a:r>
            <a:r>
              <a:rPr sz="2800" spc="-5" dirty="0">
                <a:latin typeface="Carlito"/>
                <a:cs typeface="Carlito"/>
              </a:rPr>
              <a:t>a </a:t>
            </a:r>
            <a:r>
              <a:rPr sz="2800" spc="-15" dirty="0">
                <a:latin typeface="Carlito"/>
                <a:cs typeface="Carlito"/>
              </a:rPr>
              <a:t>expansão </a:t>
            </a:r>
            <a:r>
              <a:rPr sz="2800" spc="-10" dirty="0">
                <a:latin typeface="Carlito"/>
                <a:cs typeface="Carlito"/>
              </a:rPr>
              <a:t>norte-americana </a:t>
            </a:r>
            <a:r>
              <a:rPr sz="2800" spc="-15" dirty="0">
                <a:latin typeface="Carlito"/>
                <a:cs typeface="Carlito"/>
              </a:rPr>
              <a:t>começou </a:t>
            </a:r>
            <a:r>
              <a:rPr sz="2800" spc="-5" dirty="0">
                <a:latin typeface="Carlito"/>
                <a:cs typeface="Carlito"/>
              </a:rPr>
              <a:t>a  </a:t>
            </a:r>
            <a:r>
              <a:rPr sz="2800" spc="-20" dirty="0">
                <a:latin typeface="Carlito"/>
                <a:cs typeface="Carlito"/>
              </a:rPr>
              <a:t>enfrentar </a:t>
            </a:r>
            <a:r>
              <a:rPr sz="2800" spc="-5" dirty="0">
                <a:latin typeface="Carlito"/>
                <a:cs typeface="Carlito"/>
              </a:rPr>
              <a:t>uma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resistência </a:t>
            </a:r>
            <a:r>
              <a:rPr sz="2800" b="1" u="heavy" spc="-2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exercida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pela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crescente </a:t>
            </a:r>
            <a:r>
              <a:rPr sz="2800" b="1" spc="-15" dirty="0">
                <a:latin typeface="Carlito"/>
                <a:cs typeface="Carlito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concorrência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de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grupos transnacionais europeus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 </a:t>
            </a:r>
            <a:r>
              <a:rPr sz="2800" b="1" spc="-5" dirty="0">
                <a:latin typeface="Carlito"/>
                <a:cs typeface="Carlito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japoneses.</a:t>
            </a:r>
            <a:endParaRPr sz="2800">
              <a:latin typeface="Carlito"/>
              <a:cs typeface="Carlito"/>
            </a:endParaRPr>
          </a:p>
          <a:p>
            <a:pPr marL="537845" marR="528320" indent="-3810" algn="ctr">
              <a:lnSpc>
                <a:spcPct val="100000"/>
              </a:lnSpc>
            </a:pPr>
            <a:r>
              <a:rPr sz="2800" spc="-5" dirty="0">
                <a:latin typeface="Carlito"/>
                <a:cs typeface="Carlito"/>
              </a:rPr>
              <a:t>As </a:t>
            </a:r>
            <a:r>
              <a:rPr sz="2800" spc="-10" dirty="0">
                <a:latin typeface="Carlito"/>
                <a:cs typeface="Carlito"/>
              </a:rPr>
              <a:t>transnacionais tradicionais </a:t>
            </a:r>
            <a:r>
              <a:rPr sz="2800" spc="-15" dirty="0">
                <a:latin typeface="Carlito"/>
                <a:cs typeface="Carlito"/>
              </a:rPr>
              <a:t>deparam com </a:t>
            </a:r>
            <a:r>
              <a:rPr sz="2800" spc="-10" dirty="0">
                <a:latin typeface="Carlito"/>
                <a:cs typeface="Carlito"/>
              </a:rPr>
              <a:t>uma  </a:t>
            </a:r>
            <a:r>
              <a:rPr sz="2800" spc="-15" dirty="0">
                <a:latin typeface="Carlito"/>
                <a:cs typeface="Carlito"/>
              </a:rPr>
              <a:t>agressiva </a:t>
            </a:r>
            <a:r>
              <a:rPr sz="2800" spc="-5" dirty="0">
                <a:latin typeface="Carlito"/>
                <a:cs typeface="Carlito"/>
              </a:rPr>
              <a:t>ameaça </a:t>
            </a:r>
            <a:r>
              <a:rPr sz="2800" spc="-10" dirty="0">
                <a:latin typeface="Carlito"/>
                <a:cs typeface="Carlito"/>
              </a:rPr>
              <a:t>das </a:t>
            </a:r>
            <a:r>
              <a:rPr sz="2800" spc="-15" dirty="0">
                <a:latin typeface="Carlito"/>
                <a:cs typeface="Carlito"/>
              </a:rPr>
              <a:t>novas </a:t>
            </a:r>
            <a:r>
              <a:rPr sz="2800" spc="-10" dirty="0">
                <a:latin typeface="Carlito"/>
                <a:cs typeface="Carlito"/>
              </a:rPr>
              <a:t>empresas sediadas na 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China,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Índia e nos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Tigres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Asiáticos</a:t>
            </a:r>
            <a:r>
              <a:rPr sz="2800" spc="-5" dirty="0">
                <a:latin typeface="Carlito"/>
                <a:cs typeface="Carlito"/>
              </a:rPr>
              <a:t>, </a:t>
            </a:r>
            <a:r>
              <a:rPr sz="2800" spc="-10" dirty="0">
                <a:latin typeface="Carlito"/>
                <a:cs typeface="Carlito"/>
              </a:rPr>
              <a:t>países</a:t>
            </a:r>
            <a:r>
              <a:rPr sz="2800" spc="11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que</a:t>
            </a:r>
            <a:endParaRPr sz="2800">
              <a:latin typeface="Carlito"/>
              <a:cs typeface="Carlito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latin typeface="Carlito"/>
                <a:cs typeface="Carlito"/>
              </a:rPr>
              <a:t>conseguem, </a:t>
            </a:r>
            <a:r>
              <a:rPr sz="2800" spc="-20" dirty="0">
                <a:latin typeface="Carlito"/>
                <a:cs typeface="Carlito"/>
              </a:rPr>
              <a:t>graças </a:t>
            </a:r>
            <a:r>
              <a:rPr sz="2800" spc="-5" dirty="0">
                <a:latin typeface="Carlito"/>
                <a:cs typeface="Carlito"/>
              </a:rPr>
              <a:t>à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abundância e 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ao </a:t>
            </a:r>
            <a:r>
              <a:rPr sz="2800" u="heavy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baixo custo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da mão </a:t>
            </a:r>
            <a:r>
              <a:rPr sz="2800" spc="-5" dirty="0">
                <a:latin typeface="Carlito"/>
                <a:cs typeface="Carlito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de </a:t>
            </a:r>
            <a:r>
              <a:rPr sz="2800" u="heavy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obra</a:t>
            </a:r>
            <a:r>
              <a:rPr sz="2800" spc="-20" dirty="0">
                <a:latin typeface="Carlito"/>
                <a:cs typeface="Carlito"/>
              </a:rPr>
              <a:t>, </a:t>
            </a:r>
            <a:r>
              <a:rPr sz="2800" spc="-15" dirty="0">
                <a:latin typeface="Carlito"/>
                <a:cs typeface="Carlito"/>
              </a:rPr>
              <a:t>produzir </a:t>
            </a:r>
            <a:r>
              <a:rPr sz="2800" spc="-10" dirty="0">
                <a:latin typeface="Carlito"/>
                <a:cs typeface="Carlito"/>
              </a:rPr>
              <a:t>mercadorias </a:t>
            </a:r>
            <a:r>
              <a:rPr sz="2800" spc="-5" dirty="0">
                <a:latin typeface="Carlito"/>
                <a:cs typeface="Carlito"/>
              </a:rPr>
              <a:t>a 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preços </a:t>
            </a:r>
            <a:r>
              <a:rPr sz="2800" u="heavy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baixos </a:t>
            </a:r>
            <a:r>
              <a:rPr sz="2800" spc="-5" dirty="0">
                <a:latin typeface="Carlito"/>
                <a:cs typeface="Carlito"/>
              </a:rPr>
              <a:t>e </a:t>
            </a:r>
            <a:r>
              <a:rPr sz="2800" spc="-20" dirty="0">
                <a:latin typeface="Carlito"/>
                <a:cs typeface="Carlito"/>
              </a:rPr>
              <a:t>entrar  </a:t>
            </a:r>
            <a:r>
              <a:rPr sz="2800" spc="-10" dirty="0">
                <a:latin typeface="Carlito"/>
                <a:cs typeface="Carlito"/>
              </a:rPr>
              <a:t>nos </a:t>
            </a:r>
            <a:r>
              <a:rPr sz="2800" spc="-15" dirty="0">
                <a:latin typeface="Carlito"/>
                <a:cs typeface="Carlito"/>
              </a:rPr>
              <a:t>mercados antes controlados </a:t>
            </a:r>
            <a:r>
              <a:rPr sz="2800" spc="-10" dirty="0">
                <a:latin typeface="Carlito"/>
                <a:cs typeface="Carlito"/>
              </a:rPr>
              <a:t>por empresas  </a:t>
            </a:r>
            <a:r>
              <a:rPr sz="2800" spc="-15" dirty="0">
                <a:latin typeface="Carlito"/>
                <a:cs typeface="Carlito"/>
              </a:rPr>
              <a:t>estadunidenses.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B19BFE2-CA21-4DCB-91AD-34DE4E659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86721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u="heavy" spc="-5" dirty="0">
                <a:uFill>
                  <a:solidFill>
                    <a:srgbClr val="000000"/>
                  </a:solidFill>
                </a:uFill>
              </a:rPr>
              <a:t>As Bases Da </a:t>
            </a:r>
            <a:r>
              <a:rPr sz="4000" u="heavy" spc="-15" dirty="0">
                <a:uFill>
                  <a:solidFill>
                    <a:srgbClr val="000000"/>
                  </a:solidFill>
                </a:uFill>
              </a:rPr>
              <a:t>Industrialização </a:t>
            </a:r>
            <a:r>
              <a:rPr sz="4000" u="heavy" spc="-2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–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</a:rPr>
              <a:t>recursos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</a:rPr>
              <a:t>minerais</a:t>
            </a:r>
            <a:r>
              <a:rPr sz="2400" u="heavy" spc="-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5724" y="928624"/>
            <a:ext cx="4000500" cy="206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416817"/>
            <a:ext cx="4100195" cy="249682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energéticos</a:t>
            </a:r>
            <a:endParaRPr sz="2400">
              <a:latin typeface="Carlito"/>
              <a:cs typeface="Carlito"/>
            </a:endParaRPr>
          </a:p>
          <a:p>
            <a:pPr marL="298450" marR="5080">
              <a:lnSpc>
                <a:spcPct val="100000"/>
              </a:lnSpc>
              <a:spcBef>
                <a:spcPts val="695"/>
              </a:spcBef>
            </a:pPr>
            <a:r>
              <a:rPr sz="3200" dirty="0">
                <a:latin typeface="Carlito"/>
                <a:cs typeface="Carlito"/>
              </a:rPr>
              <a:t>A </a:t>
            </a:r>
            <a:r>
              <a:rPr sz="3200" spc="-5" dirty="0">
                <a:latin typeface="Carlito"/>
                <a:cs typeface="Carlito"/>
              </a:rPr>
              <a:t>atividade </a:t>
            </a:r>
            <a:r>
              <a:rPr sz="3200" spc="-10" dirty="0">
                <a:latin typeface="Carlito"/>
                <a:cs typeface="Carlito"/>
              </a:rPr>
              <a:t>industrial </a:t>
            </a:r>
            <a:r>
              <a:rPr sz="3200" dirty="0">
                <a:latin typeface="Carlito"/>
                <a:cs typeface="Carlito"/>
              </a:rPr>
              <a:t>é  </a:t>
            </a:r>
            <a:r>
              <a:rPr sz="3200" spc="-5" dirty="0">
                <a:latin typeface="Carlito"/>
                <a:cs typeface="Carlito"/>
              </a:rPr>
              <a:t>uma das </a:t>
            </a:r>
            <a:r>
              <a:rPr sz="3200" dirty="0">
                <a:latin typeface="Carlito"/>
                <a:cs typeface="Carlito"/>
              </a:rPr>
              <a:t>mais  </a:t>
            </a:r>
            <a:r>
              <a:rPr sz="3200" spc="-20" dirty="0">
                <a:latin typeface="Carlito"/>
                <a:cs typeface="Carlito"/>
              </a:rPr>
              <a:t>rentáveis </a:t>
            </a:r>
            <a:r>
              <a:rPr sz="3200" spc="-5" dirty="0">
                <a:latin typeface="Carlito"/>
                <a:cs typeface="Carlito"/>
              </a:rPr>
              <a:t>da economia  norte-americana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7126" y="796290"/>
            <a:ext cx="432435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rlito"/>
                <a:cs typeface="Carlito"/>
              </a:rPr>
              <a:t>A </a:t>
            </a:r>
            <a:r>
              <a:rPr sz="2800" spc="-20" dirty="0">
                <a:latin typeface="Carlito"/>
                <a:cs typeface="Carlito"/>
              </a:rPr>
              <a:t>exploração </a:t>
            </a:r>
            <a:r>
              <a:rPr sz="2800" spc="-5" dirty="0">
                <a:latin typeface="Carlito"/>
                <a:cs typeface="Carlito"/>
              </a:rPr>
              <a:t>do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potencial 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energético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das jazidas 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minerais </a:t>
            </a:r>
            <a:r>
              <a:rPr sz="2800" spc="-15" dirty="0">
                <a:latin typeface="Carlito"/>
                <a:cs typeface="Carlito"/>
              </a:rPr>
              <a:t>constitui importante  </a:t>
            </a:r>
            <a:r>
              <a:rPr sz="2800" spc="-25" dirty="0">
                <a:latin typeface="Carlito"/>
                <a:cs typeface="Carlito"/>
              </a:rPr>
              <a:t>fator para </a:t>
            </a:r>
            <a:r>
              <a:rPr sz="2800" spc="-5" dirty="0">
                <a:latin typeface="Carlito"/>
                <a:cs typeface="Carlito"/>
              </a:rPr>
              <a:t>o </a:t>
            </a:r>
            <a:r>
              <a:rPr sz="2800" spc="-15" dirty="0">
                <a:latin typeface="Carlito"/>
                <a:cs typeface="Carlito"/>
              </a:rPr>
              <a:t>desenvolvimento  </a:t>
            </a:r>
            <a:r>
              <a:rPr sz="2800" spc="-10" dirty="0">
                <a:latin typeface="Carlito"/>
                <a:cs typeface="Carlito"/>
              </a:rPr>
              <a:t>urbano </a:t>
            </a:r>
            <a:r>
              <a:rPr sz="2800" spc="-5" dirty="0">
                <a:latin typeface="Carlito"/>
                <a:cs typeface="Carlito"/>
              </a:rPr>
              <a:t>e </a:t>
            </a:r>
            <a:r>
              <a:rPr sz="2800" spc="-10" dirty="0">
                <a:latin typeface="Carlito"/>
                <a:cs typeface="Carlito"/>
              </a:rPr>
              <a:t>industrial </a:t>
            </a:r>
            <a:r>
              <a:rPr sz="2800" spc="-5" dirty="0">
                <a:latin typeface="Carlito"/>
                <a:cs typeface="Carlito"/>
              </a:rPr>
              <a:t>do </a:t>
            </a:r>
            <a:r>
              <a:rPr sz="2800" spc="-10" dirty="0">
                <a:latin typeface="Carlito"/>
                <a:cs typeface="Carlito"/>
              </a:rPr>
              <a:t>país no  século </a:t>
            </a:r>
            <a:r>
              <a:rPr sz="2800" spc="-5" dirty="0">
                <a:latin typeface="Carlito"/>
                <a:cs typeface="Carlito"/>
              </a:rPr>
              <a:t>XlX e início do</a:t>
            </a:r>
            <a:r>
              <a:rPr sz="2800" spc="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XX.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3357498"/>
            <a:ext cx="6715125" cy="35004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C8BAB69-A725-428B-A5B4-53CC32DD8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24" y="642873"/>
            <a:ext cx="8572500" cy="2714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8930" marR="323215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O </a:t>
            </a:r>
            <a:r>
              <a:rPr spc="-5" dirty="0"/>
              <a:t>uso do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carvão </a:t>
            </a:r>
            <a:r>
              <a:rPr b="1" u="heavy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mineral</a:t>
            </a:r>
            <a:r>
              <a:rPr b="1" spc="-15" dirty="0">
                <a:latin typeface="Carlito"/>
                <a:cs typeface="Carlito"/>
              </a:rPr>
              <a:t> </a:t>
            </a:r>
            <a:r>
              <a:rPr spc="-20" dirty="0"/>
              <a:t>para </a:t>
            </a:r>
            <a:r>
              <a:rPr dirty="0"/>
              <a:t>a </a:t>
            </a:r>
            <a:r>
              <a:rPr spc="-15" dirty="0"/>
              <a:t>produção </a:t>
            </a:r>
            <a:r>
              <a:rPr spc="-5" dirty="0"/>
              <a:t>de  eletricidade nas </a:t>
            </a:r>
            <a:r>
              <a:rPr spc="-10" dirty="0"/>
              <a:t>termelétricas </a:t>
            </a:r>
            <a:r>
              <a:rPr dirty="0"/>
              <a:t>é</a:t>
            </a:r>
            <a:r>
              <a:rPr spc="-15" dirty="0"/>
              <a:t> muito</a:t>
            </a:r>
          </a:p>
          <a:p>
            <a:pPr marL="9525" marR="5080" algn="ctr">
              <a:lnSpc>
                <a:spcPct val="100000"/>
              </a:lnSpc>
            </a:pPr>
            <a:r>
              <a:rPr spc="-15" dirty="0"/>
              <a:t>elevado, </a:t>
            </a:r>
            <a:r>
              <a:rPr spc="-10" dirty="0"/>
              <a:t>com </a:t>
            </a:r>
            <a:r>
              <a:rPr dirty="0"/>
              <a:t>a </a:t>
            </a:r>
            <a:r>
              <a:rPr spc="-20" dirty="0"/>
              <a:t>desvantagem </a:t>
            </a:r>
            <a:r>
              <a:rPr spc="-5" dirty="0"/>
              <a:t>de que sua queima  </a:t>
            </a:r>
            <a:r>
              <a:rPr spc="-15" dirty="0"/>
              <a:t>libera gases </a:t>
            </a:r>
            <a:r>
              <a:rPr spc="-10" dirty="0"/>
              <a:t>perigosos, </a:t>
            </a:r>
            <a:r>
              <a:rPr spc="-5" dirty="0"/>
              <a:t>causando </a:t>
            </a:r>
            <a:r>
              <a:rPr spc="-10" dirty="0"/>
              <a:t>poluição  </a:t>
            </a:r>
            <a:r>
              <a:rPr spc="-20" dirty="0"/>
              <a:t>atmosférica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0473" y="3850004"/>
            <a:ext cx="7758430" cy="17176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indent="5715" algn="ctr">
              <a:lnSpc>
                <a:spcPct val="90000"/>
              </a:lnSpc>
              <a:spcBef>
                <a:spcPts val="459"/>
              </a:spcBef>
            </a:pP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A </a:t>
            </a:r>
            <a:r>
              <a:rPr sz="3000" spc="-5" dirty="0">
                <a:solidFill>
                  <a:srgbClr val="FF0000"/>
                </a:solidFill>
                <a:latin typeface="Carlito"/>
                <a:cs typeface="Carlito"/>
              </a:rPr>
              <a:t>medida que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a </a:t>
            </a:r>
            <a:r>
              <a:rPr sz="30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industria </a:t>
            </a:r>
            <a:r>
              <a:rPr sz="3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se </a:t>
            </a:r>
            <a:r>
              <a:rPr sz="3000" b="1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desenvolveu </a:t>
            </a:r>
            <a:r>
              <a:rPr sz="3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e a </a:t>
            </a:r>
            <a:r>
              <a:rPr sz="3000" b="1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0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urbanização aumentou,</a:t>
            </a:r>
            <a:r>
              <a:rPr sz="3000" b="1" spc="-1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000" spc="-10" dirty="0">
                <a:solidFill>
                  <a:srgbClr val="FF0000"/>
                </a:solidFill>
                <a:latin typeface="Carlito"/>
                <a:cs typeface="Carlito"/>
              </a:rPr>
              <a:t>principalmente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após  1950, </a:t>
            </a:r>
            <a:r>
              <a:rPr sz="3000" spc="-10" dirty="0">
                <a:solidFill>
                  <a:srgbClr val="FF0000"/>
                </a:solidFill>
                <a:latin typeface="Carlito"/>
                <a:cs typeface="Carlito"/>
              </a:rPr>
              <a:t>cresceu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a </a:t>
            </a:r>
            <a:r>
              <a:rPr sz="3000" spc="-10" dirty="0">
                <a:solidFill>
                  <a:srgbClr val="FF0000"/>
                </a:solidFill>
                <a:latin typeface="Carlito"/>
                <a:cs typeface="Carlito"/>
              </a:rPr>
              <a:t>dependência </a:t>
            </a:r>
            <a:r>
              <a:rPr sz="3000" spc="-5" dirty="0">
                <a:solidFill>
                  <a:srgbClr val="FF0000"/>
                </a:solidFill>
                <a:latin typeface="Carlito"/>
                <a:cs typeface="Carlito"/>
              </a:rPr>
              <a:t>do país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em </a:t>
            </a:r>
            <a:r>
              <a:rPr sz="3000" spc="-15" dirty="0">
                <a:solidFill>
                  <a:srgbClr val="FF0000"/>
                </a:solidFill>
                <a:latin typeface="Carlito"/>
                <a:cs typeface="Carlito"/>
              </a:rPr>
              <a:t>relação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à  </a:t>
            </a:r>
            <a:r>
              <a:rPr sz="3000" spc="-10" dirty="0">
                <a:solidFill>
                  <a:srgbClr val="FF0000"/>
                </a:solidFill>
                <a:latin typeface="Carlito"/>
                <a:cs typeface="Carlito"/>
              </a:rPr>
              <a:t>importação </a:t>
            </a:r>
            <a:r>
              <a:rPr sz="3000" spc="-5" dirty="0">
                <a:solidFill>
                  <a:srgbClr val="FF0000"/>
                </a:solidFill>
                <a:latin typeface="Carlito"/>
                <a:cs typeface="Carlito"/>
              </a:rPr>
              <a:t>do </a:t>
            </a:r>
            <a:r>
              <a:rPr sz="3000" spc="-25" dirty="0">
                <a:solidFill>
                  <a:srgbClr val="FF0000"/>
                </a:solidFill>
                <a:latin typeface="Carlito"/>
                <a:cs typeface="Carlito"/>
              </a:rPr>
              <a:t>fontes</a:t>
            </a:r>
            <a:r>
              <a:rPr sz="3000" spc="-3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000" spc="-15" dirty="0">
                <a:solidFill>
                  <a:srgbClr val="FF0000"/>
                </a:solidFill>
                <a:latin typeface="Carlito"/>
                <a:cs typeface="Carlito"/>
              </a:rPr>
              <a:t>energéticas</a:t>
            </a:r>
            <a:endParaRPr sz="30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44923" y="5702312"/>
            <a:ext cx="668655" cy="883285"/>
            <a:chOff x="4344923" y="5702312"/>
            <a:chExt cx="668655" cy="883285"/>
          </a:xfrm>
        </p:grpSpPr>
        <p:sp>
          <p:nvSpPr>
            <p:cNvPr id="6" name="object 6"/>
            <p:cNvSpPr/>
            <p:nvPr/>
          </p:nvSpPr>
          <p:spPr>
            <a:xfrm>
              <a:off x="4357623" y="5715012"/>
              <a:ext cx="643255" cy="857885"/>
            </a:xfrm>
            <a:custGeom>
              <a:avLst/>
              <a:gdLst/>
              <a:ahLst/>
              <a:cxnLst/>
              <a:rect l="l" t="t" r="r" b="b"/>
              <a:pathLst>
                <a:path w="643254" h="857884">
                  <a:moveTo>
                    <a:pt x="482218" y="0"/>
                  </a:moveTo>
                  <a:lnTo>
                    <a:pt x="160781" y="0"/>
                  </a:lnTo>
                  <a:lnTo>
                    <a:pt x="160781" y="535787"/>
                  </a:lnTo>
                  <a:lnTo>
                    <a:pt x="0" y="535787"/>
                  </a:lnTo>
                  <a:lnTo>
                    <a:pt x="321563" y="857262"/>
                  </a:lnTo>
                  <a:lnTo>
                    <a:pt x="643001" y="535787"/>
                  </a:lnTo>
                  <a:lnTo>
                    <a:pt x="482218" y="535787"/>
                  </a:lnTo>
                  <a:lnTo>
                    <a:pt x="48221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57623" y="5715012"/>
              <a:ext cx="643255" cy="857885"/>
            </a:xfrm>
            <a:custGeom>
              <a:avLst/>
              <a:gdLst/>
              <a:ahLst/>
              <a:cxnLst/>
              <a:rect l="l" t="t" r="r" b="b"/>
              <a:pathLst>
                <a:path w="643254" h="857884">
                  <a:moveTo>
                    <a:pt x="0" y="535787"/>
                  </a:moveTo>
                  <a:lnTo>
                    <a:pt x="160781" y="535787"/>
                  </a:lnTo>
                  <a:lnTo>
                    <a:pt x="160781" y="0"/>
                  </a:lnTo>
                  <a:lnTo>
                    <a:pt x="482218" y="0"/>
                  </a:lnTo>
                  <a:lnTo>
                    <a:pt x="482218" y="535787"/>
                  </a:lnTo>
                  <a:lnTo>
                    <a:pt x="643001" y="535787"/>
                  </a:lnTo>
                  <a:lnTo>
                    <a:pt x="321563" y="857262"/>
                  </a:lnTo>
                  <a:lnTo>
                    <a:pt x="0" y="53578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5CCE122-CB4D-42A3-8DDE-67262C566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876</Words>
  <Application>Microsoft Office PowerPoint</Application>
  <PresentationFormat>Apresentação na tela (4:3)</PresentationFormat>
  <Paragraphs>78</Paragraphs>
  <Slides>19</Slides>
  <Notes>0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Office Theme</vt:lpstr>
      <vt:lpstr>A Atividade Industrial Nos EUA</vt:lpstr>
      <vt:lpstr>A atual posição dos EUA como superpotência  mundial é explicada por diversos fatores:</vt:lpstr>
      <vt:lpstr>Apresentação do PowerPoint</vt:lpstr>
      <vt:lpstr>Apresentação do PowerPoint</vt:lpstr>
      <vt:lpstr>O grande desenvolvimento da economia dos  EUA, na metade do século XX, era demonstrado  pelo controle quase total do comércio  internacional.</vt:lpstr>
      <vt:lpstr>Apresentação do PowerPoint</vt:lpstr>
      <vt:lpstr>Apresentação do PowerPoint</vt:lpstr>
      <vt:lpstr>As Bases Da Industrialização – recursos minerais e</vt:lpstr>
      <vt:lpstr>O uso do carvão mineral para a produção de  eletricidade nas termelétricas é muito elevado, com a desvantagem de que sua queima  libera gases perigosos, causando poluição  atmosférica</vt:lpstr>
      <vt:lpstr>É importante lembrar que todo recurso  mineral é um bem não renovável, ou  seja, um dia vai se esgotar ou se tornar  economicamente inviável</vt:lpstr>
      <vt:lpstr>A Atividade Industrial Norte-americana</vt:lpstr>
      <vt:lpstr>A atividade industrial estadunidense</vt:lpstr>
      <vt:lpstr>Apresentação do PowerPoint</vt:lpstr>
      <vt:lpstr>Estados Unidos – Atividade Industrial</vt:lpstr>
      <vt:lpstr>Pittsburgh  Detroit e Chicago</vt:lpstr>
      <vt:lpstr>Califórnia - Texas</vt:lpstr>
      <vt:lpstr>Polos mundiais de alta tecnologia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Atividade Industrial Nos EUA</dc:title>
  <dc:creator>Rosilene P. Carvalho Gomes</dc:creator>
  <cp:lastModifiedBy>Rosilene P. Carvalho Gomes</cp:lastModifiedBy>
  <cp:revision>12</cp:revision>
  <dcterms:created xsi:type="dcterms:W3CDTF">2020-06-01T21:28:44Z</dcterms:created>
  <dcterms:modified xsi:type="dcterms:W3CDTF">2020-06-04T20:36:40Z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2011-10-26T00:00:00Z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2020-06-01T00:00:00Z</vt:filetime>
  </property>
</Properties>
</file>