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2" r:id="rId3"/>
    <p:sldId id="257" r:id="rId4"/>
    <p:sldId id="268" r:id="rId5"/>
    <p:sldId id="283" r:id="rId6"/>
    <p:sldId id="284" r:id="rId7"/>
    <p:sldId id="285" r:id="rId8"/>
    <p:sldId id="281" r:id="rId9"/>
    <p:sldId id="287" r:id="rId10"/>
    <p:sldId id="269" r:id="rId11"/>
    <p:sldId id="286" r:id="rId12"/>
    <p:sldId id="288" r:id="rId13"/>
    <p:sldId id="289" r:id="rId14"/>
    <p:sldId id="290" r:id="rId15"/>
    <p:sldId id="291" r:id="rId16"/>
    <p:sldId id="292" r:id="rId17"/>
    <p:sldId id="293" r:id="rId18"/>
    <p:sldId id="294" r:id="rId19"/>
    <p:sldId id="295" r:id="rId20"/>
  </p:sldIdLst>
  <p:sldSz cx="12188825"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p:scale>
          <a:sx n="81" d="100"/>
          <a:sy n="81" d="100"/>
        </p:scale>
        <p:origin x="-282" y="-36"/>
      </p:cViewPr>
      <p:guideLst>
        <p:guide orient="horz" pos="2160"/>
        <p:guide pos="3839"/>
      </p:guideLst>
    </p:cSldViewPr>
  </p:slideViewPr>
  <p:notesTextViewPr>
    <p:cViewPr>
      <p:scale>
        <a:sx n="1" d="1"/>
        <a:sy n="1" d="1"/>
      </p:scale>
      <p:origin x="0" y="0"/>
    </p:cViewPr>
  </p:notesTextViewPr>
  <p:notesViewPr>
    <p:cSldViewPr showGuides="1">
      <p:cViewPr varScale="1">
        <p:scale>
          <a:sx n="88" d="100"/>
          <a:sy n="88" d="100"/>
        </p:scale>
        <p:origin x="307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98D0EFA9-57C0-4188-B1C6-56EB9958F127}" type="datetime1">
              <a:rPr lang="pt-BR" smtClean="0"/>
              <a:t>18/06/2020</a:t>
            </a:fld>
            <a:endParaRPr lang="pt-BR" dirty="0"/>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pt-BR" smtClean="0"/>
              <a:t>‹nº›</a:t>
            </a:fld>
            <a:endParaRPr lang="pt-B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0477323E-F331-42C0-8ED8-298FE2B5981D}" type="datetime1">
              <a:rPr lang="pt-BR" smtClean="0"/>
              <a:t>18/06/2020</a:t>
            </a:fld>
            <a:endParaRPr lang="pt-BR" dirty="0"/>
          </a:p>
        </p:txBody>
      </p:sp>
      <p:sp>
        <p:nvSpPr>
          <p:cNvPr id="4" name="Espaço Reservado para Imagem de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t-BR" dirty="0" smtClean="0"/>
              <a:t>Clique para editar o texto Mestre</a:t>
            </a:r>
          </a:p>
          <a:p>
            <a:pPr lvl="1" rtl="0"/>
            <a:r>
              <a:rPr lang="pt-BR" dirty="0" smtClean="0"/>
              <a:t>Segundo nível</a:t>
            </a:r>
          </a:p>
          <a:p>
            <a:pPr lvl="2" rtl="0"/>
            <a:r>
              <a:rPr lang="pt-BR" dirty="0" smtClean="0"/>
              <a:t>Terceiro nível</a:t>
            </a:r>
          </a:p>
          <a:p>
            <a:pPr lvl="3" rtl="0"/>
            <a:r>
              <a:rPr lang="pt-BR" dirty="0" smtClean="0"/>
              <a:t>Quarto nível</a:t>
            </a:r>
          </a:p>
          <a:p>
            <a:pPr lvl="4" rtl="0"/>
            <a:r>
              <a:rPr lang="pt-BR" dirty="0" smtClean="0"/>
              <a:t>Quinto nível</a:t>
            </a:r>
            <a:endParaRPr lang="pt-BR" dirty="0"/>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pt-BR" smtClean="0"/>
              <a:t>‹nº›</a:t>
            </a:fld>
            <a:endParaRPr lang="pt-B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1</a:t>
            </a:fld>
            <a:endParaRPr lang="pt-BR" dirty="0"/>
          </a:p>
        </p:txBody>
      </p:sp>
    </p:spTree>
    <p:extLst>
      <p:ext uri="{BB962C8B-B14F-4D97-AF65-F5344CB8AC3E}">
        <p14:creationId xmlns:p14="http://schemas.microsoft.com/office/powerpoint/2010/main" val="3025624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2</a:t>
            </a:fld>
            <a:endParaRPr lang="pt-BR" dirty="0"/>
          </a:p>
        </p:txBody>
      </p:sp>
    </p:spTree>
    <p:extLst>
      <p:ext uri="{BB962C8B-B14F-4D97-AF65-F5344CB8AC3E}">
        <p14:creationId xmlns:p14="http://schemas.microsoft.com/office/powerpoint/2010/main" val="3267211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3</a:t>
            </a:fld>
            <a:endParaRPr lang="pt-BR" dirty="0"/>
          </a:p>
        </p:txBody>
      </p:sp>
    </p:spTree>
    <p:extLst>
      <p:ext uri="{BB962C8B-B14F-4D97-AF65-F5344CB8AC3E}">
        <p14:creationId xmlns:p14="http://schemas.microsoft.com/office/powerpoint/2010/main" val="788499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4</a:t>
            </a:fld>
            <a:endParaRPr lang="pt-BR" dirty="0"/>
          </a:p>
        </p:txBody>
      </p:sp>
    </p:spTree>
    <p:extLst>
      <p:ext uri="{BB962C8B-B14F-4D97-AF65-F5344CB8AC3E}">
        <p14:creationId xmlns:p14="http://schemas.microsoft.com/office/powerpoint/2010/main" val="3159298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5</a:t>
            </a:fld>
            <a:endParaRPr lang="pt-BR" dirty="0"/>
          </a:p>
        </p:txBody>
      </p:sp>
    </p:spTree>
    <p:extLst>
      <p:ext uri="{BB962C8B-B14F-4D97-AF65-F5344CB8AC3E}">
        <p14:creationId xmlns:p14="http://schemas.microsoft.com/office/powerpoint/2010/main" val="672963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6</a:t>
            </a:fld>
            <a:endParaRPr lang="pt-BR" dirty="0"/>
          </a:p>
        </p:txBody>
      </p:sp>
    </p:spTree>
    <p:extLst>
      <p:ext uri="{BB962C8B-B14F-4D97-AF65-F5344CB8AC3E}">
        <p14:creationId xmlns:p14="http://schemas.microsoft.com/office/powerpoint/2010/main" val="346837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7</a:t>
            </a:fld>
            <a:endParaRPr lang="pt-BR" dirty="0"/>
          </a:p>
        </p:txBody>
      </p:sp>
    </p:spTree>
    <p:extLst>
      <p:ext uri="{BB962C8B-B14F-4D97-AF65-F5344CB8AC3E}">
        <p14:creationId xmlns:p14="http://schemas.microsoft.com/office/powerpoint/2010/main" val="68987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9</a:t>
            </a:fld>
            <a:endParaRPr lang="pt-BR" dirty="0"/>
          </a:p>
        </p:txBody>
      </p:sp>
    </p:spTree>
    <p:extLst>
      <p:ext uri="{BB962C8B-B14F-4D97-AF65-F5344CB8AC3E}">
        <p14:creationId xmlns:p14="http://schemas.microsoft.com/office/powerpoint/2010/main" val="2842509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11</a:t>
            </a:fld>
            <a:endParaRPr lang="pt-BR" dirty="0"/>
          </a:p>
        </p:txBody>
      </p:sp>
    </p:spTree>
    <p:extLst>
      <p:ext uri="{BB962C8B-B14F-4D97-AF65-F5344CB8AC3E}">
        <p14:creationId xmlns:p14="http://schemas.microsoft.com/office/powerpoint/2010/main" val="129070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522413" y="1905000"/>
            <a:ext cx="9144000" cy="2667000"/>
          </a:xfrm>
        </p:spPr>
        <p:txBody>
          <a:bodyPr rtlCol="0">
            <a:noAutofit/>
          </a:bodyPr>
          <a:lstStyle>
            <a:lvl1pPr rtl="0">
              <a:defRPr sz="5400"/>
            </a:lvl1pPr>
          </a:lstStyle>
          <a:p>
            <a:pPr rtl="0"/>
            <a:r>
              <a:rPr lang="pt-BR" dirty="0" smtClean="0"/>
              <a:t>Clique para editar o estilo de título Mestre</a:t>
            </a:r>
            <a:endParaRPr lang="pt-BR" dirty="0"/>
          </a:p>
        </p:txBody>
      </p:sp>
      <p:grpSp>
        <p:nvGrpSpPr>
          <p:cNvPr id="256" name="linha" descr="Gráfico de linhas"/>
          <p:cNvGrpSpPr/>
          <p:nvPr/>
        </p:nvGrpSpPr>
        <p:grpSpPr bwMode="invGray">
          <a:xfrm>
            <a:off x="1584896" y="4724400"/>
            <a:ext cx="8631936" cy="64008"/>
            <a:chOff x="-4110038" y="2703513"/>
            <a:chExt cx="17394239" cy="160336"/>
          </a:xfrm>
          <a:solidFill>
            <a:schemeClr val="accent1"/>
          </a:solidFill>
        </p:grpSpPr>
        <p:sp>
          <p:nvSpPr>
            <p:cNvPr id="257"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9"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Subtítulo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smtClean="0"/>
              <a:t>Clique para editar o estilo do subtítulo mestre</a:t>
            </a:r>
            <a:endParaRPr lang="pt-BR"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lang="pt-BR" dirty="0"/>
          </a:p>
        </p:txBody>
      </p:sp>
      <p:grpSp>
        <p:nvGrpSpPr>
          <p:cNvPr id="7" name="linha" descr="Gráfico de linhas"/>
          <p:cNvGrpSpPr/>
          <p:nvPr/>
        </p:nvGrpSpPr>
        <p:grpSpPr bwMode="invGray">
          <a:xfrm>
            <a:off x="1522413" y="1514475"/>
            <a:ext cx="10569575" cy="64008"/>
            <a:chOff x="1522413" y="1514475"/>
            <a:chExt cx="10569575" cy="64008"/>
          </a:xfrm>
        </p:grpSpPr>
        <p:sp>
          <p:nvSpPr>
            <p:cNvPr id="8" name="Forma Livre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58215C2D-4C5F-41A8-B554-C650AF34C482}" type="datetime1">
              <a:rPr lang="pt-BR" smtClean="0"/>
              <a:t>18/06/2020</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361612" y="274639"/>
            <a:ext cx="1371600" cy="5901747"/>
          </a:xfrm>
        </p:spPr>
        <p:txBody>
          <a:bodyPr vert="eaVert" rtlCol="0"/>
          <a:lstStyle/>
          <a:p>
            <a:pPr rtl="0"/>
            <a:r>
              <a:rPr lang="pt-BR" smtClean="0"/>
              <a:t>Clique para editar o título mestre</a:t>
            </a:r>
            <a:endParaRPr lang="pt-BR" dirty="0"/>
          </a:p>
        </p:txBody>
      </p:sp>
      <p:grpSp>
        <p:nvGrpSpPr>
          <p:cNvPr id="7" name="linha" descr="Gráfico de linhas"/>
          <p:cNvGrpSpPr/>
          <p:nvPr/>
        </p:nvGrpSpPr>
        <p:grpSpPr bwMode="invGray">
          <a:xfrm rot="5400000">
            <a:off x="6864412" y="3472598"/>
            <a:ext cx="6492240" cy="64008"/>
            <a:chOff x="1522413" y="1514475"/>
            <a:chExt cx="10569575" cy="64008"/>
          </a:xfrm>
        </p:grpSpPr>
        <p:sp>
          <p:nvSpPr>
            <p:cNvPr id="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pt-BR" dirty="0" smtClean="0"/>
              <a:t>Clique para editar o texto Mestre</a:t>
            </a:r>
          </a:p>
          <a:p>
            <a:pPr lvl="1" rtl="0"/>
            <a:r>
              <a:rPr lang="pt-BR" dirty="0" smtClean="0"/>
              <a:t>Segundo nível</a:t>
            </a:r>
          </a:p>
          <a:p>
            <a:pPr lvl="2" rtl="0"/>
            <a:r>
              <a:rPr lang="pt-BR" dirty="0" smtClean="0"/>
              <a:t>Terceiro nível</a:t>
            </a:r>
          </a:p>
          <a:p>
            <a:pPr lvl="3" rtl="0"/>
            <a:r>
              <a:rPr lang="pt-BR" dirty="0" smtClean="0"/>
              <a:t>Quarto nível</a:t>
            </a:r>
          </a:p>
          <a:p>
            <a:pPr lvl="4" rtl="0"/>
            <a:r>
              <a:rPr lang="pt-BR" dirty="0" smtClean="0"/>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90E39326-9852-4665-8E10-5CCFE1522248}" type="datetime1">
              <a:rPr lang="pt-BR" smtClean="0"/>
              <a:t>18/06/2020</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smtClean="0"/>
              <a:t>Clique para editar o estilo de título Mestre</a:t>
            </a:r>
            <a:endParaRPr lang="pt-BR" dirty="0"/>
          </a:p>
        </p:txBody>
      </p:sp>
      <p:grpSp>
        <p:nvGrpSpPr>
          <p:cNvPr id="167" name="linha" descr="Gráfico de linhas"/>
          <p:cNvGrpSpPr/>
          <p:nvPr/>
        </p:nvGrpSpPr>
        <p:grpSpPr bwMode="invGray">
          <a:xfrm>
            <a:off x="1522413" y="1514475"/>
            <a:ext cx="10569575" cy="64008"/>
            <a:chOff x="1522413" y="1514475"/>
            <a:chExt cx="10569575" cy="64008"/>
          </a:xfrm>
        </p:grpSpPr>
        <p:sp>
          <p:nvSpPr>
            <p:cNvPr id="16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383396C3-3492-4496-8698-79E4814AE53F}" type="datetime1">
              <a:rPr lang="pt-BR" smtClean="0"/>
              <a:t>18/06/2020</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3" y="1905000"/>
            <a:ext cx="9144000" cy="2667000"/>
          </a:xfrm>
        </p:spPr>
        <p:txBody>
          <a:bodyPr rtlCol="0" anchor="b">
            <a:noAutofit/>
          </a:bodyPr>
          <a:lstStyle>
            <a:lvl1pPr algn="l" rtl="0">
              <a:defRPr sz="4400" b="0" cap="none" baseline="0"/>
            </a:lvl1pPr>
          </a:lstStyle>
          <a:p>
            <a:pPr rtl="0"/>
            <a:r>
              <a:rPr lang="pt-BR" dirty="0" smtClean="0"/>
              <a:t>Clique para editar o estilo de título Mestre</a:t>
            </a:r>
            <a:endParaRPr lang="pt-BR" dirty="0"/>
          </a:p>
        </p:txBody>
      </p:sp>
      <p:grpSp>
        <p:nvGrpSpPr>
          <p:cNvPr id="255" name="linha" descr="Gráfico de linhas"/>
          <p:cNvGrpSpPr/>
          <p:nvPr/>
        </p:nvGrpSpPr>
        <p:grpSpPr bwMode="invGray">
          <a:xfrm>
            <a:off x="1584896" y="4724400"/>
            <a:ext cx="8631936" cy="64008"/>
            <a:chOff x="-4110038" y="2703513"/>
            <a:chExt cx="17394239" cy="160336"/>
          </a:xfrm>
          <a:solidFill>
            <a:schemeClr val="accent1"/>
          </a:solidFill>
        </p:grpSpPr>
        <p:sp>
          <p:nvSpPr>
            <p:cNvPr id="256"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7"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Espaço Reservado para Texto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smtClean="0"/>
              <a:t>Clique para editar o texto mestre</a:t>
            </a:r>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07F0D0AC-B9DC-491A-B40C-0529EC313878}" type="datetime1">
              <a:rPr lang="pt-BR" smtClean="0"/>
              <a:t>18/06/2020</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smtClean="0"/>
              <a:t>Clique para editar o estilo de título Mestre</a:t>
            </a:r>
            <a:endParaRPr lang="pt-BR" dirty="0"/>
          </a:p>
        </p:txBody>
      </p:sp>
      <p:grpSp>
        <p:nvGrpSpPr>
          <p:cNvPr id="158" name="linha" descr="Gráfico de linhas"/>
          <p:cNvGrpSpPr/>
          <p:nvPr/>
        </p:nvGrpSpPr>
        <p:grpSpPr bwMode="invGray">
          <a:xfrm>
            <a:off x="1522413" y="1514475"/>
            <a:ext cx="10569575" cy="64008"/>
            <a:chOff x="1522413" y="1514475"/>
            <a:chExt cx="10569575" cy="64008"/>
          </a:xfrm>
        </p:grpSpPr>
        <p:sp>
          <p:nvSpPr>
            <p:cNvPr id="159"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
        <p:nvSpPr>
          <p:cNvPr id="4" name="Espaço Reservado para Conteúdo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FFA34909-1BC5-45CA-8566-BEB9E3794744}" type="datetime1">
              <a:rPr lang="pt-BR" smtClean="0"/>
              <a:t>18/06/2020</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smtClean="0"/>
              <a:t>Clique para editar o estilo de título Mestre</a:t>
            </a:r>
            <a:endParaRPr lang="pt-BR" dirty="0"/>
          </a:p>
        </p:txBody>
      </p:sp>
      <p:grpSp>
        <p:nvGrpSpPr>
          <p:cNvPr id="160" name="linha" descr="Gráfico de linhas"/>
          <p:cNvGrpSpPr/>
          <p:nvPr/>
        </p:nvGrpSpPr>
        <p:grpSpPr bwMode="invGray">
          <a:xfrm>
            <a:off x="1522413" y="1514475"/>
            <a:ext cx="10569575" cy="64008"/>
            <a:chOff x="1522413" y="1514475"/>
            <a:chExt cx="10569575" cy="64008"/>
          </a:xfrm>
        </p:grpSpPr>
        <p:sp>
          <p:nvSpPr>
            <p:cNvPr id="161" name="Forma Livre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smtClean="0"/>
              <a:t>Clique para editar o texto mestre</a:t>
            </a:r>
          </a:p>
        </p:txBody>
      </p:sp>
      <p:sp>
        <p:nvSpPr>
          <p:cNvPr id="4" name="Espaço Reservado para Conteúdo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
        <p:nvSpPr>
          <p:cNvPr id="5" name="Espaço Reservado para Texto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smtClean="0"/>
              <a:t>Clique para editar o texto mestre</a:t>
            </a:r>
          </a:p>
        </p:txBody>
      </p:sp>
      <p:sp>
        <p:nvSpPr>
          <p:cNvPr id="8" name="Espaço Reservado para Rodapé 7"/>
          <p:cNvSpPr>
            <a:spLocks noGrp="1"/>
          </p:cNvSpPr>
          <p:nvPr>
            <p:ph type="ftr" sz="quarter" idx="11"/>
          </p:nvPr>
        </p:nvSpPr>
        <p:spPr/>
        <p:txBody>
          <a:bodyPr rtlCol="0"/>
          <a:lstStyle/>
          <a:p>
            <a:pPr rtl="0"/>
            <a:endParaRPr lang="pt-BR" dirty="0"/>
          </a:p>
        </p:txBody>
      </p:sp>
      <p:sp>
        <p:nvSpPr>
          <p:cNvPr id="7" name="Espaço Reservado para Data 6"/>
          <p:cNvSpPr>
            <a:spLocks noGrp="1"/>
          </p:cNvSpPr>
          <p:nvPr>
            <p:ph type="dt" sz="half" idx="10"/>
          </p:nvPr>
        </p:nvSpPr>
        <p:spPr/>
        <p:txBody>
          <a:bodyPr rtlCol="0"/>
          <a:lstStyle/>
          <a:p>
            <a:pPr rtl="0"/>
            <a:fld id="{93F48602-A83C-4B27-B476-20AF32AE1EED}" type="datetime1">
              <a:rPr lang="pt-BR" smtClean="0"/>
              <a:t>18/06/2020</a:t>
            </a:fld>
            <a:endParaRPr lang="pt-BR" dirty="0"/>
          </a:p>
        </p:txBody>
      </p:sp>
      <p:sp>
        <p:nvSpPr>
          <p:cNvPr id="9" name="Espaço Reservado para o Número do Slide 8"/>
          <p:cNvSpPr>
            <a:spLocks noGrp="1"/>
          </p:cNvSpPr>
          <p:nvPr>
            <p:ph type="sldNum" sz="quarter" idx="12"/>
          </p:nvPr>
        </p:nvSpPr>
        <p:spPr/>
        <p:txBody>
          <a:bodyPr rtlCol="0"/>
          <a:lstStyle/>
          <a:p>
            <a:pPr rtl="0"/>
            <a:fld id="{25BA54BD-C84D-46CE-8B72-31BFB26ABA43}" type="slidenum">
              <a:rPr lang="pt-BR" smtClean="0"/>
              <a:t>‹nº›</a:t>
            </a:fld>
            <a:endParaRPr lang="pt-BR" dirty="0"/>
          </a:p>
        </p:txBody>
      </p:sp>
      <p:sp>
        <p:nvSpPr>
          <p:cNvPr id="85" name="Espaço Reservado para Conteúdo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lvl1pPr rtl="0">
              <a:defRPr/>
            </a:lvl1pPr>
          </a:lstStyle>
          <a:p>
            <a:pPr rtl="0"/>
            <a:r>
              <a:rPr lang="pt-BR" dirty="0" smtClean="0"/>
              <a:t>Clique para editar o estilo de título Mestre</a:t>
            </a:r>
            <a:endParaRPr lang="pt-BR" dirty="0"/>
          </a:p>
        </p:txBody>
      </p:sp>
      <p:grpSp>
        <p:nvGrpSpPr>
          <p:cNvPr id="156" name="linha" descr="Gráfico de linhas"/>
          <p:cNvGrpSpPr/>
          <p:nvPr/>
        </p:nvGrpSpPr>
        <p:grpSpPr bwMode="invGray">
          <a:xfrm>
            <a:off x="1522413" y="1514475"/>
            <a:ext cx="10569575" cy="64008"/>
            <a:chOff x="1522413" y="1514475"/>
            <a:chExt cx="10569575" cy="64008"/>
          </a:xfrm>
        </p:grpSpPr>
        <p:sp>
          <p:nvSpPr>
            <p:cNvPr id="157"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8"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9"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4" name="Espaço Reservado para Rodapé 3"/>
          <p:cNvSpPr>
            <a:spLocks noGrp="1"/>
          </p:cNvSpPr>
          <p:nvPr>
            <p:ph type="ftr" sz="quarter" idx="11"/>
          </p:nvPr>
        </p:nvSpPr>
        <p:spPr/>
        <p:txBody>
          <a:bodyPr rtlCol="0"/>
          <a:lstStyle/>
          <a:p>
            <a:pPr rtl="0"/>
            <a:endParaRPr lang="pt-BR" dirty="0"/>
          </a:p>
        </p:txBody>
      </p:sp>
      <p:sp>
        <p:nvSpPr>
          <p:cNvPr id="3" name="Espaço Reservado para Data 2"/>
          <p:cNvSpPr>
            <a:spLocks noGrp="1"/>
          </p:cNvSpPr>
          <p:nvPr>
            <p:ph type="dt" sz="half" idx="10"/>
          </p:nvPr>
        </p:nvSpPr>
        <p:spPr/>
        <p:txBody>
          <a:bodyPr rtlCol="0"/>
          <a:lstStyle/>
          <a:p>
            <a:pPr rtl="0"/>
            <a:fld id="{AA02F2C7-204F-4F9D-81F3-C7CE8047CD3A}" type="datetime1">
              <a:rPr lang="pt-BR" smtClean="0"/>
              <a:t>18/06/2020</a:t>
            </a:fld>
            <a:endParaRPr lang="pt-BR" dirty="0"/>
          </a:p>
        </p:txBody>
      </p:sp>
      <p:sp>
        <p:nvSpPr>
          <p:cNvPr id="5" name="Espaço Reservado para Número de Slide 4"/>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Espaço Reservado para Rodapé 2"/>
          <p:cNvSpPr>
            <a:spLocks noGrp="1"/>
          </p:cNvSpPr>
          <p:nvPr>
            <p:ph type="ftr" sz="quarter" idx="11"/>
          </p:nvPr>
        </p:nvSpPr>
        <p:spPr/>
        <p:txBody>
          <a:bodyPr rtlCol="0"/>
          <a:lstStyle/>
          <a:p>
            <a:pPr rtl="0"/>
            <a:endParaRPr lang="pt-BR" dirty="0"/>
          </a:p>
        </p:txBody>
      </p:sp>
      <p:sp>
        <p:nvSpPr>
          <p:cNvPr id="2" name="Espaço Reservado para Data 1"/>
          <p:cNvSpPr>
            <a:spLocks noGrp="1"/>
          </p:cNvSpPr>
          <p:nvPr>
            <p:ph type="dt" sz="half" idx="10"/>
          </p:nvPr>
        </p:nvSpPr>
        <p:spPr/>
        <p:txBody>
          <a:bodyPr rtlCol="0"/>
          <a:lstStyle/>
          <a:p>
            <a:pPr rtl="0"/>
            <a:fld id="{671526F9-43E7-4B77-89D8-9DEFDDBA71B5}" type="datetime1">
              <a:rPr lang="pt-BR" smtClean="0"/>
              <a:t>18/06/2020</a:t>
            </a:fld>
            <a:endParaRPr lang="pt-BR" dirty="0"/>
          </a:p>
        </p:txBody>
      </p:sp>
      <p:sp>
        <p:nvSpPr>
          <p:cNvPr id="4" name="Espaço Reservado para Número de Slide 3"/>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nchor="b">
            <a:noAutofit/>
          </a:bodyPr>
          <a:lstStyle>
            <a:lvl1pPr algn="l" rtl="0">
              <a:defRPr sz="3200" b="0"/>
            </a:lvl1pPr>
          </a:lstStyle>
          <a:p>
            <a:pPr rtl="0"/>
            <a:r>
              <a:rPr lang="pt-BR" dirty="0" smtClean="0"/>
              <a:t>Clique para editar o estilo de título Mestre</a:t>
            </a:r>
            <a:endParaRPr lang="pt-BR" dirty="0"/>
          </a:p>
        </p:txBody>
      </p:sp>
      <p:sp>
        <p:nvSpPr>
          <p:cNvPr id="4" name="Espaço Reservado para Texto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smtClean="0"/>
              <a:t>Clique para editar o texto mestre</a:t>
            </a:r>
          </a:p>
        </p:txBody>
      </p:sp>
      <p:sp>
        <p:nvSpPr>
          <p:cNvPr id="3" name="Espaço Reservado para Conteúdo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pt-BR" smtClean="0"/>
              <a:t>Clique para editar o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lang="pt-BR" dirty="0"/>
          </a:p>
        </p:txBody>
      </p:sp>
      <p:grpSp>
        <p:nvGrpSpPr>
          <p:cNvPr id="615" name="quadro" descr="Gráfico de caixas"/>
          <p:cNvGrpSpPr/>
          <p:nvPr/>
        </p:nvGrpSpPr>
        <p:grpSpPr bwMode="invGray">
          <a:xfrm>
            <a:off x="4417839" y="1630821"/>
            <a:ext cx="6291028" cy="4575885"/>
            <a:chOff x="4417839" y="1630821"/>
            <a:chExt cx="6291028" cy="4575885"/>
          </a:xfrm>
        </p:grpSpPr>
        <p:grpSp>
          <p:nvGrpSpPr>
            <p:cNvPr id="616" name="Grupo 615"/>
            <p:cNvGrpSpPr/>
            <p:nvPr/>
          </p:nvGrpSpPr>
          <p:grpSpPr bwMode="invGray">
            <a:xfrm>
              <a:off x="5414491" y="1630821"/>
              <a:ext cx="5294376" cy="4114800"/>
              <a:chOff x="3310555" y="716546"/>
              <a:chExt cx="5294376" cy="4114800"/>
            </a:xfrm>
          </p:grpSpPr>
          <p:grpSp>
            <p:nvGrpSpPr>
              <p:cNvPr id="768" name="Grupo 767"/>
              <p:cNvGrpSpPr/>
              <p:nvPr/>
            </p:nvGrpSpPr>
            <p:grpSpPr bwMode="invGray">
              <a:xfrm flipH="1">
                <a:off x="3310555" y="737968"/>
                <a:ext cx="5294376" cy="54864"/>
                <a:chOff x="1522413" y="1514475"/>
                <a:chExt cx="10569575" cy="64008"/>
              </a:xfrm>
              <a:solidFill>
                <a:schemeClr val="accent1"/>
              </a:solidFill>
            </p:grpSpPr>
            <p:sp>
              <p:nvSpPr>
                <p:cNvPr id="844" name="Forma Livre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9" name="Grupo 768"/>
              <p:cNvGrpSpPr/>
              <p:nvPr/>
            </p:nvGrpSpPr>
            <p:grpSpPr bwMode="invGray">
              <a:xfrm rot="16200000" flipH="1">
                <a:off x="6492229" y="2755658"/>
                <a:ext cx="4114800" cy="36576"/>
                <a:chOff x="1522413" y="1514475"/>
                <a:chExt cx="10569575" cy="64008"/>
              </a:xfrm>
              <a:solidFill>
                <a:schemeClr val="accent1"/>
              </a:solidFill>
            </p:grpSpPr>
            <p:sp>
              <p:nvSpPr>
                <p:cNvPr id="770" name="Forma Livre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7" name="Grupo 616"/>
            <p:cNvGrpSpPr/>
            <p:nvPr/>
          </p:nvGrpSpPr>
          <p:grpSpPr bwMode="invGray">
            <a:xfrm rot="10800000">
              <a:off x="4417839" y="2091906"/>
              <a:ext cx="5294376" cy="4114800"/>
              <a:chOff x="3310555" y="716546"/>
              <a:chExt cx="5294376" cy="4114800"/>
            </a:xfrm>
          </p:grpSpPr>
          <p:grpSp>
            <p:nvGrpSpPr>
              <p:cNvPr id="618" name="Grupo 617"/>
              <p:cNvGrpSpPr/>
              <p:nvPr/>
            </p:nvGrpSpPr>
            <p:grpSpPr bwMode="invGray">
              <a:xfrm flipH="1">
                <a:off x="3310555" y="737968"/>
                <a:ext cx="5294376" cy="54864"/>
                <a:chOff x="1522413" y="1514475"/>
                <a:chExt cx="10569575" cy="64008"/>
              </a:xfrm>
              <a:solidFill>
                <a:schemeClr val="accent1"/>
              </a:solidFill>
            </p:grpSpPr>
            <p:sp>
              <p:nvSpPr>
                <p:cNvPr id="694" name="Forma Livre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9" name="Grupo 618"/>
              <p:cNvGrpSpPr/>
              <p:nvPr/>
            </p:nvGrpSpPr>
            <p:grpSpPr bwMode="invGray">
              <a:xfrm rot="16200000" flipH="1">
                <a:off x="6492229" y="2755658"/>
                <a:ext cx="4114800" cy="36576"/>
                <a:chOff x="1522413" y="1514475"/>
                <a:chExt cx="10569575" cy="64008"/>
              </a:xfrm>
              <a:solidFill>
                <a:schemeClr val="accent1"/>
              </a:solidFill>
            </p:grpSpPr>
            <p:sp>
              <p:nvSpPr>
                <p:cNvPr id="620" name="Forma Livre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9E5CA678-7531-4BBD-B1E6-6A1CA37BCB1B}" type="datetime1">
              <a:rPr lang="pt-BR" smtClean="0"/>
              <a:t>18/06/2020</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pt-BR" smtClean="0"/>
              <a:t>Clique para editar o título mestre</a:t>
            </a:r>
            <a:endParaRPr lang="pt-BR"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smtClean="0"/>
              <a:t>Clique no ícone para adicionar uma imagem</a:t>
            </a:r>
            <a:endParaRPr lang="pt-BR" dirty="0"/>
          </a:p>
        </p:txBody>
      </p:sp>
      <p:grpSp>
        <p:nvGrpSpPr>
          <p:cNvPr id="614" name="quadro" descr="Gráfico de caixas"/>
          <p:cNvGrpSpPr/>
          <p:nvPr/>
        </p:nvGrpSpPr>
        <p:grpSpPr bwMode="invGray">
          <a:xfrm flipH="1">
            <a:off x="1447500" y="1630821"/>
            <a:ext cx="6291028" cy="4575885"/>
            <a:chOff x="4417839" y="1630821"/>
            <a:chExt cx="6291028" cy="4575885"/>
          </a:xfrm>
        </p:grpSpPr>
        <p:grpSp>
          <p:nvGrpSpPr>
            <p:cNvPr id="615" name="Grupo 614"/>
            <p:cNvGrpSpPr/>
            <p:nvPr/>
          </p:nvGrpSpPr>
          <p:grpSpPr bwMode="invGray">
            <a:xfrm>
              <a:off x="5414491" y="1630821"/>
              <a:ext cx="5294376" cy="4114800"/>
              <a:chOff x="3310555" y="716546"/>
              <a:chExt cx="5294376" cy="4114800"/>
            </a:xfrm>
          </p:grpSpPr>
          <p:grpSp>
            <p:nvGrpSpPr>
              <p:cNvPr id="767" name="Grupo 766"/>
              <p:cNvGrpSpPr/>
              <p:nvPr/>
            </p:nvGrpSpPr>
            <p:grpSpPr bwMode="invGray">
              <a:xfrm flipH="1">
                <a:off x="3310555" y="737968"/>
                <a:ext cx="5294376" cy="54864"/>
                <a:chOff x="1522413" y="1514475"/>
                <a:chExt cx="10569575" cy="64008"/>
              </a:xfrm>
              <a:solidFill>
                <a:schemeClr val="accent1"/>
              </a:solidFill>
            </p:grpSpPr>
            <p:sp>
              <p:nvSpPr>
                <p:cNvPr id="843" name="Forma Livre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4" name="Forma Livre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8" name="Grupo 767"/>
              <p:cNvGrpSpPr/>
              <p:nvPr/>
            </p:nvGrpSpPr>
            <p:grpSpPr bwMode="invGray">
              <a:xfrm rot="16200000" flipH="1">
                <a:off x="6492229" y="2755658"/>
                <a:ext cx="4114800" cy="36576"/>
                <a:chOff x="1522413" y="1514475"/>
                <a:chExt cx="10569575" cy="64008"/>
              </a:xfrm>
              <a:solidFill>
                <a:schemeClr val="accent1"/>
              </a:solidFill>
            </p:grpSpPr>
            <p:sp>
              <p:nvSpPr>
                <p:cNvPr id="769" name="Forma Livre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0" name="Forma Livre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6" name="Grupo 615"/>
            <p:cNvGrpSpPr/>
            <p:nvPr/>
          </p:nvGrpSpPr>
          <p:grpSpPr bwMode="invGray">
            <a:xfrm rot="10800000">
              <a:off x="4417839" y="2091906"/>
              <a:ext cx="5294376" cy="4114800"/>
              <a:chOff x="3310555" y="716546"/>
              <a:chExt cx="5294376" cy="4114800"/>
            </a:xfrm>
          </p:grpSpPr>
          <p:grpSp>
            <p:nvGrpSpPr>
              <p:cNvPr id="617" name="Grupo 616"/>
              <p:cNvGrpSpPr/>
              <p:nvPr/>
            </p:nvGrpSpPr>
            <p:grpSpPr bwMode="invGray">
              <a:xfrm flipH="1">
                <a:off x="3310555" y="737968"/>
                <a:ext cx="5294376" cy="54864"/>
                <a:chOff x="1522413" y="1514475"/>
                <a:chExt cx="10569575" cy="64008"/>
              </a:xfrm>
              <a:solidFill>
                <a:schemeClr val="accent1"/>
              </a:solidFill>
            </p:grpSpPr>
            <p:sp>
              <p:nvSpPr>
                <p:cNvPr id="693" name="Forma Livre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4" name="Forma Livre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8" name="Grupo 617"/>
              <p:cNvGrpSpPr/>
              <p:nvPr/>
            </p:nvGrpSpPr>
            <p:grpSpPr bwMode="invGray">
              <a:xfrm rot="16200000" flipH="1">
                <a:off x="6492229" y="2755658"/>
                <a:ext cx="4114800" cy="36576"/>
                <a:chOff x="1522413" y="1514475"/>
                <a:chExt cx="10569575" cy="64008"/>
              </a:xfrm>
              <a:solidFill>
                <a:schemeClr val="accent1"/>
              </a:solidFill>
            </p:grpSpPr>
            <p:sp>
              <p:nvSpPr>
                <p:cNvPr id="619" name="Forma Livre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0" name="Forma Livre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4" name="Espaço Reservado para Texto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smtClean="0"/>
              <a:t>Clique para editar o texto mestre</a:t>
            </a:r>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D2184FD6-C734-4162-88D8-0C01192F6E9B}" type="datetime1">
              <a:rPr lang="pt-BR" smtClean="0"/>
              <a:t>18/06/2020</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pt-BR" dirty="0" smtClean="0"/>
              <a:t>Clique para editar o estilo de título Mestre</a:t>
            </a:r>
            <a:endParaRPr lang="pt-BR" dirty="0"/>
          </a:p>
        </p:txBody>
      </p:sp>
      <p:sp>
        <p:nvSpPr>
          <p:cNvPr id="3" name="Espaço Reservado para Tex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pt-BR" dirty="0" smtClean="0"/>
              <a:t>Clique para editar o texto Mestre</a:t>
            </a:r>
          </a:p>
          <a:p>
            <a:pPr lvl="1" rtl="0"/>
            <a:r>
              <a:rPr lang="pt-BR" dirty="0" smtClean="0"/>
              <a:t>Segundo nível</a:t>
            </a:r>
          </a:p>
          <a:p>
            <a:pPr lvl="2" rtl="0"/>
            <a:r>
              <a:rPr lang="pt-BR" dirty="0" smtClean="0"/>
              <a:t>Terceiro nível</a:t>
            </a:r>
          </a:p>
          <a:p>
            <a:pPr lvl="3" rtl="0"/>
            <a:r>
              <a:rPr lang="pt-BR" dirty="0" smtClean="0"/>
              <a:t>Quarto nível</a:t>
            </a:r>
          </a:p>
          <a:p>
            <a:pPr lvl="4" rtl="0"/>
            <a:r>
              <a:rPr lang="pt-BR" dirty="0" smtClean="0"/>
              <a:t>Quinto nível</a:t>
            </a:r>
            <a:endParaRPr lang="pt-BR" dirty="0"/>
          </a:p>
        </p:txBody>
      </p:sp>
      <p:sp>
        <p:nvSpPr>
          <p:cNvPr id="5" name="Espaço Reservado para Rodapé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pt-BR" dirty="0"/>
          </a:p>
        </p:txBody>
      </p:sp>
      <p:sp>
        <p:nvSpPr>
          <p:cNvPr id="4" name="Espaço Reservado para Data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9758D4F-735F-46FE-9FCB-4849D9F60668}" type="datetime1">
              <a:rPr lang="pt-BR" smtClean="0"/>
              <a:t>18/06/2020</a:t>
            </a:fld>
            <a:endParaRPr lang="pt-BR" dirty="0"/>
          </a:p>
        </p:txBody>
      </p:sp>
      <p:sp>
        <p:nvSpPr>
          <p:cNvPr id="6" name="Espaço Reservado para Número de Slide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pt-BR" smtClean="0"/>
              <a:pPr rtl="0"/>
              <a:t>‹nº›</a:t>
            </a:fld>
            <a:endParaRPr lang="pt-BR"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brasilescola.uol.com.br/geografia/fontes-renovaveis-energia.ht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brasilescola.uol.com.br/geografia/fontes-nao-renovaveis-energia.htm"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brasilescola.uol.com.br/geografia/energia-solar.htm" TargetMode="External"/><Relationship Id="rId2" Type="http://schemas.openxmlformats.org/officeDocument/2006/relationships/hyperlink" Target="https://brasilescola.uol.com.br/fisica/energia-eolica.ht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brasilescola.uol.com.br/geografia/energia-hidreletrica.ht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brasilescola.uol.com.br/geografia/biomassa.htm"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brasilescola.uol.com.br/geografia/energia-das-mares.htm" TargetMode="External"/><Relationship Id="rId2" Type="http://schemas.openxmlformats.org/officeDocument/2006/relationships/hyperlink" Target="https://brasilescola.uol.com.br/geografia/biocombustiveis.htm"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brasilescola.uol.com.br/geografia/energia-termoeletrica.htm" TargetMode="External"/><Relationship Id="rId2" Type="http://schemas.openxmlformats.org/officeDocument/2006/relationships/hyperlink" Target="https://brasilescola.uol.com.br/geografia/combustiveis-fosseis.htm" TargetMode="External"/><Relationship Id="rId1" Type="http://schemas.openxmlformats.org/officeDocument/2006/relationships/slideLayout" Target="../slideLayouts/slideLayout7.xml"/><Relationship Id="rId6" Type="http://schemas.openxmlformats.org/officeDocument/2006/relationships/hyperlink" Target="https://brasilescola.uol.com.br/geografia/gas-natural.htm" TargetMode="External"/><Relationship Id="rId5" Type="http://schemas.openxmlformats.org/officeDocument/2006/relationships/hyperlink" Target="https://brasilescola.uol.com.br/geografia/carvao-mineral-combustivel.htm" TargetMode="External"/><Relationship Id="rId4" Type="http://schemas.openxmlformats.org/officeDocument/2006/relationships/hyperlink" Target="https://brasilescola.uol.com.br/geografia/petroleo.ht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bdgYTLW4ec4&amp;t=128s" TargetMode="External"/><Relationship Id="rId2" Type="http://schemas.openxmlformats.org/officeDocument/2006/relationships/hyperlink" Target="https://www.youtube.com/watch?v=nWj57Kf3sEo" TargetMode="External"/><Relationship Id="rId1" Type="http://schemas.openxmlformats.org/officeDocument/2006/relationships/slideLayout" Target="../slideLayouts/slideLayout7.xml"/><Relationship Id="rId5" Type="http://schemas.openxmlformats.org/officeDocument/2006/relationships/hyperlink" Target="https://www.youtube.com/watch?v=iYPMZamqSH4" TargetMode="External"/><Relationship Id="rId4" Type="http://schemas.openxmlformats.org/officeDocument/2006/relationships/hyperlink" Target="https://www.youtube.com/watch?v=6r0EgxExbEU"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ARCWp6jJ1BA" TargetMode="External"/><Relationship Id="rId2" Type="http://schemas.openxmlformats.org/officeDocument/2006/relationships/hyperlink" Target="https://www.youtube.com/watch?v=Ufi7n2yypd8" TargetMode="External"/><Relationship Id="rId1" Type="http://schemas.openxmlformats.org/officeDocument/2006/relationships/slideLayout" Target="../slideLayouts/slideLayout7.xml"/><Relationship Id="rId4" Type="http://schemas.openxmlformats.org/officeDocument/2006/relationships/hyperlink" Target="https://www.youtube.com/watch?v=qUuJ5rJjKQ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odamateria.com.br/primeira-guerra-mundial/"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todamateria.com.br/getulio-varga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brasilescola.uol.com.br/brasil/industrializacao-do-brasil.htm"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pt-BR" dirty="0" smtClean="0"/>
              <a:t>Capítulo 7:Espaço industrial e comercial brasileiro.</a:t>
            </a:r>
            <a:endParaRPr lang="pt-BR"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053852" y="908720"/>
            <a:ext cx="10441160" cy="5410712"/>
          </a:xfrm>
          <a:prstGeom prst="rect">
            <a:avLst/>
          </a:prstGeom>
          <a:noFill/>
        </p:spPr>
        <p:txBody>
          <a:bodyPr wrap="square" rtlCol="0">
            <a:spAutoFit/>
          </a:bodyPr>
          <a:lstStyle/>
          <a:p>
            <a:pPr algn="ctr">
              <a:lnSpc>
                <a:spcPct val="90000"/>
              </a:lnSpc>
            </a:pPr>
            <a:r>
              <a:rPr lang="pt-BR" sz="2400" b="1" dirty="0" smtClean="0">
                <a:solidFill>
                  <a:schemeClr val="accent1">
                    <a:lumMod val="75000"/>
                  </a:schemeClr>
                </a:solidFill>
              </a:rPr>
              <a:t>Fatores de atração para a instalação industrial no Brasil</a:t>
            </a:r>
            <a:r>
              <a:rPr lang="pt-BR" sz="2400" dirty="0" smtClean="0"/>
              <a:t>:</a:t>
            </a:r>
          </a:p>
          <a:p>
            <a:pPr algn="ctr">
              <a:lnSpc>
                <a:spcPct val="90000"/>
              </a:lnSpc>
            </a:pPr>
            <a:endParaRPr lang="pt-BR" sz="2400" b="1" dirty="0">
              <a:solidFill>
                <a:schemeClr val="accent1"/>
              </a:solidFill>
            </a:endParaRPr>
          </a:p>
          <a:p>
            <a:pPr algn="ctr">
              <a:lnSpc>
                <a:spcPct val="90000"/>
              </a:lnSpc>
            </a:pPr>
            <a:endParaRPr lang="pt-BR" sz="2400" b="1" dirty="0" smtClean="0">
              <a:solidFill>
                <a:schemeClr val="accent1"/>
              </a:solidFill>
            </a:endParaRPr>
          </a:p>
          <a:p>
            <a:pPr algn="ctr">
              <a:lnSpc>
                <a:spcPct val="90000"/>
              </a:lnSpc>
            </a:pPr>
            <a:endParaRPr lang="pt-BR" sz="2400" b="1" dirty="0">
              <a:solidFill>
                <a:schemeClr val="accent1"/>
              </a:solidFill>
            </a:endParaRPr>
          </a:p>
          <a:p>
            <a:pPr marL="342900" indent="-342900">
              <a:lnSpc>
                <a:spcPct val="90000"/>
              </a:lnSpc>
              <a:buFont typeface="Wingdings" panose="05000000000000000000" pitchFamily="2" charset="2"/>
              <a:buChar char="§"/>
            </a:pPr>
            <a:r>
              <a:rPr lang="pt-BR" sz="2400" b="1" dirty="0" smtClean="0">
                <a:solidFill>
                  <a:schemeClr val="accent1"/>
                </a:solidFill>
              </a:rPr>
              <a:t>Oferta de mão de obra barata;</a:t>
            </a:r>
          </a:p>
          <a:p>
            <a:pPr marL="342900" indent="-342900">
              <a:lnSpc>
                <a:spcPct val="90000"/>
              </a:lnSpc>
              <a:buFont typeface="Wingdings" panose="05000000000000000000" pitchFamily="2" charset="2"/>
              <a:buChar char="§"/>
            </a:pPr>
            <a:endParaRPr lang="pt-BR" sz="2400" b="1" dirty="0">
              <a:solidFill>
                <a:schemeClr val="accent1"/>
              </a:solidFill>
            </a:endParaRPr>
          </a:p>
          <a:p>
            <a:pPr marL="342900" indent="-342900">
              <a:lnSpc>
                <a:spcPct val="90000"/>
              </a:lnSpc>
              <a:buFont typeface="Wingdings" panose="05000000000000000000" pitchFamily="2" charset="2"/>
              <a:buChar char="§"/>
            </a:pPr>
            <a:endParaRPr lang="pt-BR" sz="2400" b="1" dirty="0" smtClean="0">
              <a:solidFill>
                <a:schemeClr val="accent1"/>
              </a:solidFill>
            </a:endParaRPr>
          </a:p>
          <a:p>
            <a:pPr marL="342900" indent="-342900">
              <a:lnSpc>
                <a:spcPct val="90000"/>
              </a:lnSpc>
              <a:buFont typeface="Wingdings" panose="05000000000000000000" pitchFamily="2" charset="2"/>
              <a:buChar char="§"/>
            </a:pPr>
            <a:r>
              <a:rPr lang="pt-BR" sz="2400" b="1" dirty="0" smtClean="0">
                <a:solidFill>
                  <a:schemeClr val="accent1"/>
                </a:solidFill>
              </a:rPr>
              <a:t>Facilitação em impostos;</a:t>
            </a:r>
          </a:p>
          <a:p>
            <a:pPr marL="342900" indent="-342900">
              <a:lnSpc>
                <a:spcPct val="90000"/>
              </a:lnSpc>
              <a:buFont typeface="Wingdings" panose="05000000000000000000" pitchFamily="2" charset="2"/>
              <a:buChar char="§"/>
            </a:pPr>
            <a:endParaRPr lang="pt-BR" sz="2400" b="1" dirty="0">
              <a:solidFill>
                <a:schemeClr val="accent1"/>
              </a:solidFill>
            </a:endParaRPr>
          </a:p>
          <a:p>
            <a:pPr marL="342900" indent="-342900">
              <a:lnSpc>
                <a:spcPct val="90000"/>
              </a:lnSpc>
              <a:buFont typeface="Wingdings" panose="05000000000000000000" pitchFamily="2" charset="2"/>
              <a:buChar char="§"/>
            </a:pPr>
            <a:r>
              <a:rPr lang="pt-BR" sz="2400" b="1" dirty="0" smtClean="0">
                <a:solidFill>
                  <a:schemeClr val="accent1"/>
                </a:solidFill>
              </a:rPr>
              <a:t>Facilitação em construção</a:t>
            </a:r>
          </a:p>
          <a:p>
            <a:pPr marL="342900" indent="-342900">
              <a:lnSpc>
                <a:spcPct val="90000"/>
              </a:lnSpc>
              <a:buFont typeface="Wingdings" panose="05000000000000000000" pitchFamily="2" charset="2"/>
              <a:buChar char="§"/>
            </a:pPr>
            <a:endParaRPr lang="pt-BR" sz="2400" b="1" dirty="0">
              <a:solidFill>
                <a:schemeClr val="accent1"/>
              </a:solidFill>
            </a:endParaRPr>
          </a:p>
          <a:p>
            <a:pPr marL="342900" indent="-342900">
              <a:lnSpc>
                <a:spcPct val="90000"/>
              </a:lnSpc>
              <a:buFont typeface="Wingdings" panose="05000000000000000000" pitchFamily="2" charset="2"/>
              <a:buChar char="§"/>
            </a:pPr>
            <a:endParaRPr lang="pt-BR" sz="2400" b="1" dirty="0" smtClean="0">
              <a:solidFill>
                <a:schemeClr val="accent1"/>
              </a:solidFill>
            </a:endParaRPr>
          </a:p>
          <a:p>
            <a:pPr marL="342900" indent="-342900">
              <a:lnSpc>
                <a:spcPct val="90000"/>
              </a:lnSpc>
              <a:buFont typeface="Wingdings" panose="05000000000000000000" pitchFamily="2" charset="2"/>
              <a:buChar char="§"/>
            </a:pPr>
            <a:r>
              <a:rPr lang="pt-BR" sz="2400" b="1" dirty="0" smtClean="0">
                <a:solidFill>
                  <a:schemeClr val="accent1"/>
                </a:solidFill>
              </a:rPr>
              <a:t>Oferta de crédito para os empresários </a:t>
            </a:r>
          </a:p>
          <a:p>
            <a:pPr marL="342900" indent="-342900">
              <a:lnSpc>
                <a:spcPct val="90000"/>
              </a:lnSpc>
              <a:buFont typeface="Wingdings" panose="05000000000000000000" pitchFamily="2" charset="2"/>
              <a:buChar char="§"/>
            </a:pPr>
            <a:endParaRPr lang="pt-BR" sz="2400" b="1" dirty="0">
              <a:solidFill>
                <a:schemeClr val="accent1"/>
              </a:solidFill>
            </a:endParaRPr>
          </a:p>
          <a:p>
            <a:pPr marL="342900" indent="-342900">
              <a:lnSpc>
                <a:spcPct val="90000"/>
              </a:lnSpc>
              <a:buFont typeface="Wingdings" panose="05000000000000000000" pitchFamily="2" charset="2"/>
              <a:buChar char="§"/>
            </a:pPr>
            <a:r>
              <a:rPr lang="pt-BR" sz="2400" b="1" dirty="0" smtClean="0">
                <a:solidFill>
                  <a:schemeClr val="accent1"/>
                </a:solidFill>
              </a:rPr>
              <a:t>Facilitação do licenciamento ambiental, dependendo do local de construção da indústria. </a:t>
            </a:r>
            <a:endParaRPr lang="pt-BR" sz="2400" b="1" dirty="0">
              <a:solidFill>
                <a:schemeClr val="accent1"/>
              </a:solidFill>
            </a:endParaRPr>
          </a:p>
        </p:txBody>
      </p:sp>
    </p:spTree>
    <p:extLst>
      <p:ext uri="{BB962C8B-B14F-4D97-AF65-F5344CB8AC3E}">
        <p14:creationId xmlns:p14="http://schemas.microsoft.com/office/powerpoint/2010/main" val="3350492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smtClean="0">
                <a:solidFill>
                  <a:schemeClr val="accent1">
                    <a:lumMod val="75000"/>
                  </a:schemeClr>
                </a:solidFill>
              </a:rPr>
              <a:t> Fontes de energia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a:bodyPr>
          <a:lstStyle/>
          <a:p>
            <a:pPr marL="0" indent="0">
              <a:buNone/>
            </a:pPr>
            <a:r>
              <a:rPr lang="pt-BR" dirty="0"/>
              <a:t>As </a:t>
            </a:r>
            <a:r>
              <a:rPr lang="pt-BR" b="1" dirty="0">
                <a:solidFill>
                  <a:schemeClr val="accent1">
                    <a:lumMod val="75000"/>
                  </a:schemeClr>
                </a:solidFill>
              </a:rPr>
              <a:t>fontes de energia </a:t>
            </a:r>
            <a:r>
              <a:rPr lang="pt-BR" dirty="0"/>
              <a:t>são recursos naturais ou artificiais utilizados pela sociedade para produção de algum tipo de energia. A energia, por sua vez, é utilizada para propiciar o deslocamento de veículos, gerar calor ou produzir eletricidade para os mais </a:t>
            </a:r>
            <a:r>
              <a:rPr lang="pt-BR" dirty="0" smtClean="0"/>
              <a:t>diversos </a:t>
            </a:r>
            <a:r>
              <a:rPr lang="pt-BR" dirty="0"/>
              <a:t>fins</a:t>
            </a:r>
            <a:r>
              <a:rPr lang="pt-BR" dirty="0" smtClean="0"/>
              <a:t>.</a:t>
            </a:r>
          </a:p>
          <a:p>
            <a:pPr marL="0" indent="0">
              <a:buNone/>
            </a:pPr>
            <a:endParaRPr lang="pt-BR" dirty="0"/>
          </a:p>
          <a:p>
            <a:r>
              <a:rPr lang="pt-BR" dirty="0"/>
              <a:t>As fontes de energia também possuem relação com questões ambientais, pois, dependendo das formas de utilização dos recursos energéticos, graves impactos sobre a natureza podem ser ocasionados.</a:t>
            </a:r>
          </a:p>
          <a:p>
            <a:r>
              <a:rPr lang="pt-BR" dirty="0"/>
              <a:t>Conforme a capacidade natural de reposição de recursos, as fontes de energia podem ser classificadas em </a:t>
            </a:r>
            <a:r>
              <a:rPr lang="pt-BR" b="1" dirty="0">
                <a:hlinkClick r:id="rId3"/>
              </a:rPr>
              <a:t>renováveis</a:t>
            </a:r>
            <a:r>
              <a:rPr lang="pt-BR" b="1" dirty="0"/>
              <a:t> </a:t>
            </a:r>
            <a:r>
              <a:rPr lang="pt-BR" dirty="0"/>
              <a:t>e </a:t>
            </a:r>
            <a:r>
              <a:rPr lang="pt-BR" b="1" dirty="0">
                <a:hlinkClick r:id="rId4"/>
              </a:rPr>
              <a:t>não renováveis</a:t>
            </a:r>
            <a:r>
              <a:rPr lang="pt-BR" dirty="0"/>
              <a:t>.</a:t>
            </a:r>
          </a:p>
          <a:p>
            <a:pPr marL="0" indent="0">
              <a:buNone/>
            </a:pPr>
            <a:endParaRPr lang="pt-BR" dirty="0"/>
          </a:p>
        </p:txBody>
      </p:sp>
    </p:spTree>
    <p:extLst>
      <p:ext uri="{BB962C8B-B14F-4D97-AF65-F5344CB8AC3E}">
        <p14:creationId xmlns:p14="http://schemas.microsoft.com/office/powerpoint/2010/main" val="326975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ontes de energia. Tipos de Fontes de Energia no mundo atu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9956" y="34814"/>
            <a:ext cx="9218628" cy="6706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65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05780" y="332656"/>
            <a:ext cx="11377264" cy="6260175"/>
          </a:xfrm>
          <a:prstGeom prst="rect">
            <a:avLst/>
          </a:prstGeom>
          <a:noFill/>
        </p:spPr>
        <p:txBody>
          <a:bodyPr wrap="square" rtlCol="0">
            <a:spAutoFit/>
          </a:bodyPr>
          <a:lstStyle/>
          <a:p>
            <a:r>
              <a:rPr lang="pt-BR" sz="2400" b="1" dirty="0"/>
              <a:t>→ Energia eólica</a:t>
            </a:r>
            <a:endParaRPr lang="pt-BR" sz="2400" dirty="0"/>
          </a:p>
          <a:p>
            <a:r>
              <a:rPr lang="pt-BR" sz="2400" dirty="0"/>
              <a:t>O vento é um recurso energético renovável e, portanto, inesgotável. Em algumas regiões do planeta, sua frequência e intensidade são suficientes para geração de eletricidade por meio de equipamentos específicos para essa função. Basicamente, os ventos ativam as turbinas dos </a:t>
            </a:r>
            <a:r>
              <a:rPr lang="pt-BR" sz="2400" b="1" dirty="0" err="1"/>
              <a:t>aerogeradores</a:t>
            </a:r>
            <a:r>
              <a:rPr lang="pt-BR" sz="2400" b="1" dirty="0"/>
              <a:t>, fazendo com que</a:t>
            </a:r>
            <a:r>
              <a:rPr lang="pt-BR" sz="2400" dirty="0"/>
              <a:t> os geradores convertam a energia mecânica produzida em energia elétrica.</a:t>
            </a:r>
          </a:p>
          <a:p>
            <a:r>
              <a:rPr lang="pt-BR" sz="2400" dirty="0"/>
              <a:t>Atualmente, a </a:t>
            </a:r>
            <a:r>
              <a:rPr lang="pt-BR" sz="2400" dirty="0">
                <a:hlinkClick r:id="rId2"/>
              </a:rPr>
              <a:t>energia eólica</a:t>
            </a:r>
            <a:r>
              <a:rPr lang="pt-BR" sz="2400" dirty="0"/>
              <a:t> não é tão difundida no mundo em razão do alto custo de seus equipamentos. Todavia, alguns países, como Estados Unidos, China e Alemanha, já vêm adotando esse recurso substancialmente. As principais vantagens dessa fonte de energia são a não emissão de poluentes na atmosfera e os baixos impactos ambientais.</a:t>
            </a:r>
          </a:p>
          <a:p>
            <a:pPr>
              <a:lnSpc>
                <a:spcPct val="90000"/>
              </a:lnSpc>
            </a:pPr>
            <a:endParaRPr lang="pt-BR" sz="2400" dirty="0" smtClean="0"/>
          </a:p>
          <a:p>
            <a:r>
              <a:rPr lang="pt-BR" sz="2400" b="1" dirty="0"/>
              <a:t> Energia solar</a:t>
            </a:r>
            <a:endParaRPr lang="pt-BR" sz="2400" dirty="0"/>
          </a:p>
          <a:p>
            <a:r>
              <a:rPr lang="pt-BR" sz="2400" dirty="0"/>
              <a:t>A </a:t>
            </a:r>
            <a:r>
              <a:rPr lang="pt-BR" sz="2400" dirty="0">
                <a:hlinkClick r:id="rId3"/>
              </a:rPr>
              <a:t>energia solar</a:t>
            </a:r>
            <a:r>
              <a:rPr lang="pt-BR" sz="2400" dirty="0"/>
              <a:t> é o aproveitamento da luz do sol para gerar eletricidade e aquecer a água para uso. É também uma fonte inesgotável de energia, haja vista que o Sol – ao menos na sua configuração atual – existirá por bilhões de anos.</a:t>
            </a:r>
          </a:p>
          <a:p>
            <a:pPr>
              <a:lnSpc>
                <a:spcPct val="90000"/>
              </a:lnSpc>
            </a:pPr>
            <a:endParaRPr lang="pt-BR" sz="2400" dirty="0" smtClean="0"/>
          </a:p>
          <a:p>
            <a:pPr>
              <a:lnSpc>
                <a:spcPct val="90000"/>
              </a:lnSpc>
            </a:pPr>
            <a:endParaRPr lang="pt-BR" sz="2400" dirty="0"/>
          </a:p>
        </p:txBody>
      </p:sp>
    </p:spTree>
    <p:extLst>
      <p:ext uri="{BB962C8B-B14F-4D97-AF65-F5344CB8AC3E}">
        <p14:creationId xmlns:p14="http://schemas.microsoft.com/office/powerpoint/2010/main" val="4065006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77788" y="5617"/>
            <a:ext cx="11233248" cy="6666440"/>
          </a:xfrm>
          <a:prstGeom prst="rect">
            <a:avLst/>
          </a:prstGeom>
          <a:noFill/>
        </p:spPr>
        <p:txBody>
          <a:bodyPr wrap="square" rtlCol="0">
            <a:spAutoFit/>
          </a:bodyPr>
          <a:lstStyle/>
          <a:p>
            <a:r>
              <a:rPr lang="pt-BR" sz="2400" dirty="0"/>
              <a:t>Há duas formas de aproveitamento da energia solar: a fotovoltaica e a térmica. Na primeira forma, são utilizadas células específicas que empregam o “efeito fotoelétrico” para produzir eletricidade. A segunda forma, por sua vez, utiliza o aquecimento da água tanto para uso direto quanto para geração de vapor, que atuará em processos de ativação de geradores de energia. É importante lembrar que podem ser utilizados também outros tipos de líquidos.</a:t>
            </a:r>
          </a:p>
          <a:p>
            <a:r>
              <a:rPr lang="pt-BR" sz="2400" dirty="0"/>
              <a:t>Em razão dos elevados custos, a energia solar ainda não é muito utilizada. Todavia, seu aproveitamento vem crescendo gradativamente, tanto com a instalação de placas em residências, indústrias e grandes empreendimentos quanto com a construção de usinas solares especificamente voltadas para a geração de energia elétrica.</a:t>
            </a:r>
          </a:p>
          <a:p>
            <a:pPr>
              <a:lnSpc>
                <a:spcPct val="90000"/>
              </a:lnSpc>
            </a:pPr>
            <a:endParaRPr lang="pt-BR" sz="2400" dirty="0" smtClean="0"/>
          </a:p>
          <a:p>
            <a:r>
              <a:rPr lang="pt-BR" sz="2400" b="1" dirty="0"/>
              <a:t> Energia hidrelétrica</a:t>
            </a:r>
            <a:endParaRPr lang="pt-BR" sz="2400" dirty="0"/>
          </a:p>
          <a:p>
            <a:r>
              <a:rPr lang="pt-BR" sz="2400" dirty="0"/>
              <a:t>A </a:t>
            </a:r>
            <a:r>
              <a:rPr lang="pt-BR" sz="2400" dirty="0">
                <a:hlinkClick r:id="rId2"/>
              </a:rPr>
              <a:t>energia hidrelétrica</a:t>
            </a:r>
            <a:r>
              <a:rPr lang="pt-BR" sz="2400" dirty="0"/>
              <a:t> corresponde ao aproveitamento da água dos rios para movimentação das turbinas de eletricidade. No Brasil, essa é a principal fonte de energia elétrica, ao lado das termoelétricas, haja vista o grande potencial que o país possui em termos de disponibilidade de rios propícios para a geração de </a:t>
            </a:r>
            <a:r>
              <a:rPr lang="pt-BR" sz="2400" dirty="0" err="1"/>
              <a:t>hidreletricidade</a:t>
            </a:r>
            <a:r>
              <a:rPr lang="pt-BR" sz="2400" dirty="0"/>
              <a:t>.</a:t>
            </a:r>
          </a:p>
          <a:p>
            <a:pPr>
              <a:lnSpc>
                <a:spcPct val="90000"/>
              </a:lnSpc>
            </a:pPr>
            <a:endParaRPr lang="pt-BR" sz="2400" dirty="0"/>
          </a:p>
        </p:txBody>
      </p:sp>
    </p:spTree>
    <p:extLst>
      <p:ext uri="{BB962C8B-B14F-4D97-AF65-F5344CB8AC3E}">
        <p14:creationId xmlns:p14="http://schemas.microsoft.com/office/powerpoint/2010/main" val="1919466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05780" y="404664"/>
            <a:ext cx="11593288" cy="5706177"/>
          </a:xfrm>
          <a:prstGeom prst="rect">
            <a:avLst/>
          </a:prstGeom>
          <a:noFill/>
        </p:spPr>
        <p:txBody>
          <a:bodyPr wrap="square" rtlCol="0">
            <a:spAutoFit/>
          </a:bodyPr>
          <a:lstStyle/>
          <a:p>
            <a:pPr>
              <a:lnSpc>
                <a:spcPct val="90000"/>
              </a:lnSpc>
            </a:pPr>
            <a:r>
              <a:rPr lang="pt-BR" sz="2400" dirty="0"/>
              <a:t>Nas usinas hidrelétricas, constroem-se barragens no leito do rio para represamento da água que será utilizada no processo de geração de eletricidade. Nesse caso, o mais aconselhável é que as barragens sejam construídas em rios que apresentem desníveis em seus terrenos a fim de diminuir a superfície inundada. Por isso, é mais recomendável a instalação dessas usinas em rios de planalto, embora também seja possível instalá-las em rios de planícies, porém com impactos ambientais maiores</a:t>
            </a:r>
            <a:r>
              <a:rPr lang="pt-BR" sz="2400" dirty="0" smtClean="0"/>
              <a:t>.</a:t>
            </a:r>
          </a:p>
          <a:p>
            <a:pPr>
              <a:lnSpc>
                <a:spcPct val="90000"/>
              </a:lnSpc>
            </a:pPr>
            <a:endParaRPr lang="pt-BR" sz="2400" dirty="0"/>
          </a:p>
          <a:p>
            <a:r>
              <a:rPr lang="pt-BR" sz="2400" b="1" dirty="0"/>
              <a:t>→ Biomassa</a:t>
            </a:r>
            <a:endParaRPr lang="pt-BR" sz="2400" dirty="0"/>
          </a:p>
          <a:p>
            <a:r>
              <a:rPr lang="pt-BR" sz="2400" dirty="0"/>
              <a:t>A utilização da </a:t>
            </a:r>
            <a:r>
              <a:rPr lang="pt-BR" sz="2400" dirty="0">
                <a:hlinkClick r:id="rId2"/>
              </a:rPr>
              <a:t>biomassa</a:t>
            </a:r>
            <a:r>
              <a:rPr lang="pt-BR" sz="2400" dirty="0"/>
              <a:t> consiste na queima de substâncias de origem orgânica para produção de energia. Ocorre por meio da combustão de materiais como lenha, bagaço de cana e outros resíduos agrícolas, restos florestais e até excrementos de animais. É considerada uma fonte de energia renovável, porque o dióxido de carbono produzido durante a queima é utilizado pela própria vegetação na realização da fotossíntese. Isso significa que, desde que seja controlado, seu uso é sustentável por não alterar a </a:t>
            </a:r>
            <a:r>
              <a:rPr lang="pt-BR" sz="2400" dirty="0" err="1"/>
              <a:t>macrocomposição</a:t>
            </a:r>
            <a:r>
              <a:rPr lang="pt-BR" sz="2400" dirty="0"/>
              <a:t> da atmosfera terrestre.</a:t>
            </a:r>
          </a:p>
          <a:p>
            <a:pPr>
              <a:lnSpc>
                <a:spcPct val="90000"/>
              </a:lnSpc>
            </a:pPr>
            <a:endParaRPr lang="pt-BR" sz="2400" dirty="0"/>
          </a:p>
        </p:txBody>
      </p:sp>
    </p:spTree>
    <p:extLst>
      <p:ext uri="{BB962C8B-B14F-4D97-AF65-F5344CB8AC3E}">
        <p14:creationId xmlns:p14="http://schemas.microsoft.com/office/powerpoint/2010/main" val="412318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89756" y="332656"/>
            <a:ext cx="11521280" cy="4635115"/>
          </a:xfrm>
          <a:prstGeom prst="rect">
            <a:avLst/>
          </a:prstGeom>
          <a:noFill/>
        </p:spPr>
        <p:txBody>
          <a:bodyPr wrap="square" rtlCol="0">
            <a:spAutoFit/>
          </a:bodyPr>
          <a:lstStyle/>
          <a:p>
            <a:pPr>
              <a:lnSpc>
                <a:spcPct val="90000"/>
              </a:lnSpc>
            </a:pPr>
            <a:r>
              <a:rPr lang="pt-BR" sz="2400" dirty="0"/>
              <a:t>Os </a:t>
            </a:r>
            <a:r>
              <a:rPr lang="pt-BR" sz="2400" b="1" dirty="0">
                <a:hlinkClick r:id="rId2"/>
              </a:rPr>
              <a:t>biocombustíveis</a:t>
            </a:r>
            <a:r>
              <a:rPr lang="pt-BR" sz="2400" dirty="0"/>
              <a:t>, de certa forma, são considerados um tipo de biomassa, pois também são produzidos a partir de vegetais de origem orgânica para geração de combustíveis. O exemplo mais conhecido é o etanol produzido da cana-de-açúcar, mas podem existir outros compostos advindos de vegetais distintos, como a mamona, o milho e muitos outros.</a:t>
            </a:r>
          </a:p>
          <a:p>
            <a:pPr>
              <a:lnSpc>
                <a:spcPct val="90000"/>
              </a:lnSpc>
            </a:pPr>
            <a:endParaRPr lang="pt-BR" sz="2400" dirty="0" smtClean="0"/>
          </a:p>
          <a:p>
            <a:r>
              <a:rPr lang="pt-BR" sz="2400" b="1" dirty="0"/>
              <a:t>→ Energia das marés (</a:t>
            </a:r>
            <a:r>
              <a:rPr lang="pt-BR" sz="2400" b="1" dirty="0" err="1"/>
              <a:t>maremotriz</a:t>
            </a:r>
            <a:r>
              <a:rPr lang="pt-BR" sz="2400" b="1" dirty="0"/>
              <a:t>)</a:t>
            </a:r>
            <a:endParaRPr lang="pt-BR" sz="2400" dirty="0"/>
          </a:p>
          <a:p>
            <a:r>
              <a:rPr lang="pt-BR" sz="2400" dirty="0"/>
              <a:t>A </a:t>
            </a:r>
            <a:r>
              <a:rPr lang="pt-BR" sz="2400" dirty="0">
                <a:hlinkClick r:id="rId3"/>
              </a:rPr>
              <a:t>energia das marés</a:t>
            </a:r>
            <a:r>
              <a:rPr lang="pt-BR" sz="2400" dirty="0"/>
              <a:t> – ou </a:t>
            </a:r>
            <a:r>
              <a:rPr lang="pt-BR" sz="2400" dirty="0" err="1"/>
              <a:t>maremotriz</a:t>
            </a:r>
            <a:r>
              <a:rPr lang="pt-BR" sz="2400" dirty="0"/>
              <a:t> – é o aproveitamento da subida e da descida das marés para produção de energia elétrica. Funciona de forma relativamente semelhante a de uma barragem comum. Além das barragens, são construídas eclusas e diques que permitem a entrada e a saída de água durante as cheias e as baixas das marés, propiciando a movimentação das turbinas.</a:t>
            </a:r>
          </a:p>
          <a:p>
            <a:pPr>
              <a:lnSpc>
                <a:spcPct val="90000"/>
              </a:lnSpc>
            </a:pPr>
            <a:endParaRPr lang="pt-BR" sz="2400" dirty="0"/>
          </a:p>
        </p:txBody>
      </p:sp>
    </p:spTree>
    <p:extLst>
      <p:ext uri="{BB962C8B-B14F-4D97-AF65-F5344CB8AC3E}">
        <p14:creationId xmlns:p14="http://schemas.microsoft.com/office/powerpoint/2010/main" val="218314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05780" y="476672"/>
            <a:ext cx="11089232" cy="6001643"/>
          </a:xfrm>
          <a:prstGeom prst="rect">
            <a:avLst/>
          </a:prstGeom>
          <a:noFill/>
        </p:spPr>
        <p:txBody>
          <a:bodyPr wrap="square" rtlCol="0">
            <a:spAutoFit/>
          </a:bodyPr>
          <a:lstStyle/>
          <a:p>
            <a:r>
              <a:rPr lang="pt-BR" sz="2400" b="1" dirty="0"/>
              <a:t>Fontes não renováveis de energia</a:t>
            </a:r>
            <a:endParaRPr lang="pt-BR" sz="2400" dirty="0"/>
          </a:p>
          <a:p>
            <a:r>
              <a:rPr lang="pt-BR" sz="2400" dirty="0"/>
              <a:t>As fontes não renováveis de energia são aquelas que poderão esgotar-se em um futuro relativamente próximo. Alguns recursos energéticos, como o petróleo, possuem seu esgotamento estimado para algumas poucas décadas, o que eleva o caráter estratégico desses elementos.</a:t>
            </a:r>
          </a:p>
          <a:p>
            <a:r>
              <a:rPr lang="pt-BR" sz="2400" b="1" dirty="0"/>
              <a:t>→ Combustíveis fósseis</a:t>
            </a:r>
            <a:endParaRPr lang="pt-BR" sz="2400" dirty="0"/>
          </a:p>
          <a:p>
            <a:r>
              <a:rPr lang="pt-BR" sz="2400" dirty="0"/>
              <a:t>A queima de </a:t>
            </a:r>
            <a:r>
              <a:rPr lang="pt-BR" sz="2400" b="1" u="sng" dirty="0">
                <a:hlinkClick r:id="rId2"/>
              </a:rPr>
              <a:t>combustíveis fósseis</a:t>
            </a:r>
            <a:r>
              <a:rPr lang="pt-BR" sz="2400" dirty="0"/>
              <a:t> pode ser empregada tanto para o deslocamento de veículos quanto para a produção de eletricidade em estações </a:t>
            </a:r>
            <a:r>
              <a:rPr lang="pt-BR" sz="2400" b="1" u="sng" dirty="0">
                <a:hlinkClick r:id="rId3"/>
              </a:rPr>
              <a:t>termoelétricas</a:t>
            </a:r>
            <a:r>
              <a:rPr lang="pt-BR" sz="2400" dirty="0"/>
              <a:t>. Os três tipos principais são </a:t>
            </a:r>
            <a:r>
              <a:rPr lang="pt-BR" sz="2400" b="1" u="sng" dirty="0">
                <a:hlinkClick r:id="rId4"/>
              </a:rPr>
              <a:t>petróleo</a:t>
            </a:r>
            <a:r>
              <a:rPr lang="pt-BR" sz="2400" dirty="0"/>
              <a:t>, </a:t>
            </a:r>
            <a:r>
              <a:rPr lang="pt-BR" sz="2400" b="1" u="sng" dirty="0">
                <a:hlinkClick r:id="rId5"/>
              </a:rPr>
              <a:t>carvão mineral</a:t>
            </a:r>
            <a:r>
              <a:rPr lang="pt-BR" sz="2400" dirty="0"/>
              <a:t> e </a:t>
            </a:r>
            <a:r>
              <a:rPr lang="pt-BR" sz="2400" b="1" u="sng" dirty="0">
                <a:hlinkClick r:id="rId6"/>
              </a:rPr>
              <a:t>gás natural</a:t>
            </a:r>
            <a:r>
              <a:rPr lang="pt-BR" sz="2400" dirty="0"/>
              <a:t>, mas existem muitos outros, como a nafta e o xisto betuminoso.</a:t>
            </a:r>
          </a:p>
          <a:p>
            <a:r>
              <a:rPr lang="pt-BR" sz="2400" dirty="0"/>
              <a:t>Os combustíveis fósseis são as fontes de energia mais importantes e disputadas pela humanidade no momento. Segundo a Agência Internacional de Energia, cerca de 81,63% de toda a matriz energética global advém dos três principais combustíveis fósseis citados acima. Essas fontes representam 56,8% da matriz energética brasileira. Assim, muitos países dependem da exportação desses produtos, enquanto outros tomam medidas geopolíticas para consegui-los</a:t>
            </a:r>
            <a:r>
              <a:rPr lang="pt-BR" sz="2400" dirty="0" smtClean="0"/>
              <a:t>.</a:t>
            </a:r>
            <a:endParaRPr lang="pt-BR" sz="2400" dirty="0"/>
          </a:p>
        </p:txBody>
      </p:sp>
    </p:spTree>
    <p:extLst>
      <p:ext uri="{BB962C8B-B14F-4D97-AF65-F5344CB8AC3E}">
        <p14:creationId xmlns:p14="http://schemas.microsoft.com/office/powerpoint/2010/main" val="140042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765820" y="476672"/>
            <a:ext cx="10873208" cy="6075509"/>
          </a:xfrm>
          <a:prstGeom prst="rect">
            <a:avLst/>
          </a:prstGeom>
          <a:noFill/>
        </p:spPr>
        <p:txBody>
          <a:bodyPr wrap="square" rtlCol="0">
            <a:spAutoFit/>
          </a:bodyPr>
          <a:lstStyle/>
          <a:p>
            <a:pPr algn="ctr">
              <a:lnSpc>
                <a:spcPct val="90000"/>
              </a:lnSpc>
            </a:pPr>
            <a:r>
              <a:rPr lang="pt-BR" sz="2400" dirty="0"/>
              <a:t>Orientação sobre as </a:t>
            </a:r>
            <a:r>
              <a:rPr lang="pt-BR" sz="2400" dirty="0" smtClean="0"/>
              <a:t>atividades</a:t>
            </a:r>
          </a:p>
          <a:p>
            <a:pPr algn="ctr">
              <a:lnSpc>
                <a:spcPct val="90000"/>
              </a:lnSpc>
            </a:pPr>
            <a:endParaRPr lang="pt-BR" sz="2400" dirty="0"/>
          </a:p>
          <a:p>
            <a:pPr algn="ctr">
              <a:lnSpc>
                <a:spcPct val="90000"/>
              </a:lnSpc>
            </a:pPr>
            <a:endParaRPr lang="pt-BR" sz="2400" dirty="0" smtClean="0"/>
          </a:p>
          <a:p>
            <a:pPr>
              <a:lnSpc>
                <a:spcPct val="90000"/>
              </a:lnSpc>
            </a:pPr>
            <a:r>
              <a:rPr lang="pt-BR" sz="2400" dirty="0"/>
              <a:t>Para visualização dos vídeos é necessário copiar e colar o link no navegador, assim será possível assisti-los</a:t>
            </a:r>
            <a:r>
              <a:rPr lang="pt-BR" sz="2400" dirty="0" smtClean="0"/>
              <a:t>.</a:t>
            </a:r>
          </a:p>
          <a:p>
            <a:pPr>
              <a:lnSpc>
                <a:spcPct val="90000"/>
              </a:lnSpc>
            </a:pPr>
            <a:endParaRPr lang="pt-BR" sz="2400" dirty="0"/>
          </a:p>
          <a:p>
            <a:pPr>
              <a:lnSpc>
                <a:spcPct val="90000"/>
              </a:lnSpc>
            </a:pPr>
            <a:r>
              <a:rPr lang="pt-BR" sz="2400" dirty="0"/>
              <a:t>Os vídeos selecionados sobre o conteúdo são necessários, pois são animações </a:t>
            </a:r>
            <a:r>
              <a:rPr lang="pt-BR" sz="2400" dirty="0" smtClean="0"/>
              <a:t>sobre fontes de energia  e   a industrialização no brasil </a:t>
            </a:r>
            <a:r>
              <a:rPr lang="pt-BR" sz="2400" dirty="0"/>
              <a:t>entre outros.</a:t>
            </a:r>
          </a:p>
          <a:p>
            <a:pPr>
              <a:lnSpc>
                <a:spcPct val="90000"/>
              </a:lnSpc>
            </a:pPr>
            <a:endParaRPr lang="pt-BR" sz="2400" dirty="0" smtClean="0">
              <a:hlinkClick r:id="rId2"/>
            </a:endParaRPr>
          </a:p>
          <a:p>
            <a:pPr>
              <a:lnSpc>
                <a:spcPct val="90000"/>
              </a:lnSpc>
            </a:pPr>
            <a:r>
              <a:rPr lang="pt-BR" sz="2400" dirty="0" smtClean="0">
                <a:hlinkClick r:id="rId2"/>
              </a:rPr>
              <a:t>https</a:t>
            </a:r>
            <a:r>
              <a:rPr lang="pt-BR" sz="2400" dirty="0">
                <a:hlinkClick r:id="rId2"/>
              </a:rPr>
              <a:t>://www.youtube.com/watch?v=nWj57Kf3sEo</a:t>
            </a:r>
            <a:endParaRPr lang="pt-BR" sz="2400" dirty="0"/>
          </a:p>
          <a:p>
            <a:pPr algn="just">
              <a:lnSpc>
                <a:spcPct val="90000"/>
              </a:lnSpc>
            </a:pPr>
            <a:r>
              <a:rPr lang="pt-BR" sz="2400" dirty="0" smtClean="0"/>
              <a:t> </a:t>
            </a:r>
          </a:p>
          <a:p>
            <a:pPr algn="just">
              <a:lnSpc>
                <a:spcPct val="90000"/>
              </a:lnSpc>
            </a:pPr>
            <a:r>
              <a:rPr lang="pt-BR" sz="2400" dirty="0" smtClean="0">
                <a:hlinkClick r:id="rId3"/>
              </a:rPr>
              <a:t>https</a:t>
            </a:r>
            <a:r>
              <a:rPr lang="pt-BR" sz="2400" dirty="0">
                <a:hlinkClick r:id="rId3"/>
              </a:rPr>
              <a:t>://www.youtube.com/watch?v=bdgYTLW4ec4&amp;t=128s</a:t>
            </a:r>
            <a:endParaRPr lang="pt-BR" sz="2400" dirty="0"/>
          </a:p>
          <a:p>
            <a:pPr>
              <a:lnSpc>
                <a:spcPct val="90000"/>
              </a:lnSpc>
            </a:pPr>
            <a:endParaRPr lang="pt-BR" sz="2400" dirty="0" smtClean="0">
              <a:hlinkClick r:id="rId4"/>
            </a:endParaRPr>
          </a:p>
          <a:p>
            <a:pPr>
              <a:lnSpc>
                <a:spcPct val="90000"/>
              </a:lnSpc>
            </a:pPr>
            <a:r>
              <a:rPr lang="pt-BR" sz="2400" dirty="0" smtClean="0">
                <a:hlinkClick r:id="rId4"/>
              </a:rPr>
              <a:t>https</a:t>
            </a:r>
            <a:r>
              <a:rPr lang="pt-BR" sz="2400" dirty="0">
                <a:hlinkClick r:id="rId4"/>
              </a:rPr>
              <a:t>://</a:t>
            </a:r>
            <a:r>
              <a:rPr lang="pt-BR" sz="2400" dirty="0" smtClean="0">
                <a:hlinkClick r:id="rId4"/>
              </a:rPr>
              <a:t>www.youtube.com/watch?v=6r0EgxExbEU</a:t>
            </a:r>
            <a:endParaRPr lang="pt-BR" sz="2400" dirty="0" smtClean="0"/>
          </a:p>
          <a:p>
            <a:pPr>
              <a:lnSpc>
                <a:spcPct val="90000"/>
              </a:lnSpc>
            </a:pPr>
            <a:endParaRPr lang="pt-BR" sz="2400" dirty="0" smtClean="0">
              <a:hlinkClick r:id="rId5"/>
            </a:endParaRPr>
          </a:p>
          <a:p>
            <a:pPr>
              <a:lnSpc>
                <a:spcPct val="90000"/>
              </a:lnSpc>
            </a:pPr>
            <a:r>
              <a:rPr lang="pt-BR" sz="2400" dirty="0" smtClean="0">
                <a:hlinkClick r:id="rId5"/>
              </a:rPr>
              <a:t>https</a:t>
            </a:r>
            <a:r>
              <a:rPr lang="pt-BR" sz="2400" dirty="0">
                <a:hlinkClick r:id="rId5"/>
              </a:rPr>
              <a:t>://</a:t>
            </a:r>
            <a:r>
              <a:rPr lang="pt-BR" sz="2400" dirty="0" smtClean="0">
                <a:hlinkClick r:id="rId5"/>
              </a:rPr>
              <a:t>www.youtube.com/watch?v=iYPMZamqSH4</a:t>
            </a:r>
            <a:endParaRPr lang="pt-BR" sz="2400" dirty="0" smtClean="0"/>
          </a:p>
          <a:p>
            <a:pPr>
              <a:lnSpc>
                <a:spcPct val="90000"/>
              </a:lnSpc>
            </a:pPr>
            <a:endParaRPr lang="pt-BR" sz="2400" dirty="0"/>
          </a:p>
          <a:p>
            <a:pPr>
              <a:lnSpc>
                <a:spcPct val="90000"/>
              </a:lnSpc>
            </a:pPr>
            <a:endParaRPr lang="pt-BR" sz="2400" dirty="0"/>
          </a:p>
        </p:txBody>
      </p:sp>
    </p:spTree>
    <p:extLst>
      <p:ext uri="{BB962C8B-B14F-4D97-AF65-F5344CB8AC3E}">
        <p14:creationId xmlns:p14="http://schemas.microsoft.com/office/powerpoint/2010/main" val="132386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05780" y="764704"/>
            <a:ext cx="11377264" cy="4413516"/>
          </a:xfrm>
          <a:prstGeom prst="rect">
            <a:avLst/>
          </a:prstGeom>
          <a:noFill/>
        </p:spPr>
        <p:txBody>
          <a:bodyPr wrap="square" rtlCol="0">
            <a:spAutoFit/>
          </a:bodyPr>
          <a:lstStyle/>
          <a:p>
            <a:pPr>
              <a:lnSpc>
                <a:spcPct val="90000"/>
              </a:lnSpc>
            </a:pPr>
            <a:r>
              <a:rPr lang="pt-BR" sz="2400" dirty="0">
                <a:hlinkClick r:id="rId2"/>
              </a:rPr>
              <a:t>https://www.youtube.com/watch?v=Ufi7n2yypd8</a:t>
            </a:r>
            <a:endParaRPr lang="pt-BR" sz="2400" dirty="0"/>
          </a:p>
          <a:p>
            <a:pPr>
              <a:lnSpc>
                <a:spcPct val="90000"/>
              </a:lnSpc>
            </a:pPr>
            <a:endParaRPr lang="pt-BR" sz="2400" dirty="0" smtClean="0">
              <a:hlinkClick r:id="rId3"/>
            </a:endParaRPr>
          </a:p>
          <a:p>
            <a:pPr>
              <a:lnSpc>
                <a:spcPct val="90000"/>
              </a:lnSpc>
            </a:pPr>
            <a:r>
              <a:rPr lang="pt-BR" sz="2400" dirty="0" smtClean="0">
                <a:hlinkClick r:id="rId3"/>
              </a:rPr>
              <a:t>https</a:t>
            </a:r>
            <a:r>
              <a:rPr lang="pt-BR" sz="2400" dirty="0">
                <a:hlinkClick r:id="rId3"/>
              </a:rPr>
              <a:t>://www.youtube.com/watch?v=ARCWp6jJ1BA</a:t>
            </a:r>
            <a:endParaRPr lang="pt-BR" sz="2400" dirty="0"/>
          </a:p>
          <a:p>
            <a:pPr>
              <a:lnSpc>
                <a:spcPct val="90000"/>
              </a:lnSpc>
            </a:pPr>
            <a:endParaRPr lang="pt-BR" sz="2400" dirty="0" smtClean="0">
              <a:hlinkClick r:id="rId4"/>
            </a:endParaRPr>
          </a:p>
          <a:p>
            <a:pPr>
              <a:lnSpc>
                <a:spcPct val="90000"/>
              </a:lnSpc>
            </a:pPr>
            <a:r>
              <a:rPr lang="pt-BR" sz="2400" dirty="0" smtClean="0">
                <a:hlinkClick r:id="rId4"/>
              </a:rPr>
              <a:t>https</a:t>
            </a:r>
            <a:r>
              <a:rPr lang="pt-BR" sz="2400" dirty="0">
                <a:hlinkClick r:id="rId4"/>
              </a:rPr>
              <a:t>://</a:t>
            </a:r>
            <a:r>
              <a:rPr lang="pt-BR" sz="2400" dirty="0" smtClean="0">
                <a:hlinkClick r:id="rId4"/>
              </a:rPr>
              <a:t>www.youtube.com/watch?v=qUuJ5rJjKQo</a:t>
            </a:r>
            <a:endParaRPr lang="pt-BR" sz="2400" dirty="0" smtClean="0"/>
          </a:p>
          <a:p>
            <a:pPr>
              <a:lnSpc>
                <a:spcPct val="90000"/>
              </a:lnSpc>
            </a:pPr>
            <a:endParaRPr lang="pt-BR" sz="2400" dirty="0"/>
          </a:p>
          <a:p>
            <a:pPr>
              <a:lnSpc>
                <a:spcPct val="90000"/>
              </a:lnSpc>
            </a:pPr>
            <a:endParaRPr lang="pt-BR" sz="2400" dirty="0" smtClean="0"/>
          </a:p>
          <a:p>
            <a:pPr>
              <a:lnSpc>
                <a:spcPct val="90000"/>
              </a:lnSpc>
            </a:pPr>
            <a:endParaRPr lang="pt-BR" sz="2400" dirty="0"/>
          </a:p>
          <a:p>
            <a:pPr>
              <a:lnSpc>
                <a:spcPct val="90000"/>
              </a:lnSpc>
            </a:pPr>
            <a:endParaRPr lang="pt-BR" sz="2400" dirty="0" smtClean="0"/>
          </a:p>
          <a:p>
            <a:pPr>
              <a:lnSpc>
                <a:spcPct val="90000"/>
              </a:lnSpc>
            </a:pPr>
            <a:r>
              <a:rPr lang="pt-BR" sz="2400" dirty="0" smtClean="0"/>
              <a:t>Páginas com atividades: Pesquisa da </a:t>
            </a:r>
            <a:r>
              <a:rPr lang="pt-BR" sz="2400" smtClean="0"/>
              <a:t>página  41 e 47</a:t>
            </a:r>
            <a:r>
              <a:rPr lang="pt-BR" sz="2400" dirty="0" smtClean="0"/>
              <a:t>, deverá ser feita no caderno.</a:t>
            </a:r>
          </a:p>
          <a:p>
            <a:pPr>
              <a:lnSpc>
                <a:spcPct val="90000"/>
              </a:lnSpc>
            </a:pPr>
            <a:endParaRPr lang="pt-BR" sz="2400" dirty="0"/>
          </a:p>
          <a:p>
            <a:pPr>
              <a:lnSpc>
                <a:spcPct val="90000"/>
              </a:lnSpc>
            </a:pPr>
            <a:endParaRPr lang="pt-BR" sz="2400" dirty="0"/>
          </a:p>
          <a:p>
            <a:pPr>
              <a:lnSpc>
                <a:spcPct val="90000"/>
              </a:lnSpc>
            </a:pPr>
            <a:endParaRPr lang="pt-BR" sz="2400" dirty="0"/>
          </a:p>
        </p:txBody>
      </p:sp>
    </p:spTree>
    <p:extLst>
      <p:ext uri="{BB962C8B-B14F-4D97-AF65-F5344CB8AC3E}">
        <p14:creationId xmlns:p14="http://schemas.microsoft.com/office/powerpoint/2010/main" val="1149356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269876" y="1196752"/>
            <a:ext cx="10153128" cy="4154984"/>
          </a:xfrm>
          <a:prstGeom prst="rect">
            <a:avLst/>
          </a:prstGeom>
          <a:noFill/>
        </p:spPr>
        <p:txBody>
          <a:bodyPr wrap="square" rtlCol="0">
            <a:spAutoFit/>
          </a:bodyPr>
          <a:lstStyle/>
          <a:p>
            <a:pPr algn="ctr"/>
            <a:r>
              <a:rPr lang="pt-BR" sz="2400" b="1" u="sng" dirty="0" smtClean="0">
                <a:solidFill>
                  <a:schemeClr val="accent1"/>
                </a:solidFill>
              </a:rPr>
              <a:t>Objetivos do capítulo</a:t>
            </a:r>
          </a:p>
          <a:p>
            <a:pPr>
              <a:buFont typeface="Wingdings" panose="05000000000000000000" pitchFamily="2" charset="2"/>
              <a:buChar char="§"/>
            </a:pPr>
            <a:endParaRPr lang="pt-BR" sz="2400" b="1" u="sng" dirty="0">
              <a:solidFill>
                <a:schemeClr val="accent1"/>
              </a:solidFill>
            </a:endParaRPr>
          </a:p>
          <a:p>
            <a:pPr>
              <a:buFont typeface="Wingdings" panose="05000000000000000000" pitchFamily="2" charset="2"/>
              <a:buChar char="§"/>
            </a:pPr>
            <a:r>
              <a:rPr lang="pt-BR" sz="2400" dirty="0" smtClean="0"/>
              <a:t>  Processo de industrialização brasileira </a:t>
            </a:r>
          </a:p>
          <a:p>
            <a:pPr>
              <a:buFont typeface="Wingdings" panose="05000000000000000000" pitchFamily="2" charset="2"/>
              <a:buChar char="§"/>
            </a:pPr>
            <a:endParaRPr lang="pt-BR" sz="2400" dirty="0"/>
          </a:p>
          <a:p>
            <a:pPr>
              <a:buFont typeface="Wingdings" panose="05000000000000000000" pitchFamily="2" charset="2"/>
              <a:buChar char="§"/>
            </a:pPr>
            <a:r>
              <a:rPr lang="pt-BR" sz="2400" dirty="0" smtClean="0"/>
              <a:t>Fontes de energia</a:t>
            </a:r>
          </a:p>
          <a:p>
            <a:pPr>
              <a:buFont typeface="Wingdings" panose="05000000000000000000" pitchFamily="2" charset="2"/>
              <a:buChar char="§"/>
            </a:pPr>
            <a:endParaRPr lang="pt-BR" sz="2400" dirty="0"/>
          </a:p>
          <a:p>
            <a:pPr>
              <a:buFont typeface="Wingdings" panose="05000000000000000000" pitchFamily="2" charset="2"/>
              <a:buChar char="§"/>
            </a:pPr>
            <a:endParaRPr lang="pt-BR" sz="2400" dirty="0" smtClean="0"/>
          </a:p>
          <a:p>
            <a:pPr>
              <a:buFont typeface="Wingdings" panose="05000000000000000000" pitchFamily="2" charset="2"/>
              <a:buChar char="§"/>
            </a:pPr>
            <a:r>
              <a:rPr lang="pt-BR" sz="2400" dirty="0" smtClean="0"/>
              <a:t>Comércio no Brasil</a:t>
            </a:r>
          </a:p>
          <a:p>
            <a:pPr>
              <a:buFont typeface="Wingdings" panose="05000000000000000000" pitchFamily="2" charset="2"/>
              <a:buChar char="§"/>
            </a:pPr>
            <a:endParaRPr lang="pt-BR" sz="2400" dirty="0"/>
          </a:p>
          <a:p>
            <a:pPr>
              <a:buFont typeface="Wingdings" panose="05000000000000000000" pitchFamily="2" charset="2"/>
              <a:buChar char="§"/>
            </a:pPr>
            <a:endParaRPr lang="pt-BR" sz="2400" dirty="0" smtClean="0"/>
          </a:p>
          <a:p>
            <a:pPr>
              <a:buFont typeface="Wingdings" panose="05000000000000000000" pitchFamily="2" charset="2"/>
              <a:buChar char="§"/>
            </a:pPr>
            <a:r>
              <a:rPr lang="pt-BR" sz="2400" dirty="0" smtClean="0"/>
              <a:t>Redes de transporte e comunicação no Brasil.</a:t>
            </a:r>
            <a:endParaRPr lang="pt-BR" sz="2400" dirty="0"/>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1341884" y="1556792"/>
            <a:ext cx="10188622" cy="5693866"/>
          </a:xfrm>
          <a:prstGeom prst="rect">
            <a:avLst/>
          </a:prstGeom>
          <a:noFill/>
        </p:spPr>
        <p:txBody>
          <a:bodyPr wrap="square" rtlCol="0">
            <a:spAutoFit/>
          </a:bodyPr>
          <a:lstStyle/>
          <a:p>
            <a:pPr>
              <a:lnSpc>
                <a:spcPct val="90000"/>
              </a:lnSpc>
            </a:pPr>
            <a:r>
              <a:rPr lang="pt-BR" sz="2000" dirty="0"/>
              <a:t>A</a:t>
            </a:r>
            <a:r>
              <a:rPr lang="pt-BR" sz="2000" b="1" dirty="0"/>
              <a:t> industrialização no Brasil</a:t>
            </a:r>
            <a:r>
              <a:rPr lang="pt-BR" sz="2000" dirty="0"/>
              <a:t> foi historicamente tardia ou retardatária. Enquanto na Europa se desenvolvia a Primeira Revolução Industrial, o Brasil vivia sob o regime de economia colonial</a:t>
            </a:r>
            <a:r>
              <a:rPr lang="pt-BR" sz="2000" dirty="0" smtClean="0"/>
              <a:t>.</a:t>
            </a:r>
          </a:p>
          <a:p>
            <a:pPr fontAlgn="base"/>
            <a:r>
              <a:rPr lang="pt-BR" sz="2000" dirty="0"/>
              <a:t>A metrópole portuguesa proibia o desenvolvimento da manufatura e da indústria, especialmente por dois motivos:</a:t>
            </a:r>
          </a:p>
          <a:p>
            <a:pPr fontAlgn="base"/>
            <a:r>
              <a:rPr lang="pt-BR" sz="2000" dirty="0"/>
              <a:t>os produtos iriam concorrer com o comércio do reino;</a:t>
            </a:r>
          </a:p>
          <a:p>
            <a:pPr fontAlgn="base"/>
            <a:r>
              <a:rPr lang="pt-BR" sz="2000" dirty="0"/>
              <a:t>a colônia poderia se tornar independente, o que não interessava à metrópole.</a:t>
            </a:r>
          </a:p>
          <a:p>
            <a:pPr fontAlgn="base"/>
            <a:r>
              <a:rPr lang="pt-BR" sz="2000" dirty="0"/>
              <a:t>Em 1808, com a vinda da família real para o Brasil, o regente D. João tomou algumas medidas que favoreceram o desenvolvimento industrial, entre elas:</a:t>
            </a:r>
          </a:p>
          <a:p>
            <a:pPr fontAlgn="base"/>
            <a:r>
              <a:rPr lang="pt-BR" sz="2000" dirty="0"/>
              <a:t>a extinção da lei que proibia a instalação de indústrias de tecidos na colônia;</a:t>
            </a:r>
          </a:p>
          <a:p>
            <a:pPr fontAlgn="base"/>
            <a:r>
              <a:rPr lang="pt-BR" sz="2000" dirty="0"/>
              <a:t>liberação da importação de matéria prima para abastecer as fábricas, sem a cobrança da taxa de importação.</a:t>
            </a:r>
          </a:p>
          <a:p>
            <a:pPr fontAlgn="base"/>
            <a:r>
              <a:rPr lang="pt-BR" sz="2000" dirty="0"/>
              <a:t>Essas medidas não surtiram o efeito esperado, pois o mercado interno ainda era pequeno.</a:t>
            </a:r>
          </a:p>
          <a:p>
            <a:pPr>
              <a:lnSpc>
                <a:spcPct val="90000"/>
              </a:lnSpc>
            </a:pPr>
            <a:r>
              <a:rPr lang="pt-BR" sz="2000" dirty="0"/>
              <a:t>Estados e governos estavam ligados a pessoas que desenvolviam atividades agropecuárias exportadoras e a preocupação era expandir a produção de café, de onde provinha a riqueza e o poder</a:t>
            </a:r>
            <a:r>
              <a:rPr lang="pt-BR" sz="2000" dirty="0" smtClean="0"/>
              <a:t>.</a:t>
            </a:r>
            <a:r>
              <a:rPr lang="pt-BR" sz="2000" dirty="0"/>
              <a:t> Dessa forma o Brasil chegou ao fim do século XIX sem completar sua primeira Revolução Industrial, que só ocorreu em 1930, cem anos depois da que ocorreu na Inglaterra.</a:t>
            </a:r>
          </a:p>
          <a:p>
            <a:pPr>
              <a:lnSpc>
                <a:spcPct val="90000"/>
              </a:lnSpc>
            </a:pPr>
            <a:endParaRPr lang="pt-BR" sz="2000" dirty="0"/>
          </a:p>
          <a:p>
            <a:pPr fontAlgn="base"/>
            <a:endParaRPr lang="pt-BR" sz="2000" dirty="0"/>
          </a:p>
          <a:p>
            <a:pPr>
              <a:lnSpc>
                <a:spcPct val="90000"/>
              </a:lnSpc>
            </a:pPr>
            <a:endParaRPr lang="pt-BR" sz="2000" b="1" dirty="0">
              <a:solidFill>
                <a:schemeClr val="accent1"/>
              </a:solidFill>
            </a:endParaRPr>
          </a:p>
        </p:txBody>
      </p:sp>
      <p:sp>
        <p:nvSpPr>
          <p:cNvPr id="2" name="CaixaDeTexto 1"/>
          <p:cNvSpPr txBox="1"/>
          <p:nvPr/>
        </p:nvSpPr>
        <p:spPr>
          <a:xfrm>
            <a:off x="1629916" y="764704"/>
            <a:ext cx="9217024" cy="480131"/>
          </a:xfrm>
          <a:prstGeom prst="rect">
            <a:avLst/>
          </a:prstGeom>
          <a:noFill/>
        </p:spPr>
        <p:txBody>
          <a:bodyPr wrap="square" rtlCol="0">
            <a:spAutoFit/>
          </a:bodyPr>
          <a:lstStyle/>
          <a:p>
            <a:pPr algn="ctr">
              <a:lnSpc>
                <a:spcPct val="90000"/>
              </a:lnSpc>
            </a:pPr>
            <a:r>
              <a:rPr lang="pt-BR" sz="2800" b="1" dirty="0" smtClean="0">
                <a:solidFill>
                  <a:schemeClr val="accent1"/>
                </a:solidFill>
              </a:rPr>
              <a:t>Processo histórico da industrialização Brasileira </a:t>
            </a:r>
            <a:endParaRPr lang="pt-BR" sz="2800" b="1" dirty="0">
              <a:solidFill>
                <a:schemeClr val="accent1"/>
              </a:solidFill>
            </a:endParaRP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a:solidFill>
                  <a:schemeClr val="accent1">
                    <a:lumMod val="75000"/>
                  </a:schemeClr>
                </a:solidFill>
              </a:rPr>
              <a:t>Fatores da Industrialização no Brasil</a:t>
            </a:r>
            <a:br>
              <a:rPr lang="pt-BR" b="1" dirty="0">
                <a:solidFill>
                  <a:schemeClr val="accent1">
                    <a:lumMod val="75000"/>
                  </a:schemeClr>
                </a:solidFill>
              </a:rPr>
            </a:br>
            <a:r>
              <a:rPr lang="pt-BR" b="1" dirty="0" smtClean="0">
                <a:solidFill>
                  <a:schemeClr val="accent1">
                    <a:lumMod val="75000"/>
                  </a:schemeClr>
                </a:solidFill>
              </a:rPr>
              <a:t>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a:bodyPr>
          <a:lstStyle/>
          <a:p>
            <a:pPr fontAlgn="base"/>
            <a:r>
              <a:rPr lang="pt-BR" dirty="0"/>
              <a:t>Vários fatores contribuíram para o processo de industrialização no Brasil:</a:t>
            </a:r>
          </a:p>
          <a:p>
            <a:pPr fontAlgn="base"/>
            <a:r>
              <a:rPr lang="pt-BR" dirty="0"/>
              <a:t>a exportação de café gerou lucros que permitiram o investimento na indústria;</a:t>
            </a:r>
          </a:p>
          <a:p>
            <a:pPr fontAlgn="base"/>
            <a:r>
              <a:rPr lang="pt-BR" dirty="0"/>
              <a:t>os imigrantes estrangeiros traziam consigo as técnicas de fabricação de diversos produtos;</a:t>
            </a:r>
          </a:p>
          <a:p>
            <a:pPr fontAlgn="base"/>
            <a:r>
              <a:rPr lang="pt-BR" dirty="0"/>
              <a:t>a formação de uma classe média urbana consumidora, estimulou a criação de indústrias;</a:t>
            </a:r>
          </a:p>
          <a:p>
            <a:pPr fontAlgn="base"/>
            <a:r>
              <a:rPr lang="pt-BR" dirty="0"/>
              <a:t>a dificuldade de importação de produtos industrializados durante a </a:t>
            </a:r>
            <a:r>
              <a:rPr lang="pt-BR" dirty="0">
                <a:hlinkClick r:id="rId3"/>
              </a:rPr>
              <a:t>Primeira Guerra Mundial</a:t>
            </a:r>
            <a:r>
              <a:rPr lang="pt-BR" dirty="0"/>
              <a:t> (1914-1918) estimulou a indústria.</a:t>
            </a:r>
          </a:p>
          <a:p>
            <a:pPr fontAlgn="base"/>
            <a:r>
              <a:rPr lang="pt-BR" dirty="0"/>
              <a:t>A passagem de uma sociedade operária para uma urbano industrial, mudou a paisagem de algumas cidades brasileiras, principalmente de São Paulo e Rio de Janeiro.</a:t>
            </a:r>
          </a:p>
          <a:p>
            <a:pPr rtl="0"/>
            <a:endParaRPr lang="pt-BR" dirty="0"/>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a:solidFill>
                  <a:schemeClr val="accent1">
                    <a:lumMod val="75000"/>
                  </a:schemeClr>
                </a:solidFill>
              </a:rPr>
              <a:t>A Indústria e Getúlio Vargas</a:t>
            </a:r>
            <a:br>
              <a:rPr lang="pt-BR" b="1" dirty="0">
                <a:solidFill>
                  <a:schemeClr val="accent1">
                    <a:lumMod val="75000"/>
                  </a:schemeClr>
                </a:solidFill>
              </a:rPr>
            </a:br>
            <a:r>
              <a:rPr lang="pt-BR" b="1" dirty="0" smtClean="0">
                <a:solidFill>
                  <a:schemeClr val="accent1">
                    <a:lumMod val="75000"/>
                  </a:schemeClr>
                </a:solidFill>
              </a:rPr>
              <a:t>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a:bodyPr>
          <a:lstStyle/>
          <a:p>
            <a:pPr fontAlgn="base"/>
            <a:r>
              <a:rPr lang="pt-BR" dirty="0"/>
              <a:t>O primeiro governo de </a:t>
            </a:r>
            <a:r>
              <a:rPr lang="pt-BR" dirty="0">
                <a:hlinkClick r:id="rId3"/>
              </a:rPr>
              <a:t>Getúlio Vargas</a:t>
            </a:r>
            <a:r>
              <a:rPr lang="pt-BR" dirty="0"/>
              <a:t> (1930-1945) foi decisivo para a industrialização brasileira.</a:t>
            </a:r>
          </a:p>
          <a:p>
            <a:pPr fontAlgn="base"/>
            <a:r>
              <a:rPr lang="pt-BR" dirty="0"/>
              <a:t>Ele conseguiu tecnologia e financiamento dos Estados Unidos para a construção da Companhia Siderúrgica Nacional (CSN), em Volta Redonda, Rio de Janeiro, que só começou a produzir em 1947.</a:t>
            </a:r>
          </a:p>
          <a:p>
            <a:pPr fontAlgn="base"/>
            <a:r>
              <a:rPr lang="pt-BR" dirty="0"/>
              <a:t>Outras usinas foram implantadas posteriormente, abrindo novos caminhos para a industrialização.</a:t>
            </a:r>
          </a:p>
          <a:p>
            <a:pPr fontAlgn="base"/>
            <a:r>
              <a:rPr lang="pt-BR" dirty="0"/>
              <a:t>De 1930 a 1955 se desenvolveu setores da indústrias de bens de consumo não duráveis (calçados, roupas, alimentos etc.) e duráveis (móveis, automóveis, etc.).</a:t>
            </a:r>
          </a:p>
          <a:p>
            <a:pPr fontAlgn="base"/>
            <a:r>
              <a:rPr lang="pt-BR" dirty="0"/>
              <a:t>Entre os anos de 1956 a 1980 ocorreu a implantação de setores mais diversificados de bens intermediários (autopeças para montadoras).</a:t>
            </a:r>
          </a:p>
          <a:p>
            <a:pPr rtl="0"/>
            <a:endParaRPr lang="pt-BR" dirty="0"/>
          </a:p>
        </p:txBody>
      </p:sp>
    </p:spTree>
    <p:extLst>
      <p:ext uri="{BB962C8B-B14F-4D97-AF65-F5344CB8AC3E}">
        <p14:creationId xmlns:p14="http://schemas.microsoft.com/office/powerpoint/2010/main" val="159000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a:solidFill>
                  <a:schemeClr val="accent1">
                    <a:lumMod val="75000"/>
                  </a:schemeClr>
                </a:solidFill>
              </a:rPr>
              <a:t>I</a:t>
            </a:r>
            <a:r>
              <a:rPr lang="pt-BR" b="1" dirty="0" smtClean="0">
                <a:solidFill>
                  <a:schemeClr val="accent1">
                    <a:lumMod val="75000"/>
                  </a:schemeClr>
                </a:solidFill>
              </a:rPr>
              <a:t>ndústria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a:bodyPr>
          <a:lstStyle/>
          <a:p>
            <a:r>
              <a:rPr lang="pt-BR" sz="3200" dirty="0"/>
              <a:t>A atividade industrial consiste no processo de produção que visa transformar matérias-primas em mercadoria através do trabalho humano e, de forma cada vez mais comum, utilizando-se de máquinas. Essa atividade é classificada conforme seu foco de atuação, sendo ramificada em três grandes conjuntos</a:t>
            </a:r>
            <a:r>
              <a:rPr lang="pt-BR" sz="3200" dirty="0">
                <a:solidFill>
                  <a:schemeClr val="accent1">
                    <a:lumMod val="75000"/>
                  </a:schemeClr>
                </a:solidFill>
              </a:rPr>
              <a:t>: indústrias de bens de produção, indústrias de bens intermediários e indústrias de bens de consum</a:t>
            </a:r>
            <a:r>
              <a:rPr lang="pt-BR" dirty="0">
                <a:solidFill>
                  <a:schemeClr val="accent1">
                    <a:lumMod val="75000"/>
                  </a:schemeClr>
                </a:solidFill>
              </a:rPr>
              <a:t>o.</a:t>
            </a:r>
          </a:p>
        </p:txBody>
      </p:sp>
    </p:spTree>
    <p:extLst>
      <p:ext uri="{BB962C8B-B14F-4D97-AF65-F5344CB8AC3E}">
        <p14:creationId xmlns:p14="http://schemas.microsoft.com/office/powerpoint/2010/main" val="410682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smtClean="0">
                <a:solidFill>
                  <a:schemeClr val="accent1">
                    <a:lumMod val="75000"/>
                  </a:schemeClr>
                </a:solidFill>
              </a:rPr>
              <a:t> Tipos de indústria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lnSpcReduction="10000"/>
          </a:bodyPr>
          <a:lstStyle/>
          <a:p>
            <a:r>
              <a:rPr lang="pt-BR" dirty="0">
                <a:solidFill>
                  <a:schemeClr val="accent1">
                    <a:lumMod val="75000"/>
                  </a:schemeClr>
                </a:solidFill>
              </a:rPr>
              <a:t>I</a:t>
            </a:r>
            <a:r>
              <a:rPr lang="pt-BR" dirty="0" smtClean="0">
                <a:solidFill>
                  <a:schemeClr val="accent1">
                    <a:lumMod val="75000"/>
                  </a:schemeClr>
                </a:solidFill>
              </a:rPr>
              <a:t>ndústrias </a:t>
            </a:r>
            <a:r>
              <a:rPr lang="pt-BR" dirty="0">
                <a:solidFill>
                  <a:schemeClr val="accent1">
                    <a:lumMod val="75000"/>
                  </a:schemeClr>
                </a:solidFill>
              </a:rPr>
              <a:t>de bens de produção</a:t>
            </a:r>
            <a:r>
              <a:rPr lang="pt-BR" dirty="0"/>
              <a:t>, também chamadas de indústrias de base ou pesadas, são responsáveis pela transformação de matérias-primas brutas em matérias-primas processadas, sendo a base para outros ramos industriais. As indústrias de bens de produção são divididas em duas vertentes: as extrativas e as de bens de capital.</a:t>
            </a:r>
            <a:br>
              <a:rPr lang="pt-BR" dirty="0"/>
            </a:br>
            <a:r>
              <a:rPr lang="pt-BR" dirty="0"/>
              <a:t/>
            </a:r>
            <a:br>
              <a:rPr lang="pt-BR" dirty="0"/>
            </a:br>
            <a:r>
              <a:rPr lang="pt-BR" dirty="0"/>
              <a:t>Indústrias extrativas – são as que extraem matéria-prima da natureza (vegetal, animal ou mineral) sem que ocorra alteração significativa nas suas propriedades elementares. Exemplos: indústria madeireira, produção mineral, extração de petróleo e carvão mineral.</a:t>
            </a:r>
            <a:br>
              <a:rPr lang="pt-BR" dirty="0"/>
            </a:br>
            <a:r>
              <a:rPr lang="pt-BR" dirty="0"/>
              <a:t/>
            </a:r>
            <a:br>
              <a:rPr lang="pt-BR" dirty="0"/>
            </a:br>
            <a:r>
              <a:rPr lang="pt-BR" dirty="0"/>
              <a:t>Indústrias de equipamentos – são responsáveis pela transformação de bens naturais ou semimanufaturados para a estruturação das indústrias de bens intermediários e de bens de consumo. Exemplos: siderurgia, petroquímica, etc</a:t>
            </a:r>
            <a:r>
              <a:rPr lang="pt-BR" dirty="0" smtClean="0"/>
              <a:t>.</a:t>
            </a:r>
          </a:p>
          <a:p>
            <a:r>
              <a:rPr lang="pt-BR" dirty="0"/>
              <a:t>bens intermediários caracterizam-se pelo fornecimento de produtos beneficiados. Elas produzem máquinas e equipamentos que serão utilizados nos diversos segmentos das indústrias de bens de consumo. Exemplos: mecânica (máquinas industriais, tratores, motores automotivos, etc.); autopeças (rodas, pneus, etc.)</a:t>
            </a:r>
          </a:p>
        </p:txBody>
      </p:sp>
    </p:spTree>
    <p:extLst>
      <p:ext uri="{BB962C8B-B14F-4D97-AF65-F5344CB8AC3E}">
        <p14:creationId xmlns:p14="http://schemas.microsoft.com/office/powerpoint/2010/main" val="261360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93812" y="980728"/>
            <a:ext cx="10225136" cy="5262979"/>
          </a:xfrm>
          <a:prstGeom prst="rect">
            <a:avLst/>
          </a:prstGeom>
          <a:noFill/>
        </p:spPr>
        <p:txBody>
          <a:bodyPr wrap="square" rtlCol="0">
            <a:spAutoFit/>
          </a:bodyPr>
          <a:lstStyle/>
          <a:p>
            <a:r>
              <a:rPr lang="pt-BR" sz="2400" dirty="0">
                <a:solidFill>
                  <a:schemeClr val="accent1">
                    <a:lumMod val="75000"/>
                  </a:schemeClr>
                </a:solidFill>
              </a:rPr>
              <a:t>As indústrias de bens de consumo </a:t>
            </a:r>
            <a:r>
              <a:rPr lang="pt-BR" sz="2400" dirty="0"/>
              <a:t>têm sua produção direcionada diretamente para o mercado consumidor, ou seja, para a população em geral. Também ocorre a divisão desse tipo de indústria conforme sua atuação no mercado, elas são ramificadas em indústrias de bens duráveis e de bens não duráveis.</a:t>
            </a:r>
            <a:br>
              <a:rPr lang="pt-BR" sz="2400" dirty="0"/>
            </a:br>
            <a:r>
              <a:rPr lang="pt-BR" sz="2400" dirty="0"/>
              <a:t/>
            </a:r>
            <a:br>
              <a:rPr lang="pt-BR" sz="2400" dirty="0"/>
            </a:br>
            <a:r>
              <a:rPr lang="pt-BR" sz="2400" dirty="0">
                <a:solidFill>
                  <a:schemeClr val="accent1">
                    <a:lumMod val="75000"/>
                  </a:schemeClr>
                </a:solidFill>
              </a:rPr>
              <a:t>Indústrias de bens duráveis </a:t>
            </a:r>
            <a:r>
              <a:rPr lang="pt-BR" sz="2400" dirty="0"/>
              <a:t>– são as que fabricam mercadorias não perecíveis. São exemplos desse tipo de indústria: automobilística, móveis comerciais, material elétrico, eletroeletrônicos, etc.</a:t>
            </a:r>
            <a:br>
              <a:rPr lang="pt-BR" sz="2400" dirty="0"/>
            </a:br>
            <a:r>
              <a:rPr lang="pt-BR" sz="2400" dirty="0"/>
              <a:t/>
            </a:r>
            <a:br>
              <a:rPr lang="pt-BR" sz="2400" dirty="0"/>
            </a:br>
            <a:r>
              <a:rPr lang="pt-BR" sz="2400" dirty="0">
                <a:solidFill>
                  <a:schemeClr val="accent1">
                    <a:lumMod val="75000"/>
                  </a:schemeClr>
                </a:solidFill>
              </a:rPr>
              <a:t>Indústrias de bens não duráveis </a:t>
            </a:r>
            <a:r>
              <a:rPr lang="pt-BR" sz="2400" dirty="0"/>
              <a:t>– produzem mercadorias de primeira necessidade e de consumo generalizado, ou seja, produtos perecíveis. Exemplos: indústria alimentícia, têxtil, de vestuário, remédios, cosméticos, etc.</a:t>
            </a:r>
          </a:p>
          <a:p>
            <a:r>
              <a:rPr lang="pt-BR" sz="2400" dirty="0"/>
              <a:t/>
            </a:r>
            <a:br>
              <a:rPr lang="pt-BR" sz="2400" dirty="0"/>
            </a:br>
            <a:endParaRPr lang="pt-BR" sz="2400" dirty="0"/>
          </a:p>
        </p:txBody>
      </p:sp>
    </p:spTree>
    <p:extLst>
      <p:ext uri="{BB962C8B-B14F-4D97-AF65-F5344CB8AC3E}">
        <p14:creationId xmlns:p14="http://schemas.microsoft.com/office/powerpoint/2010/main" val="160686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algn="ctr"/>
            <a:r>
              <a:rPr lang="pt-BR" b="1" dirty="0" smtClean="0">
                <a:solidFill>
                  <a:schemeClr val="accent1">
                    <a:lumMod val="75000"/>
                  </a:schemeClr>
                </a:solidFill>
              </a:rPr>
              <a:t> Fatores de concentração industrial </a:t>
            </a:r>
            <a:endParaRPr lang="pt-BR" b="1" dirty="0">
              <a:solidFill>
                <a:schemeClr val="accent1">
                  <a:lumMod val="75000"/>
                </a:schemeClr>
              </a:solidFill>
            </a:endParaRPr>
          </a:p>
        </p:txBody>
      </p:sp>
      <p:sp>
        <p:nvSpPr>
          <p:cNvPr id="5" name="Espaço Reservado para Conteúdo 4"/>
          <p:cNvSpPr>
            <a:spLocks noGrp="1"/>
          </p:cNvSpPr>
          <p:nvPr>
            <p:ph sz="half" idx="1"/>
          </p:nvPr>
        </p:nvSpPr>
        <p:spPr>
          <a:xfrm>
            <a:off x="202891" y="1678182"/>
            <a:ext cx="11783044" cy="5157192"/>
          </a:xfrm>
        </p:spPr>
        <p:txBody>
          <a:bodyPr rtlCol="0">
            <a:normAutofit/>
          </a:bodyPr>
          <a:lstStyle/>
          <a:p>
            <a:r>
              <a:rPr lang="pt-BR" dirty="0"/>
              <a:t>O processo de </a:t>
            </a:r>
            <a:r>
              <a:rPr lang="pt-BR" dirty="0">
                <a:hlinkClick r:id="rId3"/>
              </a:rPr>
              <a:t>industrialização do Brasil</a:t>
            </a:r>
            <a:r>
              <a:rPr lang="pt-BR" dirty="0"/>
              <a:t> ocorreu de maneira muito tardia, porém se manifestou em um período de tempo relativamente curto, isto é, iniciou-se a partir da década de 1930 e consolidou-se a partir da década de 1970 em diante. Em termos de distribuição espacial, houve uma grande concentração das indústrias no país, fruto, principalmente, do aproveitamento das infraestruturas previamente existentes na economia cafeeira da região Sudeste do país.</a:t>
            </a:r>
          </a:p>
          <a:p>
            <a:r>
              <a:rPr lang="pt-BR" dirty="0"/>
              <a:t>Nesse sentido, referir-se aos processos de </a:t>
            </a:r>
            <a:r>
              <a:rPr lang="pt-BR" b="1" dirty="0"/>
              <a:t>concentração e desconcentração industrial no Brasil</a:t>
            </a:r>
            <a:r>
              <a:rPr lang="pt-BR" dirty="0"/>
              <a:t> é referir-se ao movimento migratório realizado pelas fábricas e empresas por todo o território brasileiro ao longo dos últimos tempos. Em síntese, pode-se afirmar que a intensa concentração industrial na região Sudeste do país está lentamente se desfazendo, embora o quadro esteja muito longe de se reverter.</a:t>
            </a:r>
          </a:p>
          <a:p>
            <a:pPr marL="0" indent="0">
              <a:buNone/>
            </a:pPr>
            <a:endParaRPr lang="pt-BR" dirty="0"/>
          </a:p>
        </p:txBody>
      </p:sp>
    </p:spTree>
    <p:extLst>
      <p:ext uri="{BB962C8B-B14F-4D97-AF65-F5344CB8AC3E}">
        <p14:creationId xmlns:p14="http://schemas.microsoft.com/office/powerpoint/2010/main" val="1541289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adro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xmlns="" name="Office_9529463_TF02804846_TF02804846.potx" id="{6015D36F-FE88-4299-9413-9A6625F0A96F}" vid="{686326CD-C078-4685-B568-5DB8C1FEF170}"/>
    </a:ext>
  </a:extLst>
</a:theme>
</file>

<file path=ppt/theme/theme2.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Apresentação de educação em lousa (widescreen)</Template>
  <TotalTime>412</TotalTime>
  <Words>764</Words>
  <Application>Microsoft Office PowerPoint</Application>
  <PresentationFormat>Personalizar</PresentationFormat>
  <Paragraphs>124</Paragraphs>
  <Slides>19</Slides>
  <Notes>9</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Quadro 16x9</vt:lpstr>
      <vt:lpstr>Capítulo 7:Espaço industrial e comercial brasileiro.</vt:lpstr>
      <vt:lpstr>Apresentação do PowerPoint</vt:lpstr>
      <vt:lpstr>Apresentação do PowerPoint</vt:lpstr>
      <vt:lpstr>Fatores da Industrialização no Brasil  </vt:lpstr>
      <vt:lpstr>A Indústria e Getúlio Vargas  </vt:lpstr>
      <vt:lpstr>Indústria </vt:lpstr>
      <vt:lpstr> Tipos de indústria </vt:lpstr>
      <vt:lpstr>Apresentação do PowerPoint</vt:lpstr>
      <vt:lpstr> Fatores de concentração industrial </vt:lpstr>
      <vt:lpstr>Apresentação do PowerPoint</vt:lpstr>
      <vt:lpstr> Fontes de energia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Capítulo 5: A terra no sistema solar.</dc:title>
  <dc:creator>Bruna Alves</dc:creator>
  <cp:lastModifiedBy>CEAB</cp:lastModifiedBy>
  <cp:revision>29</cp:revision>
  <dcterms:created xsi:type="dcterms:W3CDTF">2020-05-21T12:55:08Z</dcterms:created>
  <dcterms:modified xsi:type="dcterms:W3CDTF">2020-06-18T20:19:26Z</dcterms:modified>
</cp:coreProperties>
</file>