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25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5" r:id="rId13"/>
    <p:sldId id="277" r:id="rId14"/>
    <p:sldId id="278" r:id="rId15"/>
    <p:sldId id="279" r:id="rId16"/>
    <p:sldId id="280" r:id="rId17"/>
  </p:sldIdLst>
  <p:sldSz cx="12188825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9" autoAdjust="0"/>
  </p:normalViewPr>
  <p:slideViewPr>
    <p:cSldViewPr>
      <p:cViewPr>
        <p:scale>
          <a:sx n="81" d="100"/>
          <a:sy n="81" d="100"/>
        </p:scale>
        <p:origin x="-282" y="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D0EFA9-57C0-4188-B1C6-56EB9958F127}" type="datetime1">
              <a:rPr lang="pt-BR" smtClean="0"/>
              <a:t>18/06/2020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77323E-F331-42C0-8ED8-298FE2B5981D}" type="datetime1">
              <a:rPr lang="pt-BR" smtClean="0"/>
              <a:t>18/06/2020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562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721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8499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9298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181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grpSp>
        <p:nvGrpSpPr>
          <p:cNvPr id="256" name="linha" descr="Gráfico de linhas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8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9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0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1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2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3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4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5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6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7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8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9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0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1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2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3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4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5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6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7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8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9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0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1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2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3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4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5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6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7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8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9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0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1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2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3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4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5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6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7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8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9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0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1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2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3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4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5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6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7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8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9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0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1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2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3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4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5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6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7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8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9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0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1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2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3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4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5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6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7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8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9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0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1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2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3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4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5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6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7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8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9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0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1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2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3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4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5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6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7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8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9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0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1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2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3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4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5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6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7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8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9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0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1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2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3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4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5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6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7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8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9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0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1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2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3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4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5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6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7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8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9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grpSp>
        <p:nvGrpSpPr>
          <p:cNvPr id="7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orma Liv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9" name="Forma Liv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0" name="Forma Liv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215C2D-4C5F-41A8-B554-C650AF34C482}" type="datetime1">
              <a:rPr lang="pt-BR" smtClean="0"/>
              <a:t>18/06/2020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grpSp>
        <p:nvGrpSpPr>
          <p:cNvPr id="7" name="linha" descr="Gráfico de linhas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E39326-9852-4665-8E10-5CCFE1522248}" type="datetime1">
              <a:rPr lang="pt-BR" smtClean="0"/>
              <a:t>18/06/2020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grpSp>
        <p:nvGrpSpPr>
          <p:cNvPr id="167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396C3-3492-4496-8698-79E4814AE53F}" type="datetime1">
              <a:rPr lang="pt-BR" smtClean="0"/>
              <a:t>18/06/2020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grpSp>
        <p:nvGrpSpPr>
          <p:cNvPr id="255" name="linha" descr="Gráfico de linhas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7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8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9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0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1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2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3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4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5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6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7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8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9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0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1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2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3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4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5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6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7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8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9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0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1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2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3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4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5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6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7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8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9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0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1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2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3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4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5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6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7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8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9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0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1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2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3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4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5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6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7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8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9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0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1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2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3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4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5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6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7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8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9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0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1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2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3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4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5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6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7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8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9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0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1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2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3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4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5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6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7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8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9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0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1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2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3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4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5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6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7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8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9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0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1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2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3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4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5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6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7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8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9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0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1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2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3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4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5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6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7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8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9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0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1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2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3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4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5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6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7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8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F0D0AC-B9DC-491A-B40C-0529EC313878}" type="datetime1">
              <a:rPr lang="pt-BR" smtClean="0"/>
              <a:t>18/06/2020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grpSp>
        <p:nvGrpSpPr>
          <p:cNvPr id="158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0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1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2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3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4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5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6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7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8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1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2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A34909-1BC5-45CA-8566-BEB9E3794744}" type="datetime1">
              <a:rPr lang="pt-BR" smtClean="0"/>
              <a:t>18/06/2020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grpSp>
        <p:nvGrpSpPr>
          <p:cNvPr id="160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orma Liv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2" name="Forma Liv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3" name="Forma Liv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4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5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6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7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8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1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2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3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4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F48602-A83C-4B27-B476-20AF32AE1EED}" type="datetime1">
              <a:rPr lang="pt-BR" smtClean="0"/>
              <a:t>18/06/2020</a:t>
            </a:fld>
            <a:endParaRPr lang="pt-BR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5" name="Espaço Reservado para Conteúdo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grpSp>
        <p:nvGrpSpPr>
          <p:cNvPr id="156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8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9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0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1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2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3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4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5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6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7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8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02F2C7-204F-4F9D-81F3-C7CE8047CD3A}" type="datetime1">
              <a:rPr lang="pt-BR" smtClean="0"/>
              <a:t>18/06/2020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1526F9-43E7-4B77-89D8-9DEFDDBA71B5}" type="datetime1">
              <a:rPr lang="pt-BR" smtClean="0"/>
              <a:t>18/06/2020</a:t>
            </a:fld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grpSp>
        <p:nvGrpSpPr>
          <p:cNvPr id="615" name="quadro" descr="Gráfico de caixas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o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o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o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o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o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o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5CA678-7531-4BBD-B1E6-6A1CA37BCB1B}" type="datetime1">
              <a:rPr lang="pt-BR" smtClean="0"/>
              <a:t>18/06/2020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grpSp>
        <p:nvGrpSpPr>
          <p:cNvPr id="614" name="quadro" descr="Gráfico de caixas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o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o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a Liv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o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a Liv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o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o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a Liv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o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a Liv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184FD6-C734-4162-88D8-0C01192F6E9B}" type="datetime1">
              <a:rPr lang="pt-BR" smtClean="0"/>
              <a:t>18/06/2020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9758D4F-735F-46FE-9FCB-4849D9F60668}" type="datetime1">
              <a:rPr lang="pt-BR" smtClean="0"/>
              <a:t>18/06/2020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BR" smtClean="0"/>
              <a:t>Capítulo </a:t>
            </a:r>
            <a:r>
              <a:rPr lang="pt-BR" dirty="0"/>
              <a:t>7</a:t>
            </a:r>
            <a:r>
              <a:rPr lang="pt-BR" smtClean="0"/>
              <a:t>:Rochas</a:t>
            </a:r>
            <a:r>
              <a:rPr lang="pt-BR" dirty="0" smtClean="0"/>
              <a:t>, minerais e solos.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Rochas metamórficas 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033" y="1628800"/>
            <a:ext cx="6840760" cy="5130570"/>
          </a:xfrm>
        </p:spPr>
      </p:pic>
    </p:spTree>
    <p:extLst>
      <p:ext uri="{BB962C8B-B14F-4D97-AF65-F5344CB8AC3E}">
        <p14:creationId xmlns:p14="http://schemas.microsoft.com/office/powerpoint/2010/main" val="286169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Rochas metamórficas 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033" y="1628800"/>
            <a:ext cx="6840760" cy="5130570"/>
          </a:xfrm>
        </p:spPr>
      </p:pic>
    </p:spTree>
    <p:extLst>
      <p:ext uri="{BB962C8B-B14F-4D97-AF65-F5344CB8AC3E}">
        <p14:creationId xmlns:p14="http://schemas.microsoft.com/office/powerpoint/2010/main" val="139697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3812" y="27500"/>
            <a:ext cx="10081120" cy="888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/>
              <a:t>O termo metamórfica relaciona-se á palavra” </a:t>
            </a:r>
            <a:r>
              <a:rPr lang="pt-BR" sz="2400" dirty="0" err="1" smtClean="0"/>
              <a:t>metaformose</a:t>
            </a:r>
            <a:r>
              <a:rPr lang="pt-BR" sz="2400" dirty="0" smtClean="0"/>
              <a:t>”, que significa transformação. </a:t>
            </a:r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endParaRPr lang="pt-BR" sz="2400" dirty="0" smtClean="0"/>
          </a:p>
          <a:p>
            <a:pPr>
              <a:lnSpc>
                <a:spcPct val="90000"/>
              </a:lnSpc>
            </a:pPr>
            <a:r>
              <a:rPr lang="pt-BR" sz="2400" dirty="0" smtClean="0"/>
              <a:t>As rochas metamórficas recebem esse nome porque resultam da magmáticas, sedimentares.</a:t>
            </a:r>
          </a:p>
          <a:p>
            <a:pPr>
              <a:lnSpc>
                <a:spcPct val="90000"/>
              </a:lnSpc>
            </a:pPr>
            <a:endParaRPr lang="pt-BR" sz="2400" dirty="0"/>
          </a:p>
          <a:p>
            <a:r>
              <a:rPr lang="pt-BR" sz="2400" dirty="0" smtClean="0"/>
              <a:t>Os </a:t>
            </a:r>
            <a:r>
              <a:rPr lang="pt-BR" sz="2400" dirty="0"/>
              <a:t>principais exemplos de rochas metamórficas são:</a:t>
            </a:r>
          </a:p>
          <a:p>
            <a:endParaRPr lang="pt-BR" sz="2400" b="1" dirty="0" smtClean="0"/>
          </a:p>
          <a:p>
            <a:r>
              <a:rPr lang="pt-BR" sz="2400" b="1" dirty="0" smtClean="0"/>
              <a:t>Gnaisse</a:t>
            </a:r>
            <a:r>
              <a:rPr lang="pt-BR" sz="2400" b="1" dirty="0"/>
              <a:t>:</a:t>
            </a:r>
            <a:r>
              <a:rPr lang="pt-BR" sz="2400" dirty="0"/>
              <a:t> é uma rocha metamórfica muito utilizada na construção civil e na pavimentação. Ela é originada a partir do granito. O Pão de Açúcar, no Rio de Janeiro, é uma formação rochosa em gnaisse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r>
              <a:rPr lang="pt-BR" sz="2400" b="1" dirty="0"/>
              <a:t>Ardósia:</a:t>
            </a:r>
            <a:r>
              <a:rPr lang="pt-BR" sz="2400" dirty="0"/>
              <a:t> formada a partir do xisto, que é também uma rocha metamórfica, a ardósia é outra rocha muito utilizada na construção civil. É comum nos pisos em bordas de piscinas, em fachadas e muros.</a:t>
            </a:r>
          </a:p>
          <a:p>
            <a:r>
              <a:rPr lang="pt-BR" sz="2400" b="1" dirty="0"/>
              <a:t>Mármore:</a:t>
            </a:r>
            <a:r>
              <a:rPr lang="pt-BR" sz="2400" dirty="0"/>
              <a:t> tipo de rocha metamórfica originada do calcário exposto à alta temperatura e pressão. É muito utilizado na produção de pias, bancadas, fachadas, pisos e na construção em várias aplicações.</a:t>
            </a:r>
          </a:p>
          <a:p>
            <a:endParaRPr lang="pt-BR" sz="2400" dirty="0"/>
          </a:p>
          <a:p>
            <a:pPr>
              <a:lnSpc>
                <a:spcPct val="90000"/>
              </a:lnSpc>
            </a:pPr>
            <a:endParaRPr lang="pt-BR" sz="2400" dirty="0" smtClean="0"/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endParaRPr lang="pt-BR" sz="2400" dirty="0" smtClean="0"/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1675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37828" y="476672"/>
            <a:ext cx="104411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Minerais</a:t>
            </a:r>
          </a:p>
          <a:p>
            <a:pPr algn="ctr">
              <a:lnSpc>
                <a:spcPct val="90000"/>
              </a:lnSpc>
            </a:pPr>
            <a:endParaRPr lang="pt-BR" sz="2400" dirty="0"/>
          </a:p>
          <a:p>
            <a:endParaRPr lang="pt-BR" sz="2400" dirty="0" smtClean="0"/>
          </a:p>
          <a:p>
            <a:r>
              <a:rPr lang="pt-BR" sz="2400" dirty="0" smtClean="0"/>
              <a:t>Os</a:t>
            </a:r>
            <a:r>
              <a:rPr lang="pt-BR" sz="2400" dirty="0"/>
              <a:t> </a:t>
            </a:r>
            <a:r>
              <a:rPr lang="pt-BR" sz="2400" b="1" dirty="0"/>
              <a:t>minerais</a:t>
            </a:r>
            <a:r>
              <a:rPr lang="pt-BR" sz="2400" dirty="0"/>
              <a:t> são compostos ou elementos químicos maciços, com uma composição estabelecida, cristalizados e formados a partir de processos inorgânicos ou também oriundos de asteroides ou meteoritos que atingiram o planeta. Estão presentes nas rochas, que nada mais são do que um conjunto de minerais aglutinados.</a:t>
            </a:r>
          </a:p>
          <a:p>
            <a:endParaRPr lang="pt-BR" sz="2400" dirty="0" smtClean="0"/>
          </a:p>
          <a:p>
            <a:r>
              <a:rPr lang="pt-BR" sz="2400" dirty="0" smtClean="0"/>
              <a:t>O </a:t>
            </a:r>
            <a:r>
              <a:rPr lang="pt-BR" sz="2400" dirty="0"/>
              <a:t>estudo e a compreensão das características dos minerais é de suma importância para conhecer os diferentes tipos de rochas e suas gêneses, além das formas de relevo e, principalmente, para o uso de tais minerais em atividades econômicas. Os minerais que são extraídos para fins econômicos são chamados de </a:t>
            </a:r>
            <a:r>
              <a:rPr lang="pt-BR" sz="2400" b="1" dirty="0"/>
              <a:t>minérios</a:t>
            </a:r>
            <a:r>
              <a:rPr lang="pt-BR" sz="2400" dirty="0"/>
              <a:t>.</a:t>
            </a:r>
          </a:p>
          <a:p>
            <a:pPr algn="ctr">
              <a:lnSpc>
                <a:spcPct val="90000"/>
              </a:lnSpc>
            </a:pPr>
            <a:r>
              <a:rPr lang="pt-BR" sz="2400" dirty="0" smtClean="0"/>
              <a:t>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6001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7908" y="692696"/>
            <a:ext cx="9143998" cy="102076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Matérias primas extraídas do solo e em ambientes aquáticos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909836" y="2204864"/>
            <a:ext cx="11017224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/>
              <a:t>Carvão mineral</a:t>
            </a:r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endParaRPr lang="pt-BR" sz="2400" dirty="0" smtClean="0"/>
          </a:p>
          <a:p>
            <a:pPr>
              <a:lnSpc>
                <a:spcPct val="90000"/>
              </a:lnSpc>
            </a:pPr>
            <a:r>
              <a:rPr lang="pt-BR" sz="2400" dirty="0" smtClean="0"/>
              <a:t>Petróleo </a:t>
            </a:r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endParaRPr lang="pt-BR" sz="2400" dirty="0" smtClean="0"/>
          </a:p>
          <a:p>
            <a:pPr>
              <a:lnSpc>
                <a:spcPct val="90000"/>
              </a:lnSpc>
            </a:pPr>
            <a:r>
              <a:rPr lang="pt-BR" sz="2400" dirty="0" smtClean="0"/>
              <a:t>Extração de minérios </a:t>
            </a:r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endParaRPr lang="pt-BR" sz="2400" dirty="0" smtClean="0"/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9335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27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Orientação sobre as atividades 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21804" y="1988840"/>
            <a:ext cx="11567021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/>
              <a:t>Os vídeos selecionados sobre o conteúdo são necessários, pois são animações sobre sua origem e formação das rochas e mineiras entre outros.</a:t>
            </a:r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r>
              <a:rPr lang="pt-BR" sz="2400" dirty="0" smtClean="0"/>
              <a:t>Para visualização dos vídeos é necessário copiar e colar o link no navegador, assim será possível assisti-los.</a:t>
            </a:r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endParaRPr lang="pt-BR" sz="2400" dirty="0" smtClean="0"/>
          </a:p>
          <a:p>
            <a:pPr>
              <a:lnSpc>
                <a:spcPct val="90000"/>
              </a:lnSpc>
            </a:pPr>
            <a:r>
              <a:rPr lang="pt-BR" sz="2400" dirty="0" smtClean="0"/>
              <a:t>Atividades da apostila: Páginas 37, 39, 50 e 51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5242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21804" y="476672"/>
            <a:ext cx="10153128" cy="773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chemeClr val="accent1"/>
                </a:solidFill>
              </a:rPr>
              <a:t>Objetivos do capítulo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400" b="1" u="sng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/>
              <a:t> Conhecer o processo de formação dos principais tipos de rochas, minerais e solos.</a:t>
            </a:r>
            <a:endParaRPr lang="pt-BR" sz="2400" dirty="0"/>
          </a:p>
          <a:p>
            <a:pPr>
              <a:buFont typeface="Wingdings" panose="05000000000000000000" pitchFamily="2" charset="2"/>
              <a:buChar char="§"/>
            </a:pPr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 </a:t>
            </a:r>
            <a:r>
              <a:rPr lang="pt-BR" sz="2400" dirty="0" smtClean="0"/>
              <a:t> Reconhecer a importância dos estudos científicos sobre a composição das rochas, minerais e solos.</a:t>
            </a:r>
          </a:p>
          <a:p>
            <a:endParaRPr lang="pt-BR" sz="2400" u="sng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u="sng" dirty="0"/>
              <a:t> </a:t>
            </a:r>
            <a:r>
              <a:rPr lang="pt-BR" sz="2400" u="sng" dirty="0" smtClean="0"/>
              <a:t> </a:t>
            </a:r>
            <a:r>
              <a:rPr lang="pt-BR" sz="2400" dirty="0" smtClean="0"/>
              <a:t>Compreender a importância dos combustíveis fosseis, como o carvão mineral e petróleo, para a geração de energia.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 smtClean="0"/>
              <a:t>Entender o processo de formação do solo e os fatores que levam a sua degradação.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 smtClean="0"/>
              <a:t>Perceber o funcionamento da natureza e a necessidade de sua preservação e manutenção.</a:t>
            </a: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/>
          </a:p>
          <a:p>
            <a:endParaRPr lang="pt-BR" sz="2400" dirty="0"/>
          </a:p>
          <a:p>
            <a:pPr>
              <a:lnSpc>
                <a:spcPct val="90000"/>
              </a:lnSpc>
            </a:pPr>
            <a:endParaRPr lang="pt-BR" sz="2400" dirty="0" smtClean="0"/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69876" y="1772816"/>
            <a:ext cx="10188622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/>
              <a:t>Rochas e minerais são estruturas sólidas que compõem a litosfera terrestre. Diferenciar essas duas formas é extremamente importante para as Ciências da Terra</a:t>
            </a:r>
          </a:p>
          <a:p>
            <a:pPr>
              <a:lnSpc>
                <a:spcPct val="90000"/>
              </a:lnSpc>
            </a:pPr>
            <a:endParaRPr lang="pt-BR" sz="2400" b="1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2400" b="1" dirty="0" smtClean="0">
                <a:solidFill>
                  <a:schemeClr val="accent1"/>
                </a:solidFill>
              </a:rPr>
              <a:t>ROCHAS: </a:t>
            </a:r>
            <a:r>
              <a:rPr lang="pt-BR" sz="2400" dirty="0"/>
              <a:t>na literatura especializada nunca se utiliza o termo “pedra” – corresponde a um agregado de minerais. </a:t>
            </a:r>
            <a:endParaRPr lang="pt-BR" sz="2400" dirty="0" smtClean="0"/>
          </a:p>
          <a:p>
            <a:pPr>
              <a:lnSpc>
                <a:spcPct val="90000"/>
              </a:lnSpc>
            </a:pPr>
            <a:endParaRPr lang="pt-BR" sz="24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2400" b="1" dirty="0" smtClean="0">
                <a:solidFill>
                  <a:schemeClr val="accent1"/>
                </a:solidFill>
              </a:rPr>
              <a:t>Exemplos: Rochas ígneas ou magmáticas, Rochas sedimentares e Rochas metamórficas.</a:t>
            </a:r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endParaRPr lang="pt-BR" sz="2400" dirty="0" smtClean="0"/>
          </a:p>
          <a:p>
            <a:pPr>
              <a:lnSpc>
                <a:spcPct val="90000"/>
              </a:lnSpc>
            </a:pPr>
            <a:r>
              <a:rPr lang="pt-BR" sz="2400" b="1" dirty="0" smtClean="0">
                <a:solidFill>
                  <a:schemeClr val="accent1"/>
                </a:solidFill>
              </a:rPr>
              <a:t>MINERAIS: </a:t>
            </a:r>
            <a:r>
              <a:rPr lang="pt-BR" sz="2400" dirty="0"/>
              <a:t>os minerais são apenas composições que estruturam as rochas. Um exemplo é o granito, em que uma de suas variações apresenta uma composição de </a:t>
            </a:r>
            <a:r>
              <a:rPr lang="pt-BR" sz="2400" i="1" dirty="0">
                <a:solidFill>
                  <a:schemeClr val="accent1"/>
                </a:solidFill>
              </a:rPr>
              <a:t>quartzo</a:t>
            </a:r>
            <a:r>
              <a:rPr lang="pt-BR" sz="2400" dirty="0">
                <a:solidFill>
                  <a:schemeClr val="accent1"/>
                </a:solidFill>
              </a:rPr>
              <a:t>, </a:t>
            </a:r>
            <a:r>
              <a:rPr lang="pt-BR" sz="2400" i="1" dirty="0">
                <a:solidFill>
                  <a:schemeClr val="accent1"/>
                </a:solidFill>
              </a:rPr>
              <a:t>mica</a:t>
            </a:r>
            <a:r>
              <a:rPr lang="pt-BR" sz="2400" dirty="0">
                <a:solidFill>
                  <a:schemeClr val="accent1"/>
                </a:solidFill>
              </a:rPr>
              <a:t> e </a:t>
            </a:r>
            <a:r>
              <a:rPr lang="pt-BR" sz="2400" i="1" dirty="0">
                <a:solidFill>
                  <a:schemeClr val="accent1"/>
                </a:solidFill>
              </a:rPr>
              <a:t>feldspato</a:t>
            </a:r>
            <a:r>
              <a:rPr lang="pt-BR" sz="2400" dirty="0"/>
              <a:t>.</a:t>
            </a:r>
            <a:endParaRPr lang="pt-BR" sz="2400" b="1" dirty="0">
              <a:solidFill>
                <a:schemeClr val="accent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629916" y="332656"/>
            <a:ext cx="921702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400" b="1" dirty="0" smtClean="0">
                <a:solidFill>
                  <a:schemeClr val="accent1"/>
                </a:solidFill>
              </a:rPr>
              <a:t>ROCHAS E MINERAIS </a:t>
            </a:r>
            <a:endParaRPr lang="pt-B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b="1" dirty="0" smtClean="0">
                <a:solidFill>
                  <a:schemeClr val="accent1"/>
                </a:solidFill>
              </a:rPr>
              <a:t>Rochas ígneas ou magmáticas 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571999" cy="4953000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São formadas pela solidificação do magma. Esse processo ocorre da seguinte forma: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O magma se aquece devido a altas temperaturas no interior do manto, chegando a superfície e resfriando-se e solidificando em rochas.</a:t>
            </a:r>
          </a:p>
          <a:p>
            <a:pPr marL="0" indent="0">
              <a:buNone/>
            </a:pPr>
            <a:endParaRPr lang="pt-BR" dirty="0"/>
          </a:p>
          <a:p>
            <a:pPr rtl="0"/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1772816"/>
            <a:ext cx="5832648" cy="4896544"/>
          </a:xfrm>
        </p:spPr>
      </p:pic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53852" y="908720"/>
            <a:ext cx="1044116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/>
              <a:t>ROCHAS ÍGNEAS ESTRUSIVAS OU VULCÂNICAS: Ocorrem quando o magma extravasa pela superfície, torna-se lava. Na extrusão a solidificação do magma acontece rapidamente, sem que haja tempo para a formação de cristais visíveis a olho nu. A rocha vulcânica mais comum é o </a:t>
            </a:r>
            <a:r>
              <a:rPr lang="pt-BR" sz="2400" b="1" dirty="0" smtClean="0">
                <a:solidFill>
                  <a:schemeClr val="accent1"/>
                </a:solidFill>
              </a:rPr>
              <a:t>BASALTO.</a:t>
            </a:r>
            <a:endParaRPr lang="pt-BR" sz="2400" b="1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Basalto | Prof. Carlos Rabel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2564904"/>
            <a:ext cx="474862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878388" y="3573016"/>
            <a:ext cx="507656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/>
              <a:t>Uma rocha dura e de coloração escura, usada principalmente na construção civil.( Obras)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5049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09836" y="836712"/>
            <a:ext cx="979308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/>
              <a:t>ROCHAS INTRUSIVAS OU PLUTÔNICAS: Originam-se do magma que se </a:t>
            </a:r>
            <a:r>
              <a:rPr lang="pt-BR" sz="2400" b="1" dirty="0" smtClean="0">
                <a:solidFill>
                  <a:schemeClr val="accent1"/>
                </a:solidFill>
              </a:rPr>
              <a:t>solidifica lentamente no interior da crosta, </a:t>
            </a:r>
            <a:r>
              <a:rPr lang="pt-BR" sz="2400" dirty="0" smtClean="0"/>
              <a:t>dando tempo para que as partículas de um mesmo material se agrupem e se cristalizem formando cristais a olho nu. </a:t>
            </a:r>
            <a:endParaRPr lang="pt-BR" sz="2400" b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Modelos De Granito - ART MODE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2492896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382444" y="2636912"/>
            <a:ext cx="468052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/>
              <a:t>O exemplo mais comum de rocha intrusiva é o granito.</a:t>
            </a:r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r>
              <a:rPr lang="pt-BR" sz="2400" dirty="0" smtClean="0"/>
              <a:t>Ele apresenta três principais minerais: quartzo, feldspato e mica.</a:t>
            </a:r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r>
              <a:rPr lang="pt-BR" sz="2400" dirty="0" smtClean="0"/>
              <a:t>O granito é considerado uma rocha cristalina, pois depende da sua composição mineral.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596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97868" y="1628800"/>
            <a:ext cx="10188622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/>
              <a:t>As rochas sedimentares são formadas por pequenas partículas ou sedimentos que se desprendem uma das outras </a:t>
            </a:r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endParaRPr lang="pt-BR" sz="2400" dirty="0" smtClean="0"/>
          </a:p>
          <a:p>
            <a:pPr>
              <a:lnSpc>
                <a:spcPct val="90000"/>
              </a:lnSpc>
            </a:pPr>
            <a:r>
              <a:rPr lang="pt-BR" sz="2400" dirty="0" smtClean="0"/>
              <a:t>Essas matérias rochosas, ao sofrerem intensas variações de calor, ou ação continua da agua ou gelo, desmancham-se em grãos ou partículas ou </a:t>
            </a:r>
            <a:r>
              <a:rPr lang="pt-BR" sz="2400" dirty="0" smtClean="0">
                <a:solidFill>
                  <a:schemeClr val="accent1"/>
                </a:solidFill>
              </a:rPr>
              <a:t>sedimentos. </a:t>
            </a:r>
            <a:r>
              <a:rPr lang="pt-BR" sz="2400" dirty="0" smtClean="0"/>
              <a:t> Ao longo de muito tempo, esses fragmentos são carregados pela água e pelo vento, depositando-se nas áreas mais baixas da superfície.</a:t>
            </a:r>
          </a:p>
          <a:p>
            <a:pPr>
              <a:lnSpc>
                <a:spcPct val="90000"/>
              </a:lnSpc>
            </a:pPr>
            <a:endParaRPr lang="pt-BR" sz="24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endParaRPr lang="pt-BR" sz="2400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2400" dirty="0" smtClean="0"/>
              <a:t>O acúmulo </a:t>
            </a:r>
            <a:r>
              <a:rPr lang="pt-BR" sz="2400" dirty="0" err="1" smtClean="0"/>
              <a:t>deses</a:t>
            </a:r>
            <a:r>
              <a:rPr lang="pt-BR" sz="2400" dirty="0" smtClean="0"/>
              <a:t> sedimentos  a pressão das camadas mais recentes sobre as maias antigas vão causando a compactação das partículas dando a origem ás rochas sedimentares.</a:t>
            </a:r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r>
              <a:rPr lang="pt-BR" sz="2400" dirty="0" smtClean="0"/>
              <a:t>São muito utilizadas na construção na civil.</a:t>
            </a:r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989956" y="620688"/>
            <a:ext cx="907300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400" b="1" dirty="0" smtClean="0">
                <a:solidFill>
                  <a:schemeClr val="accent1"/>
                </a:solidFill>
              </a:rPr>
              <a:t>ROCHAS SEDIMENTARES</a:t>
            </a:r>
            <a:endParaRPr lang="pt-B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4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Esquema da formação de rocha sedimentar</a:t>
            </a:r>
            <a:endParaRPr lang="pt-BR" dirty="0"/>
          </a:p>
        </p:txBody>
      </p:sp>
      <p:pic>
        <p:nvPicPr>
          <p:cNvPr id="4098" name="Picture 2" descr="Portefólio de ciências naturais da Leonor: Rochas sedimentares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88" y="2132856"/>
            <a:ext cx="7839198" cy="446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52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de rocha sedimentar: Calcário e Arenito.</a:t>
            </a:r>
            <a:endParaRPr lang="pt-BR" dirty="0"/>
          </a:p>
        </p:txBody>
      </p:sp>
      <p:pic>
        <p:nvPicPr>
          <p:cNvPr id="5126" name="Picture 6" descr="Calcário. Calcário metamorficamente recristalizado que tem como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2" y="1988840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eologia Arenito Vermelho Incomum - Foto gratuita no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36" y="1909198"/>
            <a:ext cx="5002733" cy="375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93812" y="6021288"/>
            <a:ext cx="4032448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400" dirty="0" smtClean="0"/>
              <a:t>Calcário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670476" y="6021288"/>
            <a:ext cx="39959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400" dirty="0" smtClean="0"/>
              <a:t>Arenito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8660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adro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9529463_TF02804846_TF02804846.potx" id="{6015D36F-FE88-4299-9413-9A6625F0A96F}" vid="{686326CD-C078-4685-B568-5DB8C1FEF170}"/>
    </a:ext>
  </a:extLst>
</a:theme>
</file>

<file path=ppt/theme/theme2.xml><?xml version="1.0" encoding="utf-8"?>
<a:theme xmlns:a="http://schemas.openxmlformats.org/drawingml/2006/main" name="Tema do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educação em lousa (widescreen)</Template>
  <TotalTime>436</TotalTime>
  <Words>566</Words>
  <Application>Microsoft Office PowerPoint</Application>
  <PresentationFormat>Personalizar</PresentationFormat>
  <Paragraphs>94</Paragraphs>
  <Slides>16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Quadro 16x9</vt:lpstr>
      <vt:lpstr>Capítulo 7:Rochas, minerais e solos.</vt:lpstr>
      <vt:lpstr>Apresentação do PowerPoint</vt:lpstr>
      <vt:lpstr>Apresentação do PowerPoint</vt:lpstr>
      <vt:lpstr>Rochas ígneas ou magmáticas </vt:lpstr>
      <vt:lpstr>Apresentação do PowerPoint</vt:lpstr>
      <vt:lpstr>Apresentação do PowerPoint</vt:lpstr>
      <vt:lpstr>Apresentação do PowerPoint</vt:lpstr>
      <vt:lpstr>Esquema da formação de rocha sedimentar</vt:lpstr>
      <vt:lpstr>Exemplo de rocha sedimentar: Calcário e Arenito.</vt:lpstr>
      <vt:lpstr>Rochas metamórficas </vt:lpstr>
      <vt:lpstr>Rochas metamórficas </vt:lpstr>
      <vt:lpstr>Apresentação do PowerPoint</vt:lpstr>
      <vt:lpstr>Apresentação do PowerPoint</vt:lpstr>
      <vt:lpstr>Matérias primas extraídas do solo e em ambientes aquáticos </vt:lpstr>
      <vt:lpstr>Apresentação do PowerPoint</vt:lpstr>
      <vt:lpstr>Orientação sobre as atividades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5: A terra no sistema solar.</dc:title>
  <dc:creator>Bruna Alves</dc:creator>
  <cp:lastModifiedBy>CEAB</cp:lastModifiedBy>
  <cp:revision>24</cp:revision>
  <dcterms:created xsi:type="dcterms:W3CDTF">2020-05-21T12:55:08Z</dcterms:created>
  <dcterms:modified xsi:type="dcterms:W3CDTF">2020-06-18T18:52:47Z</dcterms:modified>
</cp:coreProperties>
</file>