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C0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C0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C0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35477" y="321386"/>
            <a:ext cx="2273045" cy="848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C0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audio" Target="../media/media7.m4a"/><Relationship Id="rId16" Type="http://schemas.openxmlformats.org/officeDocument/2006/relationships/image" Target="../media/image3.png"/><Relationship Id="rId1" Type="http://schemas.microsoft.com/office/2007/relationships/media" Target="../media/media7.m4a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3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10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audio" Target="../media/media4.m4a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microsoft.com/office/2007/relationships/media" Target="../media/media4.m4a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3.png"/><Relationship Id="rId2" Type="http://schemas.openxmlformats.org/officeDocument/2006/relationships/audio" Target="../media/media5.m4a"/><Relationship Id="rId16" Type="http://schemas.openxmlformats.org/officeDocument/2006/relationships/image" Target="../media/image46.png"/><Relationship Id="rId1" Type="http://schemas.microsoft.com/office/2007/relationships/media" Target="../media/media5.m4a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audio" Target="../media/media6.m4a"/><Relationship Id="rId16" Type="http://schemas.openxmlformats.org/officeDocument/2006/relationships/image" Target="../media/image3.png"/><Relationship Id="rId1" Type="http://schemas.microsoft.com/office/2007/relationships/media" Target="../media/media6.m4a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5477" y="321386"/>
            <a:ext cx="194881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</a:t>
            </a:r>
            <a:r>
              <a:rPr spc="-55" dirty="0"/>
              <a:t>r</a:t>
            </a:r>
            <a:r>
              <a:rPr dirty="0"/>
              <a:t>osão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48383" y="170687"/>
            <a:ext cx="6172200" cy="5820410"/>
            <a:chOff x="1548383" y="170687"/>
            <a:chExt cx="6172200" cy="5820410"/>
          </a:xfrm>
        </p:grpSpPr>
        <p:sp>
          <p:nvSpPr>
            <p:cNvPr id="4" name="object 4"/>
            <p:cNvSpPr/>
            <p:nvPr/>
          </p:nvSpPr>
          <p:spPr>
            <a:xfrm>
              <a:off x="3034283" y="170687"/>
              <a:ext cx="2747772" cy="14432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48383" y="1360932"/>
              <a:ext cx="6172199" cy="46299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Som gravado">
            <a:hlinkClick r:id="" action="ppaction://media"/>
            <a:extLst>
              <a:ext uri="{FF2B5EF4-FFF2-40B4-BE49-F238E27FC236}">
                <a16:creationId xmlns:a16="http://schemas.microsoft.com/office/drawing/2014/main" xmlns="" id="{20A5BE55-9B95-4772-8FC5-E51B9D9726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" y="536448"/>
            <a:ext cx="8401812" cy="5989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8368" y="315468"/>
            <a:ext cx="7853680" cy="3070860"/>
            <a:chOff x="658368" y="315468"/>
            <a:chExt cx="7853680" cy="3070860"/>
          </a:xfrm>
        </p:grpSpPr>
        <p:sp>
          <p:nvSpPr>
            <p:cNvPr id="3" name="object 3"/>
            <p:cNvSpPr/>
            <p:nvPr/>
          </p:nvSpPr>
          <p:spPr>
            <a:xfrm>
              <a:off x="2758440" y="315468"/>
              <a:ext cx="3557016" cy="9372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25140" y="915923"/>
              <a:ext cx="3023616" cy="320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39012" y="1449323"/>
              <a:ext cx="6594348" cy="320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2311" y="848868"/>
              <a:ext cx="7226808" cy="9372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90800" y="1382268"/>
              <a:ext cx="3892296" cy="9372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57500" y="1982723"/>
              <a:ext cx="3358896" cy="320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31036" y="2516123"/>
              <a:ext cx="6210300" cy="320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64336" y="1915668"/>
              <a:ext cx="6842759" cy="9372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5068" y="3049523"/>
              <a:ext cx="7222235" cy="320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8368" y="2449068"/>
              <a:ext cx="7853172" cy="937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13587" y="408508"/>
            <a:ext cx="7243445" cy="3227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05"/>
              </a:spcBef>
            </a:pP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Erosão</a:t>
            </a:r>
            <a:r>
              <a:rPr sz="3500" i="1" spc="-30" dirty="0">
                <a:solidFill>
                  <a:srgbClr val="974707"/>
                </a:solidFill>
                <a:latin typeface="Carlito"/>
                <a:cs typeface="Carlito"/>
              </a:rPr>
              <a:t>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Marítima</a:t>
            </a:r>
            <a:endParaRPr sz="3500">
              <a:latin typeface="Carlito"/>
              <a:cs typeface="Carlito"/>
            </a:endParaRPr>
          </a:p>
          <a:p>
            <a:pPr marL="326390" marR="319405" algn="ctr">
              <a:lnSpc>
                <a:spcPct val="100000"/>
              </a:lnSpc>
              <a:spcBef>
                <a:spcPts val="5"/>
              </a:spcBef>
            </a:pP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A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Erosão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Marítima, </a:t>
            </a:r>
            <a:r>
              <a:rPr sz="3500" i="1" spc="-10" dirty="0">
                <a:solidFill>
                  <a:srgbClr val="974707"/>
                </a:solidFill>
                <a:latin typeface="Carlito"/>
                <a:cs typeface="Carlito"/>
              </a:rPr>
              <a:t>ocorre graças</a:t>
            </a:r>
            <a:r>
              <a:rPr sz="3500" i="1" spc="-100" dirty="0">
                <a:solidFill>
                  <a:srgbClr val="974707"/>
                </a:solidFill>
                <a:latin typeface="Carlito"/>
                <a:cs typeface="Carlito"/>
              </a:rPr>
              <a:t>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ao  </a:t>
            </a:r>
            <a:r>
              <a:rPr sz="3500" i="1" spc="-10" dirty="0">
                <a:solidFill>
                  <a:srgbClr val="974707"/>
                </a:solidFill>
                <a:latin typeface="Carlito"/>
                <a:cs typeface="Carlito"/>
              </a:rPr>
              <a:t>fenômeno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natural:</a:t>
            </a:r>
            <a:endParaRPr sz="3500">
              <a:latin typeface="Carlito"/>
              <a:cs typeface="Carlito"/>
            </a:endParaRPr>
          </a:p>
          <a:p>
            <a:pPr marL="12700" marR="5080" indent="635" algn="ctr">
              <a:lnSpc>
                <a:spcPct val="100000"/>
              </a:lnSpc>
            </a:pP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As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águas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do </a:t>
            </a:r>
            <a:r>
              <a:rPr sz="3500" i="1" spc="-70" dirty="0">
                <a:solidFill>
                  <a:srgbClr val="974707"/>
                </a:solidFill>
                <a:latin typeface="Carlito"/>
                <a:cs typeface="Carlito"/>
              </a:rPr>
              <a:t>mar,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que </a:t>
            </a:r>
            <a:r>
              <a:rPr sz="3500" i="1" spc="-10" dirty="0">
                <a:solidFill>
                  <a:srgbClr val="974707"/>
                </a:solidFill>
                <a:latin typeface="Carlito"/>
                <a:cs typeface="Carlito"/>
              </a:rPr>
              <a:t>graças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a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sua  velocidade </a:t>
            </a:r>
            <a:r>
              <a:rPr sz="3500" i="1" spc="-15" dirty="0">
                <a:solidFill>
                  <a:srgbClr val="974707"/>
                </a:solidFill>
                <a:latin typeface="Carlito"/>
                <a:cs typeface="Carlito"/>
              </a:rPr>
              <a:t>desgasta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e </a:t>
            </a:r>
            <a:r>
              <a:rPr sz="3500" i="1" spc="-15" dirty="0">
                <a:solidFill>
                  <a:srgbClr val="974707"/>
                </a:solidFill>
                <a:latin typeface="Carlito"/>
                <a:cs typeface="Carlito"/>
              </a:rPr>
              <a:t>fragmenta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o </a:t>
            </a:r>
            <a:r>
              <a:rPr sz="3500" i="1" spc="-15" dirty="0">
                <a:solidFill>
                  <a:srgbClr val="974707"/>
                </a:solidFill>
                <a:latin typeface="Carlito"/>
                <a:cs typeface="Carlito"/>
              </a:rPr>
              <a:t>solo,  deixando</a:t>
            </a:r>
            <a:r>
              <a:rPr sz="3500" i="1" spc="-10" dirty="0">
                <a:solidFill>
                  <a:srgbClr val="974707"/>
                </a:solidFill>
                <a:latin typeface="Carlito"/>
                <a:cs typeface="Carlito"/>
              </a:rPr>
              <a:t> infértil.</a:t>
            </a:r>
            <a:endParaRPr sz="35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53867" y="2982467"/>
            <a:ext cx="3564635" cy="9372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20567" y="3582923"/>
            <a:ext cx="3031235" cy="320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Som gravado">
            <a:hlinkClick r:id="" action="ppaction://media"/>
            <a:extLst>
              <a:ext uri="{FF2B5EF4-FFF2-40B4-BE49-F238E27FC236}">
                <a16:creationId xmlns:a16="http://schemas.microsoft.com/office/drawing/2014/main" xmlns="" id="{F9CB5645-D0C9-47C8-9DAC-BB85D1A944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7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188976"/>
            <a:ext cx="8013192" cy="6480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332231"/>
            <a:ext cx="8497824" cy="6193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7179" y="446531"/>
            <a:ext cx="8577580" cy="3069590"/>
            <a:chOff x="297179" y="446531"/>
            <a:chExt cx="8577580" cy="3069590"/>
          </a:xfrm>
        </p:grpSpPr>
        <p:sp>
          <p:nvSpPr>
            <p:cNvPr id="3" name="object 3"/>
            <p:cNvSpPr/>
            <p:nvPr/>
          </p:nvSpPr>
          <p:spPr>
            <a:xfrm>
              <a:off x="3080003" y="446531"/>
              <a:ext cx="2913888" cy="9357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46703" y="1045463"/>
              <a:ext cx="2380488" cy="320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1979" y="1578864"/>
              <a:ext cx="7869935" cy="320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5279" y="979931"/>
              <a:ext cx="8503920" cy="9357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1728" y="2112264"/>
              <a:ext cx="7330440" cy="320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5027" y="1513331"/>
              <a:ext cx="7962900" cy="9357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3879" y="2645664"/>
              <a:ext cx="7944611" cy="320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7179" y="2046731"/>
              <a:ext cx="8577072" cy="9357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86000" y="2580131"/>
              <a:ext cx="1261872" cy="935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52700" y="3179064"/>
              <a:ext cx="3966972" cy="320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52094" y="539241"/>
            <a:ext cx="7972425" cy="2693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Erosão</a:t>
            </a:r>
            <a:r>
              <a:rPr sz="3500" i="1" spc="-25" dirty="0">
                <a:solidFill>
                  <a:srgbClr val="974707"/>
                </a:solidFill>
                <a:latin typeface="Carlito"/>
                <a:cs typeface="Carlito"/>
              </a:rPr>
              <a:t> </a:t>
            </a:r>
            <a:r>
              <a:rPr sz="3500" i="1" spc="-20" dirty="0">
                <a:solidFill>
                  <a:srgbClr val="974707"/>
                </a:solidFill>
                <a:latin typeface="Carlito"/>
                <a:cs typeface="Carlito"/>
              </a:rPr>
              <a:t>Eólica</a:t>
            </a:r>
            <a:endParaRPr sz="3500">
              <a:latin typeface="Carlito"/>
              <a:cs typeface="Carlito"/>
            </a:endParaRPr>
          </a:p>
          <a:p>
            <a:pPr marL="12065" marR="5080" indent="5080" algn="ctr">
              <a:lnSpc>
                <a:spcPct val="100000"/>
              </a:lnSpc>
            </a:pP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A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Erosão </a:t>
            </a:r>
            <a:r>
              <a:rPr sz="3500" i="1" spc="-15" dirty="0">
                <a:solidFill>
                  <a:srgbClr val="974707"/>
                </a:solidFill>
                <a:latin typeface="Carlito"/>
                <a:cs typeface="Carlito"/>
              </a:rPr>
              <a:t>Eólica, </a:t>
            </a:r>
            <a:r>
              <a:rPr sz="3500" i="1" spc="-10" dirty="0">
                <a:solidFill>
                  <a:srgbClr val="974707"/>
                </a:solidFill>
                <a:latin typeface="Carlito"/>
                <a:cs typeface="Carlito"/>
              </a:rPr>
              <a:t>ocorre graças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ao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fenômeno  natural: </a:t>
            </a:r>
            <a:r>
              <a:rPr sz="3500" i="1" spc="-55" dirty="0">
                <a:solidFill>
                  <a:srgbClr val="974707"/>
                </a:solidFill>
                <a:latin typeface="Carlito"/>
                <a:cs typeface="Carlito"/>
              </a:rPr>
              <a:t>Vento, </a:t>
            </a:r>
            <a:r>
              <a:rPr sz="3500" i="1" spc="-10" dirty="0">
                <a:solidFill>
                  <a:srgbClr val="974707"/>
                </a:solidFill>
                <a:latin typeface="Carlito"/>
                <a:cs typeface="Carlito"/>
              </a:rPr>
              <a:t>graças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a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sua </a:t>
            </a:r>
            <a:r>
              <a:rPr sz="3500" i="1" spc="-10" dirty="0">
                <a:solidFill>
                  <a:srgbClr val="974707"/>
                </a:solidFill>
                <a:latin typeface="Carlito"/>
                <a:cs typeface="Carlito"/>
              </a:rPr>
              <a:t>intensidade,  </a:t>
            </a:r>
            <a:r>
              <a:rPr sz="3500" i="1" spc="-15" dirty="0">
                <a:solidFill>
                  <a:srgbClr val="974707"/>
                </a:solidFill>
                <a:latin typeface="Carlito"/>
                <a:cs typeface="Carlito"/>
              </a:rPr>
              <a:t>força,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o </a:t>
            </a:r>
            <a:r>
              <a:rPr sz="3500" i="1" spc="-20" dirty="0">
                <a:solidFill>
                  <a:srgbClr val="974707"/>
                </a:solidFill>
                <a:latin typeface="Carlito"/>
                <a:cs typeface="Carlito"/>
              </a:rPr>
              <a:t>vento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ou </a:t>
            </a:r>
            <a:r>
              <a:rPr sz="3500" i="1" spc="-90" dirty="0">
                <a:solidFill>
                  <a:srgbClr val="974707"/>
                </a:solidFill>
                <a:latin typeface="Carlito"/>
                <a:cs typeface="Carlito"/>
              </a:rPr>
              <a:t>ar, </a:t>
            </a:r>
            <a:r>
              <a:rPr sz="3500" i="1" spc="-15" dirty="0">
                <a:solidFill>
                  <a:srgbClr val="974707"/>
                </a:solidFill>
                <a:latin typeface="Carlito"/>
                <a:cs typeface="Carlito"/>
              </a:rPr>
              <a:t>desgasta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e </a:t>
            </a:r>
            <a:r>
              <a:rPr sz="3500" i="1" spc="-15" dirty="0">
                <a:solidFill>
                  <a:srgbClr val="974707"/>
                </a:solidFill>
                <a:latin typeface="Carlito"/>
                <a:cs typeface="Carlito"/>
              </a:rPr>
              <a:t>fragmenta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o  </a:t>
            </a:r>
            <a:r>
              <a:rPr sz="3500" i="1" spc="-15" dirty="0">
                <a:solidFill>
                  <a:srgbClr val="974707"/>
                </a:solidFill>
                <a:latin typeface="Carlito"/>
                <a:cs typeface="Carlito"/>
              </a:rPr>
              <a:t>solo, deixando</a:t>
            </a:r>
            <a:r>
              <a:rPr sz="3500" i="1" spc="-10" dirty="0">
                <a:solidFill>
                  <a:srgbClr val="974707"/>
                </a:solidFill>
                <a:latin typeface="Carlito"/>
                <a:cs typeface="Carlito"/>
              </a:rPr>
              <a:t> infértil.</a:t>
            </a:r>
            <a:endParaRPr sz="35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11423" y="2580132"/>
            <a:ext cx="3774948" cy="9357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Som gravado">
            <a:hlinkClick r:id="" action="ppaction://media"/>
            <a:extLst>
              <a:ext uri="{FF2B5EF4-FFF2-40B4-BE49-F238E27FC236}">
                <a16:creationId xmlns:a16="http://schemas.microsoft.com/office/drawing/2014/main" xmlns="" id="{D1718DB8-CE72-4806-A8F6-5AFE822F07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9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332231"/>
            <a:ext cx="8592312" cy="6039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477012"/>
            <a:ext cx="8497824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5175" y="315468"/>
            <a:ext cx="8569960" cy="2537460"/>
            <a:chOff x="265175" y="315468"/>
            <a:chExt cx="8569960" cy="2537460"/>
          </a:xfrm>
        </p:grpSpPr>
        <p:sp>
          <p:nvSpPr>
            <p:cNvPr id="3" name="object 3"/>
            <p:cNvSpPr/>
            <p:nvPr/>
          </p:nvSpPr>
          <p:spPr>
            <a:xfrm>
              <a:off x="2955036" y="315468"/>
              <a:ext cx="3089148" cy="9372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21736" y="915923"/>
              <a:ext cx="2555748" cy="320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1875" y="1449323"/>
              <a:ext cx="7935468" cy="320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5175" y="848868"/>
              <a:ext cx="8569452" cy="9372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9367" y="1982723"/>
              <a:ext cx="6920483" cy="320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2667" y="1382268"/>
              <a:ext cx="7554468" cy="9372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4379" y="2516123"/>
              <a:ext cx="7491983" cy="320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7679" y="1915668"/>
              <a:ext cx="8124444" cy="9372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20090" y="408508"/>
            <a:ext cx="7957820" cy="2694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5"/>
              </a:spcBef>
            </a:pP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Erosão</a:t>
            </a:r>
            <a:r>
              <a:rPr sz="3500" i="1" spc="-30" dirty="0">
                <a:solidFill>
                  <a:srgbClr val="974707"/>
                </a:solidFill>
                <a:latin typeface="Carlito"/>
                <a:cs typeface="Carlito"/>
              </a:rPr>
              <a:t>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Glacial</a:t>
            </a:r>
            <a:endParaRPr sz="3500">
              <a:latin typeface="Carlito"/>
              <a:cs typeface="Carlito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A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Erosão Glacial </a:t>
            </a:r>
            <a:r>
              <a:rPr sz="3500" i="1" spc="-10" dirty="0">
                <a:solidFill>
                  <a:srgbClr val="974707"/>
                </a:solidFill>
                <a:latin typeface="Carlito"/>
                <a:cs typeface="Carlito"/>
              </a:rPr>
              <a:t>ocorre graças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ao </a:t>
            </a:r>
            <a:r>
              <a:rPr sz="3500" i="1" spc="-10" dirty="0">
                <a:solidFill>
                  <a:srgbClr val="974707"/>
                </a:solidFill>
                <a:latin typeface="Carlito"/>
                <a:cs typeface="Carlito"/>
              </a:rPr>
              <a:t>fenômeno 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natural: </a:t>
            </a:r>
            <a:r>
              <a:rPr sz="3500" i="1" spc="-15" dirty="0">
                <a:solidFill>
                  <a:srgbClr val="974707"/>
                </a:solidFill>
                <a:latin typeface="Carlito"/>
                <a:cs typeface="Carlito"/>
              </a:rPr>
              <a:t>Gelo,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que graças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a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sua </a:t>
            </a:r>
            <a:r>
              <a:rPr sz="3500" i="1" spc="-20" dirty="0">
                <a:solidFill>
                  <a:srgbClr val="974707"/>
                </a:solidFill>
                <a:latin typeface="Carlito"/>
                <a:cs typeface="Carlito"/>
              </a:rPr>
              <a:t>força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e  </a:t>
            </a:r>
            <a:r>
              <a:rPr sz="3500" i="1" spc="-10" dirty="0">
                <a:solidFill>
                  <a:srgbClr val="974707"/>
                </a:solidFill>
                <a:latin typeface="Carlito"/>
                <a:cs typeface="Carlito"/>
              </a:rPr>
              <a:t>intensidade, </a:t>
            </a:r>
            <a:r>
              <a:rPr sz="3500" i="1" spc="-15" dirty="0">
                <a:solidFill>
                  <a:srgbClr val="974707"/>
                </a:solidFill>
                <a:latin typeface="Carlito"/>
                <a:cs typeface="Carlito"/>
              </a:rPr>
              <a:t>desgasta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e </a:t>
            </a:r>
            <a:r>
              <a:rPr sz="3500" i="1" spc="-15" dirty="0">
                <a:solidFill>
                  <a:srgbClr val="974707"/>
                </a:solidFill>
                <a:latin typeface="Carlito"/>
                <a:cs typeface="Carlito"/>
              </a:rPr>
              <a:t>fragmenta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o </a:t>
            </a:r>
            <a:r>
              <a:rPr sz="3500" i="1" spc="-15" dirty="0">
                <a:solidFill>
                  <a:srgbClr val="974707"/>
                </a:solidFill>
                <a:latin typeface="Carlito"/>
                <a:cs typeface="Carlito"/>
              </a:rPr>
              <a:t>solo,  deixando</a:t>
            </a:r>
            <a:r>
              <a:rPr sz="3500" i="1" spc="-10" dirty="0">
                <a:solidFill>
                  <a:srgbClr val="974707"/>
                </a:solidFill>
                <a:latin typeface="Carlito"/>
                <a:cs typeface="Carlito"/>
              </a:rPr>
              <a:t> infértil.</a:t>
            </a:r>
            <a:endParaRPr sz="35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17292" y="2449067"/>
            <a:ext cx="3564635" cy="9372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83992" y="3049523"/>
            <a:ext cx="3031235" cy="320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Som gravado">
            <a:hlinkClick r:id="" action="ppaction://media"/>
            <a:extLst>
              <a:ext uri="{FF2B5EF4-FFF2-40B4-BE49-F238E27FC236}">
                <a16:creationId xmlns:a16="http://schemas.microsoft.com/office/drawing/2014/main" xmlns="" id="{1D383ECC-5D72-4986-8B55-7AEF793CB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5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260604"/>
            <a:ext cx="8353044" cy="6265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47" y="464819"/>
            <a:ext cx="8584692" cy="5702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Som gravado">
            <a:hlinkClick r:id="" action="ppaction://media"/>
            <a:extLst>
              <a:ext uri="{FF2B5EF4-FFF2-40B4-BE49-F238E27FC236}">
                <a16:creationId xmlns:a16="http://schemas.microsoft.com/office/drawing/2014/main" xmlns="" id="{746C1BC9-87E6-4F9C-828A-C7D414C988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0227" y="243840"/>
            <a:ext cx="8716010" cy="2536190"/>
            <a:chOff x="300227" y="243840"/>
            <a:chExt cx="8716010" cy="2536190"/>
          </a:xfrm>
        </p:grpSpPr>
        <p:sp>
          <p:nvSpPr>
            <p:cNvPr id="3" name="object 3"/>
            <p:cNvSpPr/>
            <p:nvPr/>
          </p:nvSpPr>
          <p:spPr>
            <a:xfrm>
              <a:off x="3726180" y="243840"/>
              <a:ext cx="1860803" cy="9357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92880" y="842772"/>
              <a:ext cx="1229868" cy="320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9515" y="1376172"/>
              <a:ext cx="7818120" cy="320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2815" y="777240"/>
              <a:ext cx="8453628" cy="9357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5695" y="1909572"/>
              <a:ext cx="7984235" cy="320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8995" y="1310640"/>
              <a:ext cx="8618220" cy="9357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6927" y="2442972"/>
              <a:ext cx="8083296" cy="320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0227" y="1844040"/>
              <a:ext cx="8715756" cy="9357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55142" y="336931"/>
            <a:ext cx="8102600" cy="2693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Erosão</a:t>
            </a:r>
            <a:endParaRPr sz="3500" dirty="0">
              <a:latin typeface="Carlito"/>
              <a:cs typeface="Carlito"/>
            </a:endParaRPr>
          </a:p>
          <a:p>
            <a:pPr marL="12065" marR="5080" indent="6985" algn="ctr">
              <a:lnSpc>
                <a:spcPct val="100000"/>
              </a:lnSpc>
            </a:pP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Erosão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é o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processo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de </a:t>
            </a:r>
            <a:r>
              <a:rPr sz="3500" i="1" spc="-10" dirty="0">
                <a:solidFill>
                  <a:srgbClr val="974707"/>
                </a:solidFill>
                <a:latin typeface="Carlito"/>
                <a:cs typeface="Carlito"/>
              </a:rPr>
              <a:t>desgaste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do </a:t>
            </a:r>
            <a:r>
              <a:rPr sz="3500" i="1" spc="-15" dirty="0">
                <a:solidFill>
                  <a:srgbClr val="974707"/>
                </a:solidFill>
                <a:latin typeface="Carlito"/>
                <a:cs typeface="Carlito"/>
              </a:rPr>
              <a:t>solo,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de  </a:t>
            </a:r>
            <a:r>
              <a:rPr sz="3500" i="1" spc="-10" dirty="0">
                <a:solidFill>
                  <a:srgbClr val="974707"/>
                </a:solidFill>
                <a:latin typeface="Carlito"/>
                <a:cs typeface="Carlito"/>
              </a:rPr>
              <a:t>destruição do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solo.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A erosão </a:t>
            </a:r>
            <a:r>
              <a:rPr sz="3500" i="1" spc="-10" dirty="0">
                <a:solidFill>
                  <a:srgbClr val="974707"/>
                </a:solidFill>
                <a:latin typeface="Carlito"/>
                <a:cs typeface="Carlito"/>
              </a:rPr>
              <a:t>ocorre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mais por  </a:t>
            </a:r>
            <a:r>
              <a:rPr sz="3500" i="1" spc="-10" dirty="0">
                <a:solidFill>
                  <a:srgbClr val="974707"/>
                </a:solidFill>
                <a:latin typeface="Carlito"/>
                <a:cs typeface="Carlito"/>
              </a:rPr>
              <a:t>causa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dos </a:t>
            </a:r>
            <a:r>
              <a:rPr sz="3500" i="1" spc="-10" dirty="0">
                <a:solidFill>
                  <a:srgbClr val="974707"/>
                </a:solidFill>
                <a:latin typeface="Carlito"/>
                <a:cs typeface="Carlito"/>
              </a:rPr>
              <a:t>fenômenos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naturais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o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ar </a:t>
            </a:r>
            <a:r>
              <a:rPr sz="3500" i="1" spc="-15" dirty="0">
                <a:solidFill>
                  <a:srgbClr val="974707"/>
                </a:solidFill>
                <a:latin typeface="Carlito"/>
                <a:cs typeface="Carlito"/>
              </a:rPr>
              <a:t>(vento),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a 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chuva,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a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água de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rios,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mares,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o</a:t>
            </a:r>
            <a:r>
              <a:rPr sz="3500" i="1" spc="-55" dirty="0">
                <a:solidFill>
                  <a:srgbClr val="974707"/>
                </a:solidFill>
                <a:latin typeface="Carlito"/>
                <a:cs typeface="Carlito"/>
              </a:rPr>
              <a:t>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gelo.</a:t>
            </a:r>
            <a:endParaRPr sz="3500" dirty="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54608" y="2377439"/>
            <a:ext cx="7107935" cy="9357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21308" y="2976372"/>
            <a:ext cx="6574535" cy="320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Som gravado">
            <a:hlinkClick r:id="" action="ppaction://media"/>
            <a:extLst>
              <a:ext uri="{FF2B5EF4-FFF2-40B4-BE49-F238E27FC236}">
                <a16:creationId xmlns:a16="http://schemas.microsoft.com/office/drawing/2014/main" xmlns="" id="{CD826FC3-F9B0-43B3-AB10-17470F404C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4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9119" y="477012"/>
            <a:ext cx="8168640" cy="5904230"/>
            <a:chOff x="579119" y="477012"/>
            <a:chExt cx="8168640" cy="5904230"/>
          </a:xfrm>
        </p:grpSpPr>
        <p:sp>
          <p:nvSpPr>
            <p:cNvPr id="3" name="object 3"/>
            <p:cNvSpPr/>
            <p:nvPr/>
          </p:nvSpPr>
          <p:spPr>
            <a:xfrm>
              <a:off x="579119" y="477012"/>
              <a:ext cx="4568952" cy="59039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48072" y="516636"/>
              <a:ext cx="3599687" cy="58643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Som gravado">
            <a:hlinkClick r:id="" action="ppaction://media"/>
            <a:extLst>
              <a:ext uri="{FF2B5EF4-FFF2-40B4-BE49-F238E27FC236}">
                <a16:creationId xmlns:a16="http://schemas.microsoft.com/office/drawing/2014/main" xmlns="" id="{7B6035BE-45E1-441D-9421-B9B795B6DB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8263" y="387095"/>
            <a:ext cx="8065134" cy="4137660"/>
            <a:chOff x="588263" y="387095"/>
            <a:chExt cx="8065134" cy="4137660"/>
          </a:xfrm>
        </p:grpSpPr>
        <p:sp>
          <p:nvSpPr>
            <p:cNvPr id="3" name="object 3"/>
            <p:cNvSpPr/>
            <p:nvPr/>
          </p:nvSpPr>
          <p:spPr>
            <a:xfrm>
              <a:off x="2895599" y="387095"/>
              <a:ext cx="3352800" cy="9372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62299" y="987551"/>
              <a:ext cx="2819400" cy="320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4963" y="1520951"/>
              <a:ext cx="7432548" cy="320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8263" y="920495"/>
              <a:ext cx="8065008" cy="9372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28315" y="1453895"/>
              <a:ext cx="4186428" cy="9372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95015" y="2054351"/>
              <a:ext cx="3552444" cy="320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01212" y="1987295"/>
              <a:ext cx="749808" cy="9372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67911" y="2587751"/>
              <a:ext cx="1408176" cy="320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14571" y="1987295"/>
              <a:ext cx="1728216" cy="9372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13403" y="2520695"/>
              <a:ext cx="649224" cy="937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80104" y="3121151"/>
              <a:ext cx="1382268" cy="320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26763" y="2520695"/>
              <a:ext cx="1702308" cy="9372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48228" y="3054095"/>
              <a:ext cx="2446020" cy="937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14928" y="3654551"/>
              <a:ext cx="1912620" cy="3200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69791" y="3587495"/>
              <a:ext cx="1802891" cy="93725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6492" y="4187951"/>
              <a:ext cx="1269491" cy="3200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43788" y="481076"/>
            <a:ext cx="7459345" cy="429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Tipos de</a:t>
            </a:r>
            <a:r>
              <a:rPr sz="3500" i="1" spc="-30" dirty="0">
                <a:solidFill>
                  <a:srgbClr val="974707"/>
                </a:solidFill>
                <a:latin typeface="Carlito"/>
                <a:cs typeface="Carlito"/>
              </a:rPr>
              <a:t>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Erosão</a:t>
            </a:r>
            <a:endParaRPr sz="35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3500" i="1" dirty="0" err="1">
                <a:solidFill>
                  <a:srgbClr val="974707"/>
                </a:solidFill>
                <a:latin typeface="Carlito"/>
                <a:cs typeface="Carlito"/>
              </a:rPr>
              <a:t>Nós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 </a:t>
            </a:r>
            <a:r>
              <a:rPr sz="3500" i="1" spc="-10" dirty="0">
                <a:solidFill>
                  <a:srgbClr val="974707"/>
                </a:solidFill>
                <a:latin typeface="Carlito"/>
                <a:cs typeface="Carlito"/>
              </a:rPr>
              <a:t>temos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vários tipos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de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erosão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do</a:t>
            </a:r>
            <a:r>
              <a:rPr sz="3500" i="1" spc="-65" dirty="0">
                <a:solidFill>
                  <a:srgbClr val="974707"/>
                </a:solidFill>
                <a:latin typeface="Carlito"/>
                <a:cs typeface="Carlito"/>
              </a:rPr>
              <a:t>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solo.</a:t>
            </a:r>
            <a:endParaRPr sz="35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Nós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temos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a</a:t>
            </a:r>
            <a:r>
              <a:rPr sz="3500" i="1" spc="-40" dirty="0">
                <a:solidFill>
                  <a:srgbClr val="974707"/>
                </a:solidFill>
                <a:latin typeface="Carlito"/>
                <a:cs typeface="Carlito"/>
              </a:rPr>
              <a:t>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erosão</a:t>
            </a:r>
            <a:endParaRPr sz="35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.</a:t>
            </a:r>
            <a:r>
              <a:rPr sz="3500" i="1" spc="-90" dirty="0">
                <a:solidFill>
                  <a:srgbClr val="974707"/>
                </a:solidFill>
                <a:latin typeface="Carlito"/>
                <a:cs typeface="Carlito"/>
              </a:rPr>
              <a:t>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Pluvial</a:t>
            </a:r>
            <a:endParaRPr sz="35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.</a:t>
            </a:r>
            <a:r>
              <a:rPr sz="3500" i="1" spc="-90" dirty="0">
                <a:solidFill>
                  <a:srgbClr val="974707"/>
                </a:solidFill>
                <a:latin typeface="Carlito"/>
                <a:cs typeface="Carlito"/>
              </a:rPr>
              <a:t>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Fluvial</a:t>
            </a:r>
            <a:endParaRPr sz="35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.</a:t>
            </a:r>
            <a:r>
              <a:rPr sz="3500" i="1" spc="-10" dirty="0">
                <a:solidFill>
                  <a:srgbClr val="974707"/>
                </a:solidFill>
                <a:latin typeface="Carlito"/>
                <a:cs typeface="Carlito"/>
              </a:rPr>
              <a:t>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Marítima</a:t>
            </a:r>
            <a:endParaRPr sz="35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.</a:t>
            </a:r>
            <a:r>
              <a:rPr sz="3500" i="1" spc="-10" dirty="0">
                <a:solidFill>
                  <a:srgbClr val="974707"/>
                </a:solidFill>
                <a:latin typeface="Carlito"/>
                <a:cs typeface="Carlito"/>
              </a:rPr>
              <a:t> </a:t>
            </a:r>
            <a:r>
              <a:rPr sz="3500" i="1" spc="-20" dirty="0">
                <a:solidFill>
                  <a:srgbClr val="974707"/>
                </a:solidFill>
                <a:latin typeface="Carlito"/>
                <a:cs typeface="Carlito"/>
              </a:rPr>
              <a:t>Eólica</a:t>
            </a:r>
            <a:endParaRPr sz="35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.</a:t>
            </a:r>
            <a:r>
              <a:rPr sz="3500" i="1" spc="-10" dirty="0">
                <a:solidFill>
                  <a:srgbClr val="974707"/>
                </a:solidFill>
                <a:latin typeface="Carlito"/>
                <a:cs typeface="Carlito"/>
              </a:rPr>
              <a:t>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Glacial.</a:t>
            </a:r>
            <a:endParaRPr sz="3500" dirty="0">
              <a:latin typeface="Carlito"/>
              <a:cs typeface="Carli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526535" y="4120896"/>
            <a:ext cx="2090927" cy="93725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93235" y="4721352"/>
            <a:ext cx="1557527" cy="320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Som gravado">
            <a:hlinkClick r:id="" action="ppaction://media"/>
            <a:extLst>
              <a:ext uri="{FF2B5EF4-FFF2-40B4-BE49-F238E27FC236}">
                <a16:creationId xmlns:a16="http://schemas.microsoft.com/office/drawing/2014/main" xmlns="" id="{B5956622-9F50-4E8E-B514-2CCFA71B23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2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2420" y="243840"/>
            <a:ext cx="8618220" cy="3069590"/>
            <a:chOff x="312420" y="243840"/>
            <a:chExt cx="8618220" cy="3069590"/>
          </a:xfrm>
        </p:grpSpPr>
        <p:sp>
          <p:nvSpPr>
            <p:cNvPr id="3" name="object 3"/>
            <p:cNvSpPr/>
            <p:nvPr/>
          </p:nvSpPr>
          <p:spPr>
            <a:xfrm>
              <a:off x="3044952" y="243840"/>
              <a:ext cx="3052572" cy="9357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11652" y="842772"/>
              <a:ext cx="2519172" cy="320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4172" y="1376172"/>
              <a:ext cx="7914132" cy="320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7472" y="777240"/>
              <a:ext cx="8546592" cy="9357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82495" y="1310640"/>
              <a:ext cx="5779008" cy="9357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49196" y="1909572"/>
              <a:ext cx="5245608" cy="320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9120" y="2442972"/>
              <a:ext cx="7984235" cy="320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2420" y="1844040"/>
              <a:ext cx="8618220" cy="9357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4632" y="2377440"/>
              <a:ext cx="6225540" cy="935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1332" y="2976372"/>
              <a:ext cx="7641335" cy="320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72784" y="2377440"/>
              <a:ext cx="2487167" cy="93573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67639" y="336931"/>
            <a:ext cx="8005445" cy="3227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00"/>
              </a:spcBef>
            </a:pP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Erosão</a:t>
            </a:r>
            <a:r>
              <a:rPr sz="3500" i="1" spc="-25" dirty="0">
                <a:solidFill>
                  <a:srgbClr val="974707"/>
                </a:solidFill>
                <a:latin typeface="Carlito"/>
                <a:cs typeface="Carlito"/>
              </a:rPr>
              <a:t>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Pluvial</a:t>
            </a:r>
            <a:endParaRPr sz="3500">
              <a:latin typeface="Carlito"/>
              <a:cs typeface="Carlito"/>
            </a:endParaRPr>
          </a:p>
          <a:p>
            <a:pPr marL="47625" marR="38735" algn="ctr">
              <a:lnSpc>
                <a:spcPct val="100000"/>
              </a:lnSpc>
            </a:pP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Erosão Pluvial,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é a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erosão que </a:t>
            </a:r>
            <a:r>
              <a:rPr sz="3500" i="1" spc="-10" dirty="0">
                <a:solidFill>
                  <a:srgbClr val="974707"/>
                </a:solidFill>
                <a:latin typeface="Carlito"/>
                <a:cs typeface="Carlito"/>
              </a:rPr>
              <a:t>ocorre graças 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ao </a:t>
            </a:r>
            <a:r>
              <a:rPr sz="3500" i="1" spc="-10" dirty="0">
                <a:solidFill>
                  <a:srgbClr val="974707"/>
                </a:solidFill>
                <a:latin typeface="Carlito"/>
                <a:cs typeface="Carlito"/>
              </a:rPr>
              <a:t>fenômeno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natural:</a:t>
            </a:r>
            <a:r>
              <a:rPr sz="3500" i="1" spc="-30" dirty="0">
                <a:solidFill>
                  <a:srgbClr val="974707"/>
                </a:solidFill>
                <a:latin typeface="Carlito"/>
                <a:cs typeface="Carlito"/>
              </a:rPr>
              <a:t>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Chuva.</a:t>
            </a:r>
            <a:endParaRPr sz="3500">
              <a:latin typeface="Carlito"/>
              <a:cs typeface="Carlito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Ou seja </a:t>
            </a:r>
            <a:r>
              <a:rPr sz="3500" i="1" spc="-10" dirty="0">
                <a:solidFill>
                  <a:srgbClr val="974707"/>
                </a:solidFill>
                <a:latin typeface="Carlito"/>
                <a:cs typeface="Carlito"/>
              </a:rPr>
              <a:t>graças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a </a:t>
            </a:r>
            <a:r>
              <a:rPr sz="3500" i="1" spc="-20" dirty="0">
                <a:solidFill>
                  <a:srgbClr val="974707"/>
                </a:solidFill>
                <a:latin typeface="Carlito"/>
                <a:cs typeface="Carlito"/>
              </a:rPr>
              <a:t>força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da chuva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o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solo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vai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se  </a:t>
            </a:r>
            <a:r>
              <a:rPr sz="3500" i="1" spc="-15" dirty="0">
                <a:solidFill>
                  <a:srgbClr val="974707"/>
                </a:solidFill>
                <a:latin typeface="Carlito"/>
                <a:cs typeface="Carlito"/>
              </a:rPr>
              <a:t>fragmentando,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se </a:t>
            </a:r>
            <a:r>
              <a:rPr sz="3500" i="1" spc="-10" dirty="0">
                <a:solidFill>
                  <a:srgbClr val="974707"/>
                </a:solidFill>
                <a:latin typeface="Carlito"/>
                <a:cs typeface="Carlito"/>
              </a:rPr>
              <a:t>desgastando.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, </a:t>
            </a:r>
            <a:r>
              <a:rPr sz="3500" i="1" spc="-15" dirty="0">
                <a:solidFill>
                  <a:srgbClr val="974707"/>
                </a:solidFill>
                <a:latin typeface="Carlito"/>
                <a:cs typeface="Carlito"/>
              </a:rPr>
              <a:t>deixando  </a:t>
            </a:r>
            <a:r>
              <a:rPr sz="3500" i="1" spc="-10" dirty="0">
                <a:solidFill>
                  <a:srgbClr val="974707"/>
                </a:solidFill>
                <a:latin typeface="Carlito"/>
                <a:cs typeface="Carlito"/>
              </a:rPr>
              <a:t>infértil.</a:t>
            </a:r>
            <a:endParaRPr sz="350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59123" y="2910839"/>
            <a:ext cx="1825752" cy="9357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25823" y="3509771"/>
            <a:ext cx="1292352" cy="320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Som gravado">
            <a:hlinkClick r:id="" action="ppaction://media"/>
            <a:extLst>
              <a:ext uri="{FF2B5EF4-FFF2-40B4-BE49-F238E27FC236}">
                <a16:creationId xmlns:a16="http://schemas.microsoft.com/office/drawing/2014/main" xmlns="" id="{A30B3C30-163D-4F19-ABAC-C802769D14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276" y="548640"/>
            <a:ext cx="7848600" cy="5887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" y="548640"/>
            <a:ext cx="8339328" cy="5760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5947" y="387095"/>
            <a:ext cx="8507095" cy="3070860"/>
            <a:chOff x="345947" y="387095"/>
            <a:chExt cx="8507095" cy="3070860"/>
          </a:xfrm>
        </p:grpSpPr>
        <p:sp>
          <p:nvSpPr>
            <p:cNvPr id="3" name="object 3"/>
            <p:cNvSpPr/>
            <p:nvPr/>
          </p:nvSpPr>
          <p:spPr>
            <a:xfrm>
              <a:off x="3035808" y="387095"/>
              <a:ext cx="3026664" cy="9372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2508" y="987551"/>
              <a:ext cx="2493264" cy="320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2647" y="1520951"/>
              <a:ext cx="7872983" cy="320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5947" y="920495"/>
              <a:ext cx="8506968" cy="9372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63112" y="1453895"/>
              <a:ext cx="1973580" cy="9372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29812" y="2054351"/>
              <a:ext cx="1440180" cy="320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73096" y="1987295"/>
              <a:ext cx="3852672" cy="9372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39796" y="2587751"/>
              <a:ext cx="3220211" cy="320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7428" y="2520695"/>
              <a:ext cx="7584948" cy="9372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4128" y="3121151"/>
              <a:ext cx="7051548" cy="320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01776" y="481076"/>
            <a:ext cx="7905750" cy="3227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Erosão</a:t>
            </a:r>
            <a:r>
              <a:rPr sz="3500" i="1" spc="-25" dirty="0">
                <a:solidFill>
                  <a:srgbClr val="974707"/>
                </a:solidFill>
                <a:latin typeface="Carlito"/>
                <a:cs typeface="Carlito"/>
              </a:rPr>
              <a:t>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Fluvial</a:t>
            </a:r>
            <a:endParaRPr sz="3500">
              <a:latin typeface="Carlito"/>
              <a:cs typeface="Carlito"/>
            </a:endParaRPr>
          </a:p>
          <a:p>
            <a:pPr marL="12700" marR="5080" algn="ctr">
              <a:lnSpc>
                <a:spcPct val="100000"/>
              </a:lnSpc>
            </a:pP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A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Erosão Fluvial </a:t>
            </a:r>
            <a:r>
              <a:rPr sz="3500" i="1" spc="-10" dirty="0">
                <a:solidFill>
                  <a:srgbClr val="974707"/>
                </a:solidFill>
                <a:latin typeface="Carlito"/>
                <a:cs typeface="Carlito"/>
              </a:rPr>
              <a:t>ocorre graças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ao </a:t>
            </a:r>
            <a:r>
              <a:rPr sz="3500" i="1" spc="-10" dirty="0">
                <a:solidFill>
                  <a:srgbClr val="974707"/>
                </a:solidFill>
                <a:latin typeface="Carlito"/>
                <a:cs typeface="Carlito"/>
              </a:rPr>
              <a:t>fenômeno 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natural:</a:t>
            </a:r>
            <a:endParaRPr sz="35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As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águas dos</a:t>
            </a:r>
            <a:r>
              <a:rPr sz="3500" i="1" spc="-25" dirty="0">
                <a:solidFill>
                  <a:srgbClr val="974707"/>
                </a:solidFill>
                <a:latin typeface="Carlito"/>
                <a:cs typeface="Carlito"/>
              </a:rPr>
              <a:t>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rios.</a:t>
            </a:r>
            <a:endParaRPr sz="3500">
              <a:latin typeface="Carlito"/>
              <a:cs typeface="Carlito"/>
            </a:endParaRPr>
          </a:p>
          <a:p>
            <a:pPr marL="424180" marR="425450" algn="ctr">
              <a:lnSpc>
                <a:spcPct val="100000"/>
              </a:lnSpc>
            </a:pP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Que </a:t>
            </a:r>
            <a:r>
              <a:rPr sz="3500" i="1" spc="-10" dirty="0">
                <a:solidFill>
                  <a:srgbClr val="974707"/>
                </a:solidFill>
                <a:latin typeface="Carlito"/>
                <a:cs typeface="Carlito"/>
              </a:rPr>
              <a:t>graças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a </a:t>
            </a:r>
            <a:r>
              <a:rPr sz="3500" i="1" spc="-5" dirty="0">
                <a:solidFill>
                  <a:srgbClr val="974707"/>
                </a:solidFill>
                <a:latin typeface="Carlito"/>
                <a:cs typeface="Carlito"/>
              </a:rPr>
              <a:t>sua velocidade, </a:t>
            </a:r>
            <a:r>
              <a:rPr sz="3500" i="1" spc="-15" dirty="0">
                <a:solidFill>
                  <a:srgbClr val="974707"/>
                </a:solidFill>
                <a:latin typeface="Carlito"/>
                <a:cs typeface="Carlito"/>
              </a:rPr>
              <a:t>desgasta,  </a:t>
            </a:r>
            <a:r>
              <a:rPr sz="3500" i="1" spc="-20" dirty="0">
                <a:solidFill>
                  <a:srgbClr val="974707"/>
                </a:solidFill>
                <a:latin typeface="Carlito"/>
                <a:cs typeface="Carlito"/>
              </a:rPr>
              <a:t>Fragmenta 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o </a:t>
            </a:r>
            <a:r>
              <a:rPr sz="3500" i="1" spc="-15" dirty="0">
                <a:solidFill>
                  <a:srgbClr val="974707"/>
                </a:solidFill>
                <a:latin typeface="Carlito"/>
                <a:cs typeface="Carlito"/>
              </a:rPr>
              <a:t>solo, deixando</a:t>
            </a:r>
            <a:r>
              <a:rPr sz="3500" i="1" dirty="0">
                <a:solidFill>
                  <a:srgbClr val="974707"/>
                </a:solidFill>
                <a:latin typeface="Carlito"/>
                <a:cs typeface="Carlito"/>
              </a:rPr>
              <a:t> </a:t>
            </a:r>
            <a:r>
              <a:rPr sz="3500" i="1" spc="-10" dirty="0">
                <a:solidFill>
                  <a:srgbClr val="974707"/>
                </a:solidFill>
                <a:latin typeface="Carlito"/>
                <a:cs typeface="Carlito"/>
              </a:rPr>
              <a:t>infértil.</a:t>
            </a:r>
            <a:endParaRPr sz="35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01852" y="3054095"/>
            <a:ext cx="6896100" cy="9372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68552" y="3654552"/>
            <a:ext cx="6362700" cy="320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Som gravado">
            <a:hlinkClick r:id="" action="ppaction://media"/>
            <a:extLst>
              <a:ext uri="{FF2B5EF4-FFF2-40B4-BE49-F238E27FC236}">
                <a16:creationId xmlns:a16="http://schemas.microsoft.com/office/drawing/2014/main" xmlns="" id="{0ADF10FD-DEDE-4CF3-8382-2AB5AE6A6E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5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477012"/>
            <a:ext cx="8497824" cy="5932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234</Words>
  <Application>Microsoft Office PowerPoint</Application>
  <PresentationFormat>Apresentação na tela (4:3)</PresentationFormat>
  <Paragraphs>25</Paragraphs>
  <Slides>19</Slides>
  <Notes>0</Notes>
  <HiddenSlides>0</HiddenSlides>
  <MMClips>10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Office Theme</vt:lpstr>
      <vt:lpstr>Erosão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Erosão</dc:title>
  <dc:creator>Rosilene P. Carvalho Gomes</dc:creator>
  <cp:lastModifiedBy>Rosilene P. Carvalho Gomes</cp:lastModifiedBy>
  <cp:revision>7</cp:revision>
  <dcterms:created xsi:type="dcterms:W3CDTF">2020-06-01T21:06:14Z</dcterms:created>
  <dcterms:modified xsi:type="dcterms:W3CDTF">2020-06-04T20:35:41Z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2020-06-01T00:00:00Z</vt:filetime>
  </property>
</Properties>
</file>