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.jpg" ContentType="image/jpeg"/>
  <Override PartName="/ppt/media/image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77" r:id="rId9"/>
    <p:sldId id="278" r:id="rId10"/>
    <p:sldId id="279" r:id="rId11"/>
    <p:sldId id="280" r:id="rId12"/>
    <p:sldId id="281" r:id="rId13"/>
    <p:sldId id="282" r:id="rId14"/>
    <p:sldId id="300" r:id="rId15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.jp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9289" y="186944"/>
            <a:ext cx="740542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7352" y="1036167"/>
            <a:ext cx="8629294" cy="2854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4.png" /><Relationship Id="rId4" Type="http://schemas.openxmlformats.org/officeDocument/2006/relationships/image" Target="../media/image3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5" Type="http://schemas.openxmlformats.org/officeDocument/2006/relationships/image" Target="../media/image4.png" /><Relationship Id="rId4" Type="http://schemas.openxmlformats.org/officeDocument/2006/relationships/image" Target="../media/image1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4.png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6" Type="http://schemas.openxmlformats.org/officeDocument/2006/relationships/hyperlink" Target="https://mundoeducacao.uol.com.br/geografia/turismo.htm" TargetMode="External" /><Relationship Id="rId5" Type="http://schemas.openxmlformats.org/officeDocument/2006/relationships/hyperlink" Target="https://mundoeducacao.uol.com.br/geografia/industrializacao.htm" TargetMode="External" /><Relationship Id="rId4" Type="http://schemas.openxmlformats.org/officeDocument/2006/relationships/image" Target="../media/image1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6" Type="http://schemas.openxmlformats.org/officeDocument/2006/relationships/image" Target="../media/image4.png" /><Relationship Id="rId5" Type="http://schemas.openxmlformats.org/officeDocument/2006/relationships/image" Target="../media/image7.jpg" /><Relationship Id="rId4" Type="http://schemas.openxmlformats.org/officeDocument/2006/relationships/image" Target="../media/image1.jp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4.png" /><Relationship Id="rId4" Type="http://schemas.openxmlformats.org/officeDocument/2006/relationships/image" Target="../media/image5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4.png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hyperlink" Target="https://mundoeducacao.uol.com.br/geografia/pibproduto-interno-bruto.htm" TargetMode="External" /><Relationship Id="rId5" Type="http://schemas.openxmlformats.org/officeDocument/2006/relationships/hyperlink" Target="https://mundoeducacao.uol.com.br/geografia/o-que-indice-desenvolvimento-humano-idh.htm" TargetMode="External" /><Relationship Id="rId4" Type="http://schemas.openxmlformats.org/officeDocument/2006/relationships/hyperlink" Target="https://mundoeducacao.uol.com.br/geografia/os-paises-balticos.htm" TargetMode="Externa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5" Type="http://schemas.openxmlformats.org/officeDocument/2006/relationships/image" Target="../media/image4.png" /><Relationship Id="rId4" Type="http://schemas.openxmlformats.org/officeDocument/2006/relationships/image" Target="../media/image1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6" Type="http://schemas.openxmlformats.org/officeDocument/2006/relationships/image" Target="../media/image4.png" /><Relationship Id="rId5" Type="http://schemas.openxmlformats.org/officeDocument/2006/relationships/hyperlink" Target="https://mundoeducacao.uol.com.br/geografia/carvao-mineral.htm" TargetMode="External" /><Relationship Id="rId4" Type="http://schemas.openxmlformats.org/officeDocument/2006/relationships/image" Target="../media/image1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275"/>
            <a:ext cx="9144000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2484" y="1793824"/>
            <a:ext cx="76358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4445" marR="5080" indent="-2532380">
              <a:lnSpc>
                <a:spcPct val="100000"/>
              </a:lnSpc>
              <a:spcBef>
                <a:spcPts val="100"/>
              </a:spcBef>
              <a:tabLst>
                <a:tab pos="6858000" algn="l"/>
              </a:tabLst>
            </a:pPr>
            <a:r>
              <a:rPr sz="6000" dirty="0"/>
              <a:t>As</a:t>
            </a:r>
            <a:r>
              <a:rPr lang="pt-BR" sz="6000" dirty="0"/>
              <a:t> Divisões da Europa</a:t>
            </a:r>
            <a:endParaRPr sz="6000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B9AB3929-F569-4C81-8651-1D64D8A0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46835"/>
            <a:ext cx="8629015" cy="379527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lang="pt-BR" sz="4000" dirty="0"/>
              <a:t>Os países que fazem parte da Europa Meridional localizam-se ao </a:t>
            </a:r>
            <a:r>
              <a:rPr lang="pt-BR" sz="4000" b="1" dirty="0"/>
              <a:t>sul</a:t>
            </a:r>
            <a:r>
              <a:rPr lang="pt-BR" sz="4000" dirty="0"/>
              <a:t> do continente europeu. Essa região compreende os territórios de países como a Itália, Portugal, Turquia, Grécia, entre outros</a:t>
            </a:r>
            <a:r>
              <a:rPr sz="2900" spc="-20" dirty="0">
                <a:latin typeface="Carlito"/>
                <a:cs typeface="Carlito"/>
              </a:rPr>
              <a:t>.</a:t>
            </a:r>
            <a:endParaRPr sz="29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4"/>
            <a:ext cx="594995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b="1" dirty="0"/>
              <a:t>Europa Meridional</a:t>
            </a:r>
            <a:br>
              <a:rPr lang="pt-BR" dirty="0"/>
            </a:br>
            <a:endParaRPr spc="-10" dirty="0"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9E302B70-AF37-4918-8DFF-BD1011250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57352" y="1036167"/>
            <a:ext cx="8629294" cy="6020238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r>
              <a:rPr lang="pt-BR" sz="4000" dirty="0"/>
              <a:t>Com uma </a:t>
            </a:r>
            <a:r>
              <a:rPr lang="pt-BR" sz="4000" b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industrialização</a:t>
            </a:r>
            <a:r>
              <a:rPr lang="pt-BR" sz="4000" b="1" dirty="0"/>
              <a:t> mais tardia</a:t>
            </a:r>
            <a:r>
              <a:rPr lang="pt-BR" sz="4000" dirty="0"/>
              <a:t> que alguns outros países da Europa, a Europa Meridional tem como uma das principais atividades econômicas a </a:t>
            </a:r>
            <a:r>
              <a:rPr lang="pt-BR" sz="4000" b="1" dirty="0"/>
              <a:t>agricultura</a:t>
            </a:r>
            <a:r>
              <a:rPr lang="pt-BR" sz="4000" dirty="0"/>
              <a:t>. Outro impulsionador da economia é o </a:t>
            </a:r>
            <a:r>
              <a:rPr lang="pt-BR" sz="4000" b="1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turismo</a:t>
            </a:r>
            <a:r>
              <a:rPr lang="pt-BR" sz="4000" b="1" dirty="0"/>
              <a:t>.</a:t>
            </a:r>
            <a:r>
              <a:rPr lang="pt-BR" sz="4000" dirty="0"/>
              <a:t> Esses países são visitados por milhares de pessoas durante todo o ano</a:t>
            </a:r>
            <a:r>
              <a:rPr lang="pt-BR" dirty="0"/>
              <a:t>.</a:t>
            </a:r>
          </a:p>
          <a:p>
            <a:br>
              <a:rPr lang="pt-BR" dirty="0"/>
            </a:br>
            <a:r>
              <a:rPr spc="-5" dirty="0"/>
              <a:t>.</a:t>
            </a: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7A8C5215-EF53-48E1-AEC2-1EC6C88DB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íses da Europa. Fonte: Instituto Brasileiro de Geografia e Estatística.">
            <a:extLst>
              <a:ext uri="{FF2B5EF4-FFF2-40B4-BE49-F238E27FC236}">
                <a16:creationId xmlns:a16="http://schemas.microsoft.com/office/drawing/2014/main" id="{0BF994EA-E259-4B8B-A63D-6A7A419B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6" y="495300"/>
            <a:ext cx="835026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4BE1A85B-A1F6-4008-B52E-6ECAC902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6540" y="161384"/>
            <a:ext cx="86309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  <a:tabLst>
                <a:tab pos="355600" algn="l"/>
              </a:tabLst>
            </a:pPr>
            <a:r>
              <a:rPr lang="pt-BR" sz="3100" spc="-5" dirty="0">
                <a:latin typeface="Carlito"/>
                <a:cs typeface="Carlito"/>
              </a:rPr>
              <a:t>Países e capitais dos integrantes da união europeia</a:t>
            </a:r>
            <a:endParaRPr sz="3100" dirty="0">
              <a:latin typeface="Carlito"/>
              <a:cs typeface="Carlito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8BFCC80-881B-483D-9B4A-089570D54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  <p:pic>
        <p:nvPicPr>
          <p:cNvPr id="10" name="Som gravado">
            <a:hlinkClick r:id="" action="ppaction://media"/>
            <a:extLst>
              <a:ext uri="{FF2B5EF4-FFF2-40B4-BE49-F238E27FC236}">
                <a16:creationId xmlns:a16="http://schemas.microsoft.com/office/drawing/2014/main" id="{93EA60B6-EDE5-4CCF-9FC2-B5F6FD100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45F22-3E7F-4E50-A983-4F8D7E9D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89" y="186944"/>
            <a:ext cx="7405420" cy="1354217"/>
          </a:xfrm>
        </p:spPr>
        <p:txBody>
          <a:bodyPr/>
          <a:lstStyle/>
          <a:p>
            <a:r>
              <a:rPr lang="pt-BR" dirty="0"/>
              <a:t>* Fazer exercícios da apostila, página 62, 63, 64 e 66</a:t>
            </a:r>
          </a:p>
        </p:txBody>
      </p:sp>
    </p:spTree>
    <p:extLst>
      <p:ext uri="{BB962C8B-B14F-4D97-AF65-F5344CB8AC3E}">
        <p14:creationId xmlns:p14="http://schemas.microsoft.com/office/powerpoint/2010/main" val="391697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72DCF81-9206-4621-A758-1C372FF1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89" y="186944"/>
            <a:ext cx="7405420" cy="6278642"/>
          </a:xfrm>
        </p:spPr>
        <p:txBody>
          <a:bodyPr/>
          <a:lstStyle/>
          <a:p>
            <a:r>
              <a:rPr lang="pt-BR" dirty="0"/>
              <a:t>Nos países europeus, vivem cerca de 741.447.158 habitantes, que se dividem nas </a:t>
            </a:r>
            <a:r>
              <a:rPr lang="pt-BR" b="1" dirty="0"/>
              <a:t>quatro</a:t>
            </a:r>
            <a:r>
              <a:rPr lang="pt-BR" dirty="0"/>
              <a:t> </a:t>
            </a:r>
            <a:r>
              <a:rPr lang="pt-BR" b="1" dirty="0"/>
              <a:t>grandes</a:t>
            </a:r>
            <a:r>
              <a:rPr lang="pt-BR" dirty="0"/>
              <a:t> </a:t>
            </a:r>
            <a:r>
              <a:rPr lang="pt-BR" b="1" dirty="0"/>
              <a:t>regiões</a:t>
            </a:r>
            <a:r>
              <a:rPr lang="pt-BR" dirty="0"/>
              <a:t> da Europa:</a:t>
            </a:r>
            <a:br>
              <a:rPr lang="pt-BR" dirty="0"/>
            </a:br>
            <a:r>
              <a:rPr lang="pt-BR" dirty="0"/>
              <a:t>*Europa Ocidental</a:t>
            </a:r>
            <a:br>
              <a:rPr lang="pt-BR" dirty="0"/>
            </a:br>
            <a:r>
              <a:rPr lang="pt-BR" dirty="0"/>
              <a:t>*Europa Setentrional</a:t>
            </a:r>
            <a:br>
              <a:rPr lang="pt-BR" dirty="0"/>
            </a:br>
            <a:r>
              <a:rPr lang="pt-BR" dirty="0"/>
              <a:t>*Europa Centro-Oriental</a:t>
            </a:r>
            <a:br>
              <a:rPr lang="pt-BR" dirty="0"/>
            </a:br>
            <a:r>
              <a:rPr lang="pt-BR" dirty="0"/>
              <a:t>*Europa Meridional</a:t>
            </a:r>
            <a:br>
              <a:rPr lang="pt-BR" dirty="0"/>
            </a:b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08659F61-88A2-4C06-95E5-7F24BFAD2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58267" y="3669639"/>
            <a:ext cx="8630920" cy="604012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algn="just">
              <a:lnSpc>
                <a:spcPct val="100000"/>
              </a:lnSpc>
              <a:spcBef>
                <a:spcPts val="870"/>
              </a:spcBef>
            </a:pPr>
            <a:endParaRPr lang="pt-BR" sz="3200" spc="-5" dirty="0">
              <a:latin typeface="Carlito"/>
              <a:cs typeface="Carlito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6810570-41B1-47FB-9A23-D8881CCD0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52400"/>
            <a:ext cx="8977745" cy="6172200"/>
          </a:xfrm>
          <a:prstGeom prst="rect">
            <a:avLst/>
          </a:prstGeom>
        </p:spPr>
      </p:pic>
      <p:pic>
        <p:nvPicPr>
          <p:cNvPr id="13" name="Som gravado">
            <a:hlinkClick r:id="" action="ppaction://media"/>
            <a:extLst>
              <a:ext uri="{FF2B5EF4-FFF2-40B4-BE49-F238E27FC236}">
                <a16:creationId xmlns:a16="http://schemas.microsoft.com/office/drawing/2014/main" id="{3D2FE997-38D5-4840-9222-727E14B13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036167"/>
            <a:ext cx="8630285" cy="503535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65"/>
              </a:spcBef>
              <a:tabLst>
                <a:tab pos="355600" algn="l"/>
              </a:tabLst>
            </a:pPr>
            <a:r>
              <a:rPr lang="pt-BR" sz="4000" dirty="0"/>
              <a:t>A Europa é formada por</a:t>
            </a:r>
            <a:r>
              <a:rPr lang="pt-BR" sz="4000" b="1" dirty="0"/>
              <a:t> 50 países e alguns territórios dependentes.</a:t>
            </a:r>
            <a:r>
              <a:rPr lang="pt-BR" sz="4000" dirty="0"/>
              <a:t> Desses países, o maior em extensão territorial é a Rússia, com cerca de 17.075.400 km</a:t>
            </a:r>
            <a:r>
              <a:rPr lang="pt-BR" sz="4000" baseline="30000" dirty="0"/>
              <a:t>2 </a:t>
            </a:r>
            <a:r>
              <a:rPr lang="pt-BR" sz="4000" dirty="0"/>
              <a:t>(lembrando que o país é transcontinental e faz parte da chamada Eurásia) e o menor é o Vaticano com aproximadamente 0,44 km</a:t>
            </a:r>
            <a:r>
              <a:rPr lang="pt-BR" sz="4000" baseline="30000" dirty="0"/>
              <a:t>2</a:t>
            </a:r>
            <a:r>
              <a:rPr sz="3200" spc="-5" dirty="0">
                <a:latin typeface="Carlito"/>
                <a:cs typeface="Carlito"/>
              </a:rPr>
              <a:t>.</a:t>
            </a:r>
            <a:endParaRPr sz="3200" dirty="0">
              <a:latin typeface="Carlito"/>
              <a:cs typeface="Carlito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C43F4380-4119-42FD-8B93-756FF80E1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492" y="228600"/>
            <a:ext cx="8629015" cy="6120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sz="3200" b="1" dirty="0"/>
              <a:t>Regiões da Europa</a:t>
            </a:r>
            <a:endParaRPr lang="pt-BR" sz="3200" dirty="0"/>
          </a:p>
          <a:p>
            <a:r>
              <a:rPr lang="pt-BR" sz="3200" dirty="0"/>
              <a:t>A Europa possui um grande número de países e consequentemente é </a:t>
            </a:r>
            <a:r>
              <a:rPr lang="pt-BR" sz="3200" b="1" dirty="0"/>
              <a:t>bastante</a:t>
            </a:r>
            <a:r>
              <a:rPr lang="pt-BR" sz="3200" dirty="0"/>
              <a:t> </a:t>
            </a:r>
            <a:r>
              <a:rPr lang="pt-BR" sz="3200" b="1" dirty="0"/>
              <a:t>diversa</a:t>
            </a:r>
            <a:r>
              <a:rPr lang="pt-BR" sz="3200" dirty="0"/>
              <a:t> segundo vários critérios,</a:t>
            </a:r>
            <a:r>
              <a:rPr lang="pt-BR" sz="4400" dirty="0"/>
              <a:t> </a:t>
            </a:r>
            <a:r>
              <a:rPr lang="pt-BR" sz="3200" dirty="0"/>
              <a:t>como </a:t>
            </a:r>
            <a:r>
              <a:rPr lang="pt-BR" sz="3200" b="1" dirty="0"/>
              <a:t>aspectos</a:t>
            </a:r>
            <a:r>
              <a:rPr lang="pt-BR" sz="3200" dirty="0"/>
              <a:t> </a:t>
            </a:r>
            <a:r>
              <a:rPr lang="pt-BR" sz="3200" b="1" dirty="0"/>
              <a:t>culturais</a:t>
            </a:r>
            <a:r>
              <a:rPr lang="pt-BR" sz="3200" dirty="0"/>
              <a:t>, </a:t>
            </a:r>
            <a:r>
              <a:rPr lang="pt-BR" sz="3200" b="1" dirty="0"/>
              <a:t>geográficos</a:t>
            </a:r>
            <a:r>
              <a:rPr lang="pt-BR" sz="3200" dirty="0"/>
              <a:t>, </a:t>
            </a:r>
            <a:r>
              <a:rPr lang="pt-BR" sz="3200" b="1" dirty="0"/>
              <a:t>políticos</a:t>
            </a:r>
            <a:r>
              <a:rPr lang="pt-BR" sz="3200" dirty="0"/>
              <a:t> e </a:t>
            </a:r>
            <a:r>
              <a:rPr lang="pt-BR" sz="3200" b="1" dirty="0"/>
              <a:t>econômicos.</a:t>
            </a:r>
            <a:r>
              <a:rPr lang="pt-BR" sz="3200" dirty="0"/>
              <a:t> A fim de orientar melhor a análise e identificação dessas áreas, dividiu-se a Europa em regiões. Não há apenas uma classificação quanto à regionalização do continente europeu, mas para alguns estudiosos a Europa divide-se em quadro grandes regiões:</a:t>
            </a:r>
          </a:p>
          <a:p>
            <a:pPr marL="12700" marR="6350" algn="just">
              <a:lnSpc>
                <a:spcPct val="100000"/>
              </a:lnSpc>
              <a:spcBef>
                <a:spcPts val="105"/>
              </a:spcBef>
              <a:tabLst>
                <a:tab pos="355600" algn="l"/>
              </a:tabLst>
            </a:pPr>
            <a:endParaRPr sz="3200" dirty="0">
              <a:latin typeface="Carlito"/>
              <a:cs typeface="Carlito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5FBABC61-CD8C-40F7-A565-11AE4A3E7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8267" y="1061465"/>
            <a:ext cx="8580933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lang="pt-BR" sz="3600" dirty="0"/>
              <a:t>Os países que fazem parte da Europa Ocidental, como o Reino Unido, Alemanha, França, Países Baixos, possuem de maneira geral </a:t>
            </a:r>
            <a:r>
              <a:rPr lang="pt-BR" sz="3600" b="1" dirty="0"/>
              <a:t>economia</a:t>
            </a:r>
            <a:r>
              <a:rPr lang="pt-BR" sz="3600" dirty="0"/>
              <a:t> </a:t>
            </a:r>
            <a:r>
              <a:rPr lang="pt-BR" sz="3600" b="1" dirty="0"/>
              <a:t>desenvolvida</a:t>
            </a:r>
            <a:r>
              <a:rPr lang="pt-BR" sz="3600" dirty="0"/>
              <a:t>. Esses países são bastante visitados especialmente pelas suas histórias, presença de museus, pela gastronomia e belas paisagens. Na área desses países, há grandes reservas minerais, como as de carvão e algumas reservas de petróleo e gás natural.</a:t>
            </a:r>
            <a:endParaRPr sz="360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96004" y="186944"/>
            <a:ext cx="376199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000" b="1" dirty="0"/>
              <a:t>Europa</a:t>
            </a:r>
            <a:r>
              <a:rPr lang="pt-BR" sz="3600" b="1" dirty="0"/>
              <a:t> </a:t>
            </a:r>
            <a:r>
              <a:rPr lang="pt-BR" sz="4000" b="1" dirty="0"/>
              <a:t>Ocidental</a:t>
            </a:r>
            <a:br>
              <a:rPr lang="pt-BR" dirty="0"/>
            </a:br>
            <a:endParaRPr spc="-20" dirty="0"/>
          </a:p>
        </p:txBody>
      </p:sp>
      <p:pic>
        <p:nvPicPr>
          <p:cNvPr id="13" name="Som gravado">
            <a:hlinkClick r:id="" action="ppaction://media"/>
            <a:extLst>
              <a:ext uri="{FF2B5EF4-FFF2-40B4-BE49-F238E27FC236}">
                <a16:creationId xmlns:a16="http://schemas.microsoft.com/office/drawing/2014/main" id="{13199EE3-B55E-482E-B6CF-8956E5E7C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134617"/>
            <a:ext cx="8629015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479425" algn="l"/>
              </a:tabLst>
            </a:pPr>
            <a:r>
              <a:rPr lang="pt-BR" sz="3600" dirty="0"/>
              <a:t>Os países que fazem parte da Europa Setentrional encontram-se ao norte do continente europeu e basicamente correspondem aos </a:t>
            </a:r>
            <a:r>
              <a:rPr lang="pt-BR" sz="3600" b="1" dirty="0"/>
              <a:t>países</a:t>
            </a:r>
            <a:r>
              <a:rPr lang="pt-BR" sz="3600" dirty="0"/>
              <a:t> </a:t>
            </a:r>
            <a:r>
              <a:rPr lang="pt-BR" sz="3600" b="1" dirty="0"/>
              <a:t>nórdicos e aos </a:t>
            </a:r>
            <a:r>
              <a:rPr lang="pt-BR" sz="36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países bálticos</a:t>
            </a:r>
            <a:r>
              <a:rPr lang="pt-BR" sz="3600" b="1" dirty="0"/>
              <a:t>. </a:t>
            </a:r>
            <a:r>
              <a:rPr lang="pt-BR" sz="3600" dirty="0"/>
              <a:t>Essa região apresenta baixas temperaturas e é caracterizada pelo </a:t>
            </a:r>
            <a:r>
              <a:rPr lang="pt-BR" sz="3600" b="1" dirty="0"/>
              <a:t>elevado desenvolvimento econômico e social</a:t>
            </a:r>
            <a:r>
              <a:rPr lang="pt-BR" sz="3600" dirty="0"/>
              <a:t> nos países. Os indicadores sociais estão entre os melhores do mundo, com elevados </a:t>
            </a:r>
            <a:r>
              <a:rPr lang="pt-BR" sz="3600" b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IDH</a:t>
            </a:r>
            <a:r>
              <a:rPr lang="pt-BR" sz="3600" dirty="0"/>
              <a:t> e alto</a:t>
            </a:r>
            <a:r>
              <a:rPr lang="pt-BR" sz="3600" b="1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pt-BR" sz="3600" b="1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PIB</a:t>
            </a:r>
            <a:r>
              <a:rPr lang="pt-BR" sz="3600" dirty="0"/>
              <a:t> per capita</a:t>
            </a:r>
            <a:r>
              <a:rPr sz="3100" spc="-15" dirty="0">
                <a:latin typeface="Carlito"/>
                <a:cs typeface="Carlito"/>
              </a:rPr>
              <a:t>.</a:t>
            </a:r>
            <a:endParaRPr sz="31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1" y="186944"/>
            <a:ext cx="56388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b="1" dirty="0"/>
              <a:t>Europa Setentrional</a:t>
            </a:r>
            <a:br>
              <a:rPr lang="pt-BR" dirty="0"/>
            </a:br>
            <a:r>
              <a:rPr spc="-75" dirty="0"/>
              <a:t> </a:t>
            </a:r>
            <a:endParaRPr spc="-20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6FA2B91C-DA31-4A62-A45C-7B5D8E471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36167"/>
            <a:ext cx="8377555" cy="44198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lang="pt-BR" sz="4000" dirty="0"/>
              <a:t>Os países que fazem parte dessa região da Europa localizam-se à </a:t>
            </a:r>
            <a:r>
              <a:rPr lang="pt-BR" sz="4000" b="1" dirty="0"/>
              <a:t>leste</a:t>
            </a:r>
            <a:r>
              <a:rPr lang="pt-BR" sz="4000" dirty="0"/>
              <a:t> do continente. Essa região compreende a área de países, como </a:t>
            </a:r>
            <a:r>
              <a:rPr lang="pt-BR" sz="4000" dirty="0" err="1"/>
              <a:t>Tchéquia</a:t>
            </a:r>
            <a:r>
              <a:rPr lang="pt-BR" sz="4000" dirty="0"/>
              <a:t>, Macedônia do Norte, Eslováquia, Hungria, Polônia, Romênia, Bulgária, Albânia, entre outros</a:t>
            </a:r>
            <a:r>
              <a:rPr sz="4000" spc="-45" dirty="0">
                <a:latin typeface="Carlito"/>
                <a:cs typeface="Carlito"/>
              </a:rPr>
              <a:t>.</a:t>
            </a:r>
            <a:endParaRPr sz="40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6"/>
            <a:ext cx="594931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t-BR" b="1" dirty="0"/>
              <a:t>Europa Centro-Oriental</a:t>
            </a:r>
            <a:br>
              <a:rPr lang="pt-BR" dirty="0"/>
            </a:br>
            <a:br>
              <a:rPr lang="pt-BR" dirty="0"/>
            </a:br>
            <a:endParaRPr spc="-10" dirty="0"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C249E767-4EAB-499A-902E-1FE7022F8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34363"/>
            <a:ext cx="8629650" cy="4421723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pt-BR" dirty="0"/>
              <a:t> </a:t>
            </a:r>
            <a:r>
              <a:rPr lang="pt-BR" sz="4000" dirty="0"/>
              <a:t>Nessa região, há </a:t>
            </a:r>
            <a:r>
              <a:rPr lang="pt-BR" sz="4000" b="1" dirty="0"/>
              <a:t>reservas</a:t>
            </a:r>
            <a:r>
              <a:rPr lang="pt-BR" sz="4000" dirty="0"/>
              <a:t> </a:t>
            </a:r>
            <a:r>
              <a:rPr lang="pt-BR" sz="4000" b="1" dirty="0"/>
              <a:t>minerais</a:t>
            </a:r>
            <a:r>
              <a:rPr lang="pt-BR" sz="4000" dirty="0"/>
              <a:t> que impulsionam a economia de alguns países, por exemplo, as reservas de </a:t>
            </a:r>
            <a:r>
              <a:rPr lang="pt-BR" sz="4000" b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carvão</a:t>
            </a:r>
            <a:r>
              <a:rPr lang="pt-BR" sz="4000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4000" b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mineral</a:t>
            </a:r>
            <a:r>
              <a:rPr lang="pt-BR" sz="4000" dirty="0"/>
              <a:t>. A </a:t>
            </a:r>
            <a:r>
              <a:rPr lang="pt-BR" sz="4000" b="1" dirty="0"/>
              <a:t>atividade</a:t>
            </a:r>
            <a:r>
              <a:rPr lang="pt-BR" sz="4000" dirty="0"/>
              <a:t> </a:t>
            </a:r>
            <a:r>
              <a:rPr lang="pt-BR" sz="4000" b="1" dirty="0"/>
              <a:t>agrícola</a:t>
            </a:r>
            <a:r>
              <a:rPr lang="pt-BR" sz="4000" dirty="0"/>
              <a:t> também é realizada em diversos países, como na Bulgária e Eslováquia.</a:t>
            </a:r>
            <a:endParaRPr sz="4000" dirty="0">
              <a:latin typeface="Carlito"/>
              <a:cs typeface="Carlito"/>
            </a:endParaRP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39C3E4A5-DA12-46E5-B177-5591DD6B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503</Words>
  <Application>Microsoft Office PowerPoint</Application>
  <PresentationFormat>Apresentação na tela (4:3)</PresentationFormat>
  <Paragraphs>18</Paragraphs>
  <Slides>14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Office Theme</vt:lpstr>
      <vt:lpstr>As Divisões da Europa</vt:lpstr>
      <vt:lpstr>Nos países europeus, vivem cerca de 741.447.158 habitantes, que se dividem nas quatro grandes regiões da Europa: *Europa Ocidental *Europa Setentrional *Europa Centro-Oriental *Europa Meridional </vt:lpstr>
      <vt:lpstr>Apresentação do PowerPoint</vt:lpstr>
      <vt:lpstr>Apresentação do PowerPoint</vt:lpstr>
      <vt:lpstr>Apresentação do PowerPoint</vt:lpstr>
      <vt:lpstr>Europa Ocidental </vt:lpstr>
      <vt:lpstr>Europa Setentrional  </vt:lpstr>
      <vt:lpstr>Europa Centro-Oriental  </vt:lpstr>
      <vt:lpstr>Apresentação do PowerPoint</vt:lpstr>
      <vt:lpstr>Europa Meridional </vt:lpstr>
      <vt:lpstr>Apresentação do PowerPoint</vt:lpstr>
      <vt:lpstr>Apresentação do PowerPoint</vt:lpstr>
      <vt:lpstr>Apresentação do PowerPoint</vt:lpstr>
      <vt:lpstr>* Fazer exercícios da apostila, página 62, 63, 64 e 66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Guerra Fria: Capitalismo X Socialismo</dc:title>
  <dc:creator>Acácio</dc:creator>
  <cp:lastModifiedBy>Rosilene Gomes</cp:lastModifiedBy>
  <cp:revision>13</cp:revision>
  <dcterms:created xsi:type="dcterms:W3CDTF">2020-05-09T20:45:22Z</dcterms:created>
  <dcterms:modified xsi:type="dcterms:W3CDTF">2020-05-14T04:44:17Z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2012-08-03T00:00:00Z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2020-05-09T00:00:00Z</vt:filetime>
  </property>
</Properties>
</file>