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5" r:id="rId17"/>
    <p:sldId id="286" r:id="rId18"/>
    <p:sldId id="287" r:id="rId19"/>
    <p:sldId id="290" r:id="rId20"/>
    <p:sldId id="291" r:id="rId21"/>
    <p:sldId id="292" r:id="rId22"/>
    <p:sldId id="293" r:id="rId23"/>
    <p:sldId id="295" r:id="rId24"/>
    <p:sldId id="297" r:id="rId25"/>
    <p:sldId id="298" r:id="rId26"/>
    <p:sldId id="299" r:id="rId27"/>
    <p:sldId id="300" r:id="rId28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9289" y="186944"/>
            <a:ext cx="740542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7352" y="1036167"/>
            <a:ext cx="8629294" cy="2854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4a"/><Relationship Id="rId5" Type="http://schemas.openxmlformats.org/officeDocument/2006/relationships/image" Target="../media/image4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m4a"/><Relationship Id="rId5" Type="http://schemas.openxmlformats.org/officeDocument/2006/relationships/image" Target="../media/image4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13.m4a"/><Relationship Id="rId5" Type="http://schemas.openxmlformats.org/officeDocument/2006/relationships/image" Target="../media/image4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m4a"/><Relationship Id="rId5" Type="http://schemas.openxmlformats.org/officeDocument/2006/relationships/image" Target="../media/image4.png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5.m4a"/><Relationship Id="rId5" Type="http://schemas.openxmlformats.org/officeDocument/2006/relationships/image" Target="../media/image4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NUL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NUL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m4a"/><Relationship Id="rId5" Type="http://schemas.openxmlformats.org/officeDocument/2006/relationships/image" Target="../media/image4.png"/><Relationship Id="rId4" Type="http://schemas.microsoft.com/office/2007/relationships/media" Target="../media/media19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0.m4a"/><Relationship Id="rId5" Type="http://schemas.openxmlformats.org/officeDocument/2006/relationships/image" Target="../media/image4.png"/><Relationship Id="rId4" Type="http://schemas.microsoft.com/office/2007/relationships/media" Target="../media/media20.m4a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6.m4a"/><Relationship Id="rId6" Type="http://schemas.openxmlformats.org/officeDocument/2006/relationships/image" Target="../media/image4.png"/><Relationship Id="rId5" Type="http://schemas.microsoft.com/office/2007/relationships/media" Target="../media/media6.m4a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4a"/><Relationship Id="rId5" Type="http://schemas.openxmlformats.org/officeDocument/2006/relationships/image" Target="../media/image4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2484" y="1793824"/>
            <a:ext cx="763587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4445" marR="5080" indent="-2532380">
              <a:lnSpc>
                <a:spcPct val="100000"/>
              </a:lnSpc>
              <a:spcBef>
                <a:spcPts val="100"/>
              </a:spcBef>
              <a:tabLst>
                <a:tab pos="6858000" algn="l"/>
              </a:tabLst>
            </a:pPr>
            <a:r>
              <a:rPr sz="6000" dirty="0"/>
              <a:t>As </a:t>
            </a:r>
            <a:r>
              <a:rPr sz="6000" spc="-60" dirty="0"/>
              <a:t>c</a:t>
            </a:r>
            <a:r>
              <a:rPr sz="6000" spc="-5" dirty="0"/>
              <a:t>ondi</a:t>
            </a:r>
            <a:r>
              <a:rPr sz="6000" spc="-45" dirty="0"/>
              <a:t>ç</a:t>
            </a:r>
            <a:r>
              <a:rPr sz="6000" spc="-5" dirty="0"/>
              <a:t>õe</a:t>
            </a:r>
            <a:r>
              <a:rPr sz="6000" dirty="0"/>
              <a:t>s</a:t>
            </a:r>
            <a:r>
              <a:rPr sz="6000" spc="-5" dirty="0"/>
              <a:t> n</a:t>
            </a:r>
            <a:r>
              <a:rPr sz="6000" spc="-60" dirty="0"/>
              <a:t>a</a:t>
            </a:r>
            <a:r>
              <a:rPr sz="6000" dirty="0"/>
              <a:t>tu</a:t>
            </a:r>
            <a:r>
              <a:rPr sz="6000" spc="-130" dirty="0"/>
              <a:t>r</a:t>
            </a:r>
            <a:r>
              <a:rPr sz="6000" dirty="0"/>
              <a:t>ais	</a:t>
            </a:r>
            <a:r>
              <a:rPr sz="6000" spc="-5" dirty="0"/>
              <a:t>da  </a:t>
            </a:r>
            <a:r>
              <a:rPr sz="6000" spc="-15" dirty="0"/>
              <a:t>América</a:t>
            </a:r>
            <a:endParaRPr sz="6000"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C5C0F102-06A0-40B4-A778-A4EBCE1EF1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34363"/>
            <a:ext cx="8629650" cy="552704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3200" spc="-5" dirty="0">
                <a:latin typeface="Carlito"/>
                <a:cs typeface="Carlito"/>
              </a:rPr>
              <a:t>3) </a:t>
            </a:r>
            <a:r>
              <a:rPr sz="3100" spc="-10" dirty="0">
                <a:latin typeface="Carlito"/>
                <a:cs typeface="Carlito"/>
              </a:rPr>
              <a:t>Clima</a:t>
            </a:r>
            <a:r>
              <a:rPr sz="3100" spc="-20" dirty="0">
                <a:latin typeface="Carlito"/>
                <a:cs typeface="Carlito"/>
              </a:rPr>
              <a:t> </a:t>
            </a:r>
            <a:r>
              <a:rPr sz="3100" spc="-15" dirty="0">
                <a:latin typeface="Carlito"/>
                <a:cs typeface="Carlito"/>
              </a:rPr>
              <a:t>tropical</a:t>
            </a:r>
            <a:endParaRPr sz="31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100" spc="-40" dirty="0">
                <a:latin typeface="Carlito"/>
                <a:cs typeface="Carlito"/>
              </a:rPr>
              <a:t>Verões </a:t>
            </a:r>
            <a:r>
              <a:rPr sz="3100" spc="-10" dirty="0">
                <a:latin typeface="Carlito"/>
                <a:cs typeface="Carlito"/>
              </a:rPr>
              <a:t>chuvosos </a:t>
            </a:r>
            <a:r>
              <a:rPr sz="3100" spc="-5" dirty="0">
                <a:latin typeface="Carlito"/>
                <a:cs typeface="Carlito"/>
              </a:rPr>
              <a:t>e </a:t>
            </a:r>
            <a:r>
              <a:rPr sz="3100" spc="-15" dirty="0">
                <a:latin typeface="Carlito"/>
                <a:cs typeface="Carlito"/>
              </a:rPr>
              <a:t>invernos</a:t>
            </a:r>
            <a:r>
              <a:rPr sz="3100" spc="10" dirty="0">
                <a:latin typeface="Carlito"/>
                <a:cs typeface="Carlito"/>
              </a:rPr>
              <a:t> </a:t>
            </a:r>
            <a:r>
              <a:rPr sz="3100" spc="-10" dirty="0">
                <a:latin typeface="Carlito"/>
                <a:cs typeface="Carlito"/>
              </a:rPr>
              <a:t>secos;</a:t>
            </a:r>
            <a:endParaRPr sz="31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100" spc="-20" dirty="0">
                <a:latin typeface="Carlito"/>
                <a:cs typeface="Carlito"/>
              </a:rPr>
              <a:t>Bastante </a:t>
            </a:r>
            <a:r>
              <a:rPr sz="3100" spc="-10" dirty="0">
                <a:latin typeface="Carlito"/>
                <a:cs typeface="Carlito"/>
              </a:rPr>
              <a:t>influenciado pela </a:t>
            </a:r>
            <a:r>
              <a:rPr sz="3100" spc="-5" dirty="0">
                <a:latin typeface="Carlito"/>
                <a:cs typeface="Carlito"/>
              </a:rPr>
              <a:t>umidade </a:t>
            </a:r>
            <a:r>
              <a:rPr sz="3100" spc="-10" dirty="0">
                <a:latin typeface="Carlito"/>
                <a:cs typeface="Carlito"/>
              </a:rPr>
              <a:t>dos</a:t>
            </a:r>
            <a:r>
              <a:rPr sz="3100" spc="35" dirty="0">
                <a:latin typeface="Carlito"/>
                <a:cs typeface="Carlito"/>
              </a:rPr>
              <a:t> </a:t>
            </a:r>
            <a:r>
              <a:rPr sz="3100" spc="-5" dirty="0">
                <a:latin typeface="Carlito"/>
                <a:cs typeface="Carlito"/>
              </a:rPr>
              <a:t>oceanos;</a:t>
            </a:r>
            <a:endParaRPr sz="31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100" spc="-5" dirty="0">
                <a:latin typeface="Carlito"/>
                <a:cs typeface="Carlito"/>
              </a:rPr>
              <a:t>Nas </a:t>
            </a:r>
            <a:r>
              <a:rPr sz="3100" spc="-10" dirty="0">
                <a:latin typeface="Carlito"/>
                <a:cs typeface="Carlito"/>
              </a:rPr>
              <a:t>áreas </a:t>
            </a:r>
            <a:r>
              <a:rPr sz="3100" spc="-20" dirty="0">
                <a:latin typeface="Carlito"/>
                <a:cs typeface="Carlito"/>
              </a:rPr>
              <a:t>entre </a:t>
            </a:r>
            <a:r>
              <a:rPr sz="3100" spc="-5" dirty="0">
                <a:latin typeface="Carlito"/>
                <a:cs typeface="Carlito"/>
              </a:rPr>
              <a:t>a Linha </a:t>
            </a:r>
            <a:r>
              <a:rPr sz="3100" dirty="0">
                <a:latin typeface="Carlito"/>
                <a:cs typeface="Carlito"/>
              </a:rPr>
              <a:t>do </a:t>
            </a:r>
            <a:r>
              <a:rPr sz="3100" spc="-10" dirty="0">
                <a:latin typeface="Carlito"/>
                <a:cs typeface="Carlito"/>
              </a:rPr>
              <a:t>Equador </a:t>
            </a:r>
            <a:r>
              <a:rPr sz="3100" spc="-5" dirty="0">
                <a:latin typeface="Carlito"/>
                <a:cs typeface="Carlito"/>
              </a:rPr>
              <a:t>e os </a:t>
            </a:r>
            <a:r>
              <a:rPr sz="3100" spc="-15" dirty="0">
                <a:latin typeface="Carlito"/>
                <a:cs typeface="Carlito"/>
              </a:rPr>
              <a:t>trópicos </a:t>
            </a:r>
            <a:r>
              <a:rPr sz="3100" dirty="0">
                <a:latin typeface="Carlito"/>
                <a:cs typeface="Carlito"/>
              </a:rPr>
              <a:t>de  </a:t>
            </a:r>
            <a:r>
              <a:rPr sz="3100" spc="-5" dirty="0">
                <a:latin typeface="Carlito"/>
                <a:cs typeface="Carlito"/>
              </a:rPr>
              <a:t>Câncer e</a:t>
            </a:r>
            <a:r>
              <a:rPr sz="3100" spc="-25" dirty="0">
                <a:latin typeface="Carlito"/>
                <a:cs typeface="Carlito"/>
              </a:rPr>
              <a:t> </a:t>
            </a:r>
            <a:r>
              <a:rPr sz="3100" spc="-10" dirty="0">
                <a:latin typeface="Carlito"/>
                <a:cs typeface="Carlito"/>
              </a:rPr>
              <a:t>Capricórnio.</a:t>
            </a:r>
            <a:endParaRPr sz="3100">
              <a:latin typeface="Carlito"/>
              <a:cs typeface="Carlito"/>
            </a:endParaRPr>
          </a:p>
          <a:p>
            <a:pPr marL="99060">
              <a:lnSpc>
                <a:spcPct val="100000"/>
              </a:lnSpc>
              <a:spcBef>
                <a:spcPts val="740"/>
              </a:spcBef>
            </a:pPr>
            <a:r>
              <a:rPr sz="3100" spc="-5" dirty="0">
                <a:latin typeface="Carlito"/>
                <a:cs typeface="Carlito"/>
              </a:rPr>
              <a:t>4) </a:t>
            </a:r>
            <a:r>
              <a:rPr sz="3100" spc="-10" dirty="0">
                <a:latin typeface="Carlito"/>
                <a:cs typeface="Carlito"/>
              </a:rPr>
              <a:t>Clima</a:t>
            </a:r>
            <a:r>
              <a:rPr sz="3100" spc="10" dirty="0">
                <a:latin typeface="Carlito"/>
                <a:cs typeface="Carlito"/>
              </a:rPr>
              <a:t> </a:t>
            </a:r>
            <a:r>
              <a:rPr sz="3100" spc="-15" dirty="0">
                <a:latin typeface="Carlito"/>
                <a:cs typeface="Carlito"/>
              </a:rPr>
              <a:t>Subtropical</a:t>
            </a:r>
            <a:endParaRPr sz="31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5600" algn="l"/>
                <a:tab pos="1487805" algn="l"/>
                <a:tab pos="2129155" algn="l"/>
                <a:tab pos="3933825" algn="l"/>
                <a:tab pos="5029835" algn="l"/>
                <a:tab pos="5612130" algn="l"/>
                <a:tab pos="6709409" algn="l"/>
              </a:tabLst>
            </a:pPr>
            <a:r>
              <a:rPr sz="3100" spc="-10" dirty="0">
                <a:latin typeface="Carlito"/>
                <a:cs typeface="Carlito"/>
              </a:rPr>
              <a:t>Clim</a:t>
            </a:r>
            <a:r>
              <a:rPr sz="3100" spc="-5" dirty="0">
                <a:latin typeface="Carlito"/>
                <a:cs typeface="Carlito"/>
              </a:rPr>
              <a:t>a</a:t>
            </a:r>
            <a:r>
              <a:rPr sz="3100" dirty="0">
                <a:latin typeface="Carlito"/>
                <a:cs typeface="Carlito"/>
              </a:rPr>
              <a:t>	d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t</a:t>
            </a:r>
            <a:r>
              <a:rPr sz="3100" spc="-70" dirty="0">
                <a:latin typeface="Carlito"/>
                <a:cs typeface="Carlito"/>
              </a:rPr>
              <a:t>r</a:t>
            </a:r>
            <a:r>
              <a:rPr sz="3100" spc="-5" dirty="0">
                <a:latin typeface="Carlito"/>
                <a:cs typeface="Carlito"/>
              </a:rPr>
              <a:t>a</a:t>
            </a:r>
            <a:r>
              <a:rPr sz="3100" dirty="0">
                <a:latin typeface="Carlito"/>
                <a:cs typeface="Carlito"/>
              </a:rPr>
              <a:t>n</a:t>
            </a:r>
            <a:r>
              <a:rPr sz="3100" spc="-10" dirty="0">
                <a:latin typeface="Carlito"/>
                <a:cs typeface="Carlito"/>
              </a:rPr>
              <a:t>si</a:t>
            </a:r>
            <a:r>
              <a:rPr sz="3100" spc="-35" dirty="0">
                <a:latin typeface="Carlito"/>
                <a:cs typeface="Carlito"/>
              </a:rPr>
              <a:t>ç</a:t>
            </a:r>
            <a:r>
              <a:rPr sz="3100" spc="-5" dirty="0">
                <a:latin typeface="Carlito"/>
                <a:cs typeface="Carlito"/>
              </a:rPr>
              <a:t>ã</a:t>
            </a:r>
            <a:r>
              <a:rPr sz="3100" spc="5" dirty="0">
                <a:latin typeface="Carlito"/>
                <a:cs typeface="Carlito"/>
              </a:rPr>
              <a:t>o</a:t>
            </a:r>
            <a:r>
              <a:rPr sz="3100" spc="-5" dirty="0">
                <a:latin typeface="Carlito"/>
                <a:cs typeface="Carlito"/>
              </a:rPr>
              <a:t>: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spc="-30" dirty="0">
                <a:latin typeface="Carlito"/>
                <a:cs typeface="Carlito"/>
              </a:rPr>
              <a:t>n</a:t>
            </a:r>
            <a:r>
              <a:rPr sz="3100" spc="-5" dirty="0">
                <a:latin typeface="Carlito"/>
                <a:cs typeface="Carlito"/>
              </a:rPr>
              <a:t>t</a:t>
            </a:r>
            <a:r>
              <a:rPr sz="3100" spc="-50" dirty="0">
                <a:latin typeface="Carlito"/>
                <a:cs typeface="Carlito"/>
              </a:rPr>
              <a:t>r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dirty="0">
                <a:latin typeface="Carlito"/>
                <a:cs typeface="Carlito"/>
              </a:rPr>
              <a:t>	a</a:t>
            </a:r>
            <a:r>
              <a:rPr sz="3100" spc="-5" dirty="0">
                <a:latin typeface="Carlito"/>
                <a:cs typeface="Carlito"/>
              </a:rPr>
              <a:t>s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á</a:t>
            </a:r>
            <a:r>
              <a:rPr sz="3100" spc="-40" dirty="0">
                <a:latin typeface="Carlito"/>
                <a:cs typeface="Carlito"/>
              </a:rPr>
              <a:t>r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spc="-20" dirty="0">
                <a:latin typeface="Carlito"/>
                <a:cs typeface="Carlito"/>
              </a:rPr>
              <a:t>a</a:t>
            </a:r>
            <a:r>
              <a:rPr sz="3100" spc="-5" dirty="0">
                <a:latin typeface="Carlito"/>
                <a:cs typeface="Carlito"/>
              </a:rPr>
              <a:t>s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0" dirty="0">
                <a:latin typeface="Carlito"/>
                <a:cs typeface="Carlito"/>
              </a:rPr>
              <a:t>t</a:t>
            </a:r>
            <a:r>
              <a:rPr sz="3100" spc="-5" dirty="0">
                <a:latin typeface="Carlito"/>
                <a:cs typeface="Carlito"/>
              </a:rPr>
              <a:t>empe</a:t>
            </a:r>
            <a:r>
              <a:rPr sz="3100" spc="-75" dirty="0">
                <a:latin typeface="Carlito"/>
                <a:cs typeface="Carlito"/>
              </a:rPr>
              <a:t>r</a:t>
            </a:r>
            <a:r>
              <a:rPr sz="3100" spc="-5" dirty="0">
                <a:latin typeface="Carlito"/>
                <a:cs typeface="Carlito"/>
              </a:rPr>
              <a:t>a</a:t>
            </a:r>
            <a:r>
              <a:rPr sz="3100" dirty="0">
                <a:latin typeface="Carlito"/>
                <a:cs typeface="Carlito"/>
              </a:rPr>
              <a:t>d</a:t>
            </a:r>
            <a:r>
              <a:rPr sz="3100" spc="-5" dirty="0">
                <a:latin typeface="Carlito"/>
                <a:cs typeface="Carlito"/>
              </a:rPr>
              <a:t>as  </a:t>
            </a:r>
            <a:r>
              <a:rPr sz="3100" spc="-10" dirty="0">
                <a:latin typeface="Carlito"/>
                <a:cs typeface="Carlito"/>
              </a:rPr>
              <a:t>(frias) </a:t>
            </a:r>
            <a:r>
              <a:rPr sz="3100" spc="-5" dirty="0">
                <a:latin typeface="Carlito"/>
                <a:cs typeface="Carlito"/>
              </a:rPr>
              <a:t>e </a:t>
            </a:r>
            <a:r>
              <a:rPr sz="3100" spc="-15" dirty="0">
                <a:latin typeface="Carlito"/>
                <a:cs typeface="Carlito"/>
              </a:rPr>
              <a:t>tropicais</a:t>
            </a:r>
            <a:r>
              <a:rPr sz="3100" spc="15" dirty="0">
                <a:latin typeface="Carlito"/>
                <a:cs typeface="Carlito"/>
              </a:rPr>
              <a:t> </a:t>
            </a:r>
            <a:r>
              <a:rPr sz="3100" spc="-15" dirty="0">
                <a:latin typeface="Carlito"/>
                <a:cs typeface="Carlito"/>
              </a:rPr>
              <a:t>(quentes);</a:t>
            </a:r>
            <a:endParaRPr sz="31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100" spc="-15" dirty="0">
                <a:latin typeface="Carlito"/>
                <a:cs typeface="Carlito"/>
              </a:rPr>
              <a:t>Precipitações </a:t>
            </a:r>
            <a:r>
              <a:rPr sz="3100" spc="-5" dirty="0">
                <a:latin typeface="Carlito"/>
                <a:cs typeface="Carlito"/>
              </a:rPr>
              <a:t>bem </a:t>
            </a:r>
            <a:r>
              <a:rPr sz="3100" spc="-10" dirty="0">
                <a:latin typeface="Carlito"/>
                <a:cs typeface="Carlito"/>
              </a:rPr>
              <a:t>distribuídas </a:t>
            </a:r>
            <a:r>
              <a:rPr sz="3100" spc="-20" dirty="0">
                <a:latin typeface="Carlito"/>
                <a:cs typeface="Carlito"/>
              </a:rPr>
              <a:t>durante </a:t>
            </a:r>
            <a:r>
              <a:rPr sz="3100" spc="-15" dirty="0">
                <a:latin typeface="Carlito"/>
                <a:cs typeface="Carlito"/>
              </a:rPr>
              <a:t>todo </a:t>
            </a:r>
            <a:r>
              <a:rPr sz="3100" spc="-5" dirty="0">
                <a:latin typeface="Carlito"/>
                <a:cs typeface="Carlito"/>
              </a:rPr>
              <a:t>o</a:t>
            </a:r>
            <a:r>
              <a:rPr sz="3100" spc="55" dirty="0">
                <a:latin typeface="Carlito"/>
                <a:cs typeface="Carlito"/>
              </a:rPr>
              <a:t> </a:t>
            </a:r>
            <a:r>
              <a:rPr sz="3100" dirty="0">
                <a:latin typeface="Carlito"/>
                <a:cs typeface="Carlito"/>
              </a:rPr>
              <a:t>ano;</a:t>
            </a:r>
            <a:endParaRPr sz="31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100" spc="-45" dirty="0">
                <a:latin typeface="Carlito"/>
                <a:cs typeface="Carlito"/>
              </a:rPr>
              <a:t>Temperatura </a:t>
            </a:r>
            <a:r>
              <a:rPr sz="3100" spc="-5" dirty="0">
                <a:latin typeface="Carlito"/>
                <a:cs typeface="Carlito"/>
              </a:rPr>
              <a:t>média </a:t>
            </a:r>
            <a:r>
              <a:rPr sz="3100" dirty="0">
                <a:latin typeface="Carlito"/>
                <a:cs typeface="Carlito"/>
              </a:rPr>
              <a:t>de </a:t>
            </a:r>
            <a:r>
              <a:rPr sz="3100" spc="-5" dirty="0">
                <a:latin typeface="Carlito"/>
                <a:cs typeface="Carlito"/>
              </a:rPr>
              <a:t>18°C.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4485" y="186944"/>
            <a:ext cx="59499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Tipos de clima da</a:t>
            </a:r>
            <a:r>
              <a:rPr spc="-2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DAF1068D-8E9F-4E17-8F8B-6D2E36B0D8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46835"/>
            <a:ext cx="8629015" cy="568388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900" dirty="0">
                <a:latin typeface="Carlito"/>
                <a:cs typeface="Carlito"/>
              </a:rPr>
              <a:t>5) </a:t>
            </a:r>
            <a:r>
              <a:rPr sz="2900" spc="-5" dirty="0">
                <a:latin typeface="Carlito"/>
                <a:cs typeface="Carlito"/>
              </a:rPr>
              <a:t>Clima das</a:t>
            </a:r>
            <a:r>
              <a:rPr sz="2900" spc="-50" dirty="0">
                <a:latin typeface="Carlito"/>
                <a:cs typeface="Carlito"/>
              </a:rPr>
              <a:t> </a:t>
            </a:r>
            <a:r>
              <a:rPr sz="2900" spc="-10" dirty="0">
                <a:latin typeface="Carlito"/>
                <a:cs typeface="Carlito"/>
              </a:rPr>
              <a:t>montanhas</a:t>
            </a:r>
            <a:endParaRPr sz="29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900" spc="-5" dirty="0">
                <a:latin typeface="Carlito"/>
                <a:cs typeface="Carlito"/>
              </a:rPr>
              <a:t>Montanhas </a:t>
            </a:r>
            <a:r>
              <a:rPr sz="2900" spc="-10" dirty="0">
                <a:latin typeface="Carlito"/>
                <a:cs typeface="Carlito"/>
              </a:rPr>
              <a:t>Rochosas </a:t>
            </a:r>
            <a:r>
              <a:rPr sz="2900" dirty="0">
                <a:latin typeface="Carlito"/>
                <a:cs typeface="Carlito"/>
              </a:rPr>
              <a:t>e</a:t>
            </a:r>
            <a:r>
              <a:rPr sz="2900" spc="-75" dirty="0">
                <a:latin typeface="Carlito"/>
                <a:cs typeface="Carlito"/>
              </a:rPr>
              <a:t> </a:t>
            </a:r>
            <a:r>
              <a:rPr sz="2900" spc="-5" dirty="0">
                <a:latin typeface="Carlito"/>
                <a:cs typeface="Carlito"/>
              </a:rPr>
              <a:t>Andes;</a:t>
            </a:r>
            <a:endParaRPr sz="2900">
              <a:latin typeface="Carlito"/>
              <a:cs typeface="Carlito"/>
            </a:endParaRPr>
          </a:p>
          <a:p>
            <a:pPr marL="355600" marR="762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  <a:tab pos="864235" algn="l"/>
                <a:tab pos="3041015" algn="l"/>
                <a:tab pos="3371215" algn="l"/>
                <a:tab pos="5188585" algn="l"/>
                <a:tab pos="5914390" algn="l"/>
                <a:tab pos="7054215" algn="l"/>
                <a:tab pos="7579995" algn="l"/>
              </a:tabLst>
            </a:pPr>
            <a:r>
              <a:rPr sz="2900" spc="-5" dirty="0">
                <a:latin typeface="Carlito"/>
                <a:cs typeface="Carlito"/>
              </a:rPr>
              <a:t>A</a:t>
            </a:r>
            <a:r>
              <a:rPr sz="2900" dirty="0">
                <a:latin typeface="Carlito"/>
                <a:cs typeface="Carlito"/>
              </a:rPr>
              <a:t>s	</a:t>
            </a:r>
            <a:r>
              <a:rPr sz="2900" spc="-40" dirty="0">
                <a:latin typeface="Carlito"/>
                <a:cs typeface="Carlito"/>
              </a:rPr>
              <a:t>t</a:t>
            </a:r>
            <a:r>
              <a:rPr sz="2900" dirty="0">
                <a:latin typeface="Carlito"/>
                <a:cs typeface="Carlito"/>
              </a:rPr>
              <a:t>e</a:t>
            </a:r>
            <a:r>
              <a:rPr sz="2900" spc="-15" dirty="0">
                <a:latin typeface="Carlito"/>
                <a:cs typeface="Carlito"/>
              </a:rPr>
              <a:t>m</a:t>
            </a:r>
            <a:r>
              <a:rPr sz="2900" spc="-5" dirty="0">
                <a:latin typeface="Carlito"/>
                <a:cs typeface="Carlito"/>
              </a:rPr>
              <a:t>p</a:t>
            </a:r>
            <a:r>
              <a:rPr sz="2900" spc="-20" dirty="0">
                <a:latin typeface="Carlito"/>
                <a:cs typeface="Carlito"/>
              </a:rPr>
              <a:t>e</a:t>
            </a:r>
            <a:r>
              <a:rPr sz="2900" spc="-70" dirty="0">
                <a:latin typeface="Carlito"/>
                <a:cs typeface="Carlito"/>
              </a:rPr>
              <a:t>r</a:t>
            </a:r>
            <a:r>
              <a:rPr sz="2900" spc="-25" dirty="0">
                <a:latin typeface="Carlito"/>
                <a:cs typeface="Carlito"/>
              </a:rPr>
              <a:t>a</a:t>
            </a:r>
            <a:r>
              <a:rPr sz="2900" dirty="0">
                <a:latin typeface="Carlito"/>
                <a:cs typeface="Carlito"/>
              </a:rPr>
              <a:t>tu</a:t>
            </a:r>
            <a:r>
              <a:rPr sz="2900" spc="-70" dirty="0">
                <a:latin typeface="Carlito"/>
                <a:cs typeface="Carlito"/>
              </a:rPr>
              <a:t>r</a:t>
            </a:r>
            <a:r>
              <a:rPr sz="2900" dirty="0">
                <a:latin typeface="Carlito"/>
                <a:cs typeface="Carlito"/>
              </a:rPr>
              <a:t>as	e	</a:t>
            </a:r>
            <a:r>
              <a:rPr sz="2900" spc="-30" dirty="0">
                <a:latin typeface="Carlito"/>
                <a:cs typeface="Carlito"/>
              </a:rPr>
              <a:t>v</a:t>
            </a:r>
            <a:r>
              <a:rPr sz="2900" dirty="0">
                <a:latin typeface="Carlito"/>
                <a:cs typeface="Carlito"/>
              </a:rPr>
              <a:t>e</a:t>
            </a:r>
            <a:r>
              <a:rPr sz="2900" spc="-30" dirty="0">
                <a:latin typeface="Carlito"/>
                <a:cs typeface="Carlito"/>
              </a:rPr>
              <a:t>g</a:t>
            </a:r>
            <a:r>
              <a:rPr sz="2900" spc="-20" dirty="0">
                <a:latin typeface="Carlito"/>
                <a:cs typeface="Carlito"/>
              </a:rPr>
              <a:t>e</a:t>
            </a:r>
            <a:r>
              <a:rPr sz="2900" spc="-40" dirty="0">
                <a:latin typeface="Carlito"/>
                <a:cs typeface="Carlito"/>
              </a:rPr>
              <a:t>t</a:t>
            </a:r>
            <a:r>
              <a:rPr sz="2900" dirty="0">
                <a:latin typeface="Carlito"/>
                <a:cs typeface="Carlito"/>
              </a:rPr>
              <a:t>a</a:t>
            </a:r>
            <a:r>
              <a:rPr sz="2900" spc="-45" dirty="0">
                <a:latin typeface="Carlito"/>
                <a:cs typeface="Carlito"/>
              </a:rPr>
              <a:t>ç</a:t>
            </a:r>
            <a:r>
              <a:rPr sz="2900" spc="-5" dirty="0">
                <a:latin typeface="Carlito"/>
                <a:cs typeface="Carlito"/>
              </a:rPr>
              <a:t>õ</a:t>
            </a:r>
            <a:r>
              <a:rPr sz="2900" spc="-15" dirty="0">
                <a:latin typeface="Carlito"/>
                <a:cs typeface="Carlito"/>
              </a:rPr>
              <a:t>e</a:t>
            </a:r>
            <a:r>
              <a:rPr sz="2900" dirty="0">
                <a:latin typeface="Carlito"/>
                <a:cs typeface="Carlito"/>
              </a:rPr>
              <a:t>s	i</a:t>
            </a:r>
            <a:r>
              <a:rPr sz="2900" spc="-60" dirty="0">
                <a:latin typeface="Carlito"/>
                <a:cs typeface="Carlito"/>
              </a:rPr>
              <a:t>r</a:t>
            </a:r>
            <a:r>
              <a:rPr sz="2900" spc="-15" dirty="0">
                <a:latin typeface="Carlito"/>
                <a:cs typeface="Carlito"/>
              </a:rPr>
              <a:t>ã</a:t>
            </a:r>
            <a:r>
              <a:rPr sz="2900" dirty="0">
                <a:latin typeface="Carlito"/>
                <a:cs typeface="Carlito"/>
              </a:rPr>
              <a:t>o	al</a:t>
            </a:r>
            <a:r>
              <a:rPr sz="2900" spc="-45" dirty="0">
                <a:latin typeface="Carlito"/>
                <a:cs typeface="Carlito"/>
              </a:rPr>
              <a:t>t</a:t>
            </a:r>
            <a:r>
              <a:rPr sz="2900" dirty="0">
                <a:latin typeface="Carlito"/>
                <a:cs typeface="Carlito"/>
              </a:rPr>
              <a:t>e</a:t>
            </a:r>
            <a:r>
              <a:rPr sz="2900" spc="-75" dirty="0">
                <a:latin typeface="Carlito"/>
                <a:cs typeface="Carlito"/>
              </a:rPr>
              <a:t>r</a:t>
            </a:r>
            <a:r>
              <a:rPr sz="2900" dirty="0">
                <a:latin typeface="Carlito"/>
                <a:cs typeface="Carlito"/>
              </a:rPr>
              <a:t>ar	</a:t>
            </a:r>
            <a:r>
              <a:rPr sz="2900" spc="-5" dirty="0">
                <a:latin typeface="Carlito"/>
                <a:cs typeface="Carlito"/>
              </a:rPr>
              <a:t>d</a:t>
            </a:r>
            <a:r>
              <a:rPr sz="2900" dirty="0">
                <a:latin typeface="Carlito"/>
                <a:cs typeface="Carlito"/>
              </a:rPr>
              <a:t>e	</a:t>
            </a:r>
            <a:r>
              <a:rPr sz="2900" spc="-15" dirty="0">
                <a:latin typeface="Carlito"/>
                <a:cs typeface="Carlito"/>
              </a:rPr>
              <a:t>a</a:t>
            </a:r>
            <a:r>
              <a:rPr sz="2900" spc="-30" dirty="0">
                <a:latin typeface="Carlito"/>
                <a:cs typeface="Carlito"/>
              </a:rPr>
              <a:t>c</a:t>
            </a:r>
            <a:r>
              <a:rPr sz="2900" spc="-5" dirty="0">
                <a:latin typeface="Carlito"/>
                <a:cs typeface="Carlito"/>
              </a:rPr>
              <a:t>o</a:t>
            </a:r>
            <a:r>
              <a:rPr sz="2900" spc="-40" dirty="0">
                <a:latin typeface="Carlito"/>
                <a:cs typeface="Carlito"/>
              </a:rPr>
              <a:t>r</a:t>
            </a:r>
            <a:r>
              <a:rPr sz="2900" spc="-15" dirty="0">
                <a:latin typeface="Carlito"/>
                <a:cs typeface="Carlito"/>
              </a:rPr>
              <a:t>d</a:t>
            </a:r>
            <a:r>
              <a:rPr sz="2900" dirty="0">
                <a:latin typeface="Carlito"/>
                <a:cs typeface="Carlito"/>
              </a:rPr>
              <a:t>o  </a:t>
            </a:r>
            <a:r>
              <a:rPr sz="2900" spc="-10" dirty="0">
                <a:latin typeface="Carlito"/>
                <a:cs typeface="Carlito"/>
              </a:rPr>
              <a:t>com </a:t>
            </a:r>
            <a:r>
              <a:rPr sz="2900" dirty="0">
                <a:latin typeface="Carlito"/>
                <a:cs typeface="Carlito"/>
              </a:rPr>
              <a:t>a</a:t>
            </a:r>
            <a:r>
              <a:rPr sz="2900" spc="-40" dirty="0">
                <a:latin typeface="Carlito"/>
                <a:cs typeface="Carlito"/>
              </a:rPr>
              <a:t> </a:t>
            </a:r>
            <a:r>
              <a:rPr sz="2900" dirty="0">
                <a:latin typeface="Carlito"/>
                <a:cs typeface="Carlito"/>
              </a:rPr>
              <a:t>altitude;</a:t>
            </a:r>
            <a:endParaRPr sz="29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900" dirty="0">
                <a:latin typeface="Carlito"/>
                <a:cs typeface="Carlito"/>
              </a:rPr>
              <a:t>A </a:t>
            </a:r>
            <a:r>
              <a:rPr sz="2900" spc="-10" dirty="0">
                <a:latin typeface="Carlito"/>
                <a:cs typeface="Carlito"/>
              </a:rPr>
              <a:t>cada </a:t>
            </a:r>
            <a:r>
              <a:rPr sz="2900" dirty="0">
                <a:latin typeface="Carlito"/>
                <a:cs typeface="Carlito"/>
              </a:rPr>
              <a:t>1000m </a:t>
            </a:r>
            <a:r>
              <a:rPr sz="2900" spc="-5" dirty="0">
                <a:latin typeface="Carlito"/>
                <a:cs typeface="Carlito"/>
              </a:rPr>
              <a:t>de altitude, </a:t>
            </a:r>
            <a:r>
              <a:rPr sz="2900" dirty="0">
                <a:latin typeface="Carlito"/>
                <a:cs typeface="Carlito"/>
              </a:rPr>
              <a:t>a </a:t>
            </a:r>
            <a:r>
              <a:rPr sz="2900" spc="-25" dirty="0">
                <a:latin typeface="Carlito"/>
                <a:cs typeface="Carlito"/>
              </a:rPr>
              <a:t>temperatura </a:t>
            </a:r>
            <a:r>
              <a:rPr sz="2900" spc="-5" dirty="0">
                <a:latin typeface="Carlito"/>
                <a:cs typeface="Carlito"/>
              </a:rPr>
              <a:t>diminui </a:t>
            </a:r>
            <a:r>
              <a:rPr sz="2900" spc="-15" dirty="0">
                <a:latin typeface="Carlito"/>
                <a:cs typeface="Carlito"/>
              </a:rPr>
              <a:t>entre  </a:t>
            </a:r>
            <a:r>
              <a:rPr sz="2900" dirty="0">
                <a:latin typeface="Carlito"/>
                <a:cs typeface="Carlito"/>
              </a:rPr>
              <a:t>6°C e</a:t>
            </a:r>
            <a:r>
              <a:rPr sz="2900" spc="-40" dirty="0">
                <a:latin typeface="Carlito"/>
                <a:cs typeface="Carlito"/>
              </a:rPr>
              <a:t> </a:t>
            </a:r>
            <a:r>
              <a:rPr sz="2900" dirty="0">
                <a:latin typeface="Carlito"/>
                <a:cs typeface="Carlito"/>
              </a:rPr>
              <a:t>10°C.</a:t>
            </a:r>
            <a:endParaRPr sz="2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9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900" dirty="0">
                <a:latin typeface="Carlito"/>
                <a:cs typeface="Carlito"/>
              </a:rPr>
              <a:t>6) </a:t>
            </a:r>
            <a:r>
              <a:rPr sz="2900" spc="-5" dirty="0">
                <a:latin typeface="Carlito"/>
                <a:cs typeface="Carlito"/>
              </a:rPr>
              <a:t>Clima</a:t>
            </a:r>
            <a:r>
              <a:rPr sz="2900" spc="-55" dirty="0">
                <a:latin typeface="Carlito"/>
                <a:cs typeface="Carlito"/>
              </a:rPr>
              <a:t> </a:t>
            </a:r>
            <a:r>
              <a:rPr sz="2900" spc="-15" dirty="0">
                <a:latin typeface="Carlito"/>
                <a:cs typeface="Carlito"/>
              </a:rPr>
              <a:t>temperado</a:t>
            </a:r>
            <a:endParaRPr sz="29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900" spc="-45" dirty="0">
                <a:latin typeface="Carlito"/>
                <a:cs typeface="Carlito"/>
              </a:rPr>
              <a:t>Verão </a:t>
            </a:r>
            <a:r>
              <a:rPr sz="2900" spc="-15" dirty="0">
                <a:latin typeface="Carlito"/>
                <a:cs typeface="Carlito"/>
              </a:rPr>
              <a:t>quente </a:t>
            </a:r>
            <a:r>
              <a:rPr sz="2900" dirty="0">
                <a:latin typeface="Carlito"/>
                <a:cs typeface="Carlito"/>
              </a:rPr>
              <a:t>e </a:t>
            </a:r>
            <a:r>
              <a:rPr sz="2900" spc="-15" dirty="0">
                <a:latin typeface="Carlito"/>
                <a:cs typeface="Carlito"/>
              </a:rPr>
              <a:t>inverno </a:t>
            </a:r>
            <a:r>
              <a:rPr sz="2900" spc="-5" dirty="0">
                <a:latin typeface="Carlito"/>
                <a:cs typeface="Carlito"/>
              </a:rPr>
              <a:t>muito</a:t>
            </a:r>
            <a:r>
              <a:rPr sz="2900" spc="-20" dirty="0">
                <a:latin typeface="Carlito"/>
                <a:cs typeface="Carlito"/>
              </a:rPr>
              <a:t> </a:t>
            </a:r>
            <a:r>
              <a:rPr sz="2900" spc="-5" dirty="0">
                <a:latin typeface="Carlito"/>
                <a:cs typeface="Carlito"/>
              </a:rPr>
              <a:t>frio;</a:t>
            </a:r>
            <a:endParaRPr sz="29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900" dirty="0">
                <a:latin typeface="Carlito"/>
                <a:cs typeface="Carlito"/>
              </a:rPr>
              <a:t>As </a:t>
            </a:r>
            <a:r>
              <a:rPr sz="2900" spc="-15" dirty="0">
                <a:latin typeface="Carlito"/>
                <a:cs typeface="Carlito"/>
              </a:rPr>
              <a:t>quatro estações </a:t>
            </a:r>
            <a:r>
              <a:rPr sz="2900" dirty="0">
                <a:latin typeface="Carlito"/>
                <a:cs typeface="Carlito"/>
              </a:rPr>
              <a:t>do ano </a:t>
            </a:r>
            <a:r>
              <a:rPr sz="2900" spc="-5" dirty="0">
                <a:latin typeface="Carlito"/>
                <a:cs typeface="Carlito"/>
              </a:rPr>
              <a:t>bem</a:t>
            </a:r>
            <a:r>
              <a:rPr sz="2900" spc="-85" dirty="0">
                <a:latin typeface="Carlito"/>
                <a:cs typeface="Carlito"/>
              </a:rPr>
              <a:t> </a:t>
            </a:r>
            <a:r>
              <a:rPr sz="2900" spc="-5" dirty="0">
                <a:latin typeface="Carlito"/>
                <a:cs typeface="Carlito"/>
              </a:rPr>
              <a:t>definidas;</a:t>
            </a:r>
            <a:endParaRPr sz="29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900" spc="-10" dirty="0">
                <a:latin typeface="Carlito"/>
                <a:cs typeface="Carlito"/>
              </a:rPr>
              <a:t>Chuvas </a:t>
            </a:r>
            <a:r>
              <a:rPr sz="2900" spc="-15" dirty="0">
                <a:latin typeface="Carlito"/>
                <a:cs typeface="Carlito"/>
              </a:rPr>
              <a:t>concentradas </a:t>
            </a:r>
            <a:r>
              <a:rPr sz="2900" spc="-5" dirty="0">
                <a:latin typeface="Carlito"/>
                <a:cs typeface="Carlito"/>
              </a:rPr>
              <a:t>no </a:t>
            </a:r>
            <a:r>
              <a:rPr sz="2900" spc="-20" dirty="0">
                <a:latin typeface="Carlito"/>
                <a:cs typeface="Carlito"/>
              </a:rPr>
              <a:t>verão </a:t>
            </a:r>
            <a:r>
              <a:rPr sz="2900" dirty="0">
                <a:latin typeface="Carlito"/>
                <a:cs typeface="Carlito"/>
              </a:rPr>
              <a:t>e </a:t>
            </a:r>
            <a:r>
              <a:rPr sz="2900" spc="-5" dirty="0">
                <a:latin typeface="Carlito"/>
                <a:cs typeface="Carlito"/>
              </a:rPr>
              <a:t>na</a:t>
            </a:r>
            <a:r>
              <a:rPr sz="2900" spc="-10" dirty="0">
                <a:latin typeface="Carlito"/>
                <a:cs typeface="Carlito"/>
              </a:rPr>
              <a:t> </a:t>
            </a:r>
            <a:r>
              <a:rPr sz="2900" spc="-20" dirty="0">
                <a:latin typeface="Carlito"/>
                <a:cs typeface="Carlito"/>
              </a:rPr>
              <a:t>primavera.</a:t>
            </a:r>
            <a:endParaRPr sz="29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4485" y="186944"/>
            <a:ext cx="59499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Tipos de clima da</a:t>
            </a:r>
            <a:r>
              <a:rPr spc="-2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5B9284FA-85FD-4461-8A33-D0B2AEB431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865"/>
              </a:spcBef>
            </a:pPr>
            <a:r>
              <a:rPr spc="-5" dirty="0"/>
              <a:t>7) Clima</a:t>
            </a:r>
            <a:r>
              <a:rPr spc="25" dirty="0"/>
              <a:t> </a:t>
            </a:r>
            <a:r>
              <a:rPr spc="-5" dirty="0"/>
              <a:t>frio</a:t>
            </a:r>
          </a:p>
          <a:p>
            <a:pPr marL="356235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  <a:tab pos="356235" algn="l"/>
                <a:tab pos="1689735" algn="l"/>
                <a:tab pos="2931795" algn="l"/>
                <a:tab pos="3852545" algn="l"/>
                <a:tab pos="5179695" algn="l"/>
                <a:tab pos="5808345" algn="l"/>
                <a:tab pos="6788150" algn="l"/>
                <a:tab pos="7202805" algn="l"/>
              </a:tabLst>
            </a:pPr>
            <a:r>
              <a:rPr spc="-165" dirty="0"/>
              <a:t>V</a:t>
            </a:r>
            <a:r>
              <a:rPr spc="-15" dirty="0"/>
              <a:t>e</a:t>
            </a:r>
            <a:r>
              <a:rPr spc="-55" dirty="0"/>
              <a:t>r</a:t>
            </a:r>
            <a:r>
              <a:rPr spc="-5" dirty="0"/>
              <a:t>õe</a:t>
            </a:r>
            <a:r>
              <a:rPr dirty="0"/>
              <a:t>s	</a:t>
            </a:r>
            <a:r>
              <a:rPr spc="-15" dirty="0"/>
              <a:t>c</a:t>
            </a:r>
            <a:r>
              <a:rPr spc="-5" dirty="0"/>
              <a:t>ur</a:t>
            </a:r>
            <a:r>
              <a:rPr spc="-50" dirty="0"/>
              <a:t>t</a:t>
            </a:r>
            <a:r>
              <a:rPr spc="-5" dirty="0"/>
              <a:t>o</a:t>
            </a:r>
            <a:r>
              <a:rPr dirty="0"/>
              <a:t>s	</a:t>
            </a:r>
            <a:r>
              <a:rPr spc="-25" dirty="0"/>
              <a:t>c</a:t>
            </a:r>
            <a:r>
              <a:rPr spc="-5" dirty="0"/>
              <a:t>o</a:t>
            </a:r>
            <a:r>
              <a:rPr dirty="0"/>
              <a:t>m	men</a:t>
            </a:r>
            <a:r>
              <a:rPr spc="5" dirty="0"/>
              <a:t>o</a:t>
            </a:r>
            <a:r>
              <a:rPr dirty="0"/>
              <a:t>s	</a:t>
            </a:r>
            <a:r>
              <a:rPr spc="-5" dirty="0"/>
              <a:t>d</a:t>
            </a:r>
            <a:r>
              <a:rPr dirty="0"/>
              <a:t>e	</a:t>
            </a:r>
            <a:r>
              <a:rPr spc="-5" dirty="0"/>
              <a:t>1</a:t>
            </a:r>
            <a:r>
              <a:rPr spc="5" dirty="0"/>
              <a:t>0°</a:t>
            </a:r>
            <a:r>
              <a:rPr dirty="0"/>
              <a:t>C	e	i</a:t>
            </a:r>
            <a:r>
              <a:rPr spc="-55" dirty="0"/>
              <a:t>n</a:t>
            </a:r>
            <a:r>
              <a:rPr spc="-35" dirty="0"/>
              <a:t>v</a:t>
            </a:r>
            <a:r>
              <a:rPr dirty="0"/>
              <a:t>ernos  </a:t>
            </a:r>
            <a:r>
              <a:rPr spc="-5" dirty="0"/>
              <a:t>longos </a:t>
            </a:r>
            <a:r>
              <a:rPr dirty="0"/>
              <a:t>e </a:t>
            </a:r>
            <a:r>
              <a:rPr spc="-10" dirty="0"/>
              <a:t>muito</a:t>
            </a:r>
            <a:r>
              <a:rPr spc="10" dirty="0"/>
              <a:t> </a:t>
            </a:r>
            <a:r>
              <a:rPr spc="-5" dirty="0"/>
              <a:t>frios;</a:t>
            </a:r>
          </a:p>
          <a:p>
            <a:pPr marL="35623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pc="-10" dirty="0"/>
              <a:t>Precipitação </a:t>
            </a:r>
            <a:r>
              <a:rPr dirty="0"/>
              <a:t>em </a:t>
            </a:r>
            <a:r>
              <a:rPr spc="-20" dirty="0"/>
              <a:t>forma </a:t>
            </a:r>
            <a:r>
              <a:rPr spc="-5" dirty="0"/>
              <a:t>de gelo </a:t>
            </a:r>
            <a:r>
              <a:rPr dirty="0"/>
              <a:t>e</a:t>
            </a:r>
            <a:r>
              <a:rPr spc="-5" dirty="0"/>
              <a:t> </a:t>
            </a:r>
            <a:r>
              <a:rPr spc="-10" dirty="0"/>
              <a:t>neve;</a:t>
            </a:r>
          </a:p>
          <a:p>
            <a:pPr marL="356235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pc="-15" dirty="0"/>
              <a:t>Ocorre </a:t>
            </a:r>
            <a:r>
              <a:rPr spc="-5" dirty="0"/>
              <a:t>nas </a:t>
            </a:r>
            <a:r>
              <a:rPr spc="-10" dirty="0"/>
              <a:t>áreas </a:t>
            </a:r>
            <a:r>
              <a:rPr spc="-20" dirty="0"/>
              <a:t>próximas </a:t>
            </a:r>
            <a:r>
              <a:rPr dirty="0"/>
              <a:t>aos </a:t>
            </a:r>
            <a:r>
              <a:rPr spc="-5" dirty="0"/>
              <a:t>polos.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4485" y="186944"/>
            <a:ext cx="59499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Tipos de clima da</a:t>
            </a:r>
            <a:r>
              <a:rPr spc="-2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AAF2BC71-84B3-4A8A-B431-A8D74F9373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20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4075" y="61975"/>
            <a:ext cx="4752975" cy="6796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71FBA6A3-F75A-4FBE-9244-78EB3AE246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133094"/>
            <a:ext cx="8630920" cy="5760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Grande </a:t>
            </a:r>
            <a:r>
              <a:rPr sz="3200" spc="-15" dirty="0">
                <a:latin typeface="Carlito"/>
                <a:cs typeface="Carlito"/>
              </a:rPr>
              <a:t>conjunto </a:t>
            </a:r>
            <a:r>
              <a:rPr sz="3200" spc="-5" dirty="0">
                <a:latin typeface="Carlito"/>
                <a:cs typeface="Carlito"/>
              </a:rPr>
              <a:t>que predomina </a:t>
            </a:r>
            <a:r>
              <a:rPr sz="3200" spc="-10" dirty="0">
                <a:latin typeface="Carlito"/>
                <a:cs typeface="Carlito"/>
              </a:rPr>
              <a:t>certas </a:t>
            </a:r>
            <a:r>
              <a:rPr sz="3200" dirty="0">
                <a:latin typeface="Carlito"/>
                <a:cs typeface="Carlito"/>
              </a:rPr>
              <a:t>espécies  </a:t>
            </a:r>
            <a:r>
              <a:rPr sz="3200" spc="-5" dirty="0">
                <a:latin typeface="Carlito"/>
                <a:cs typeface="Carlito"/>
              </a:rPr>
              <a:t>que </a:t>
            </a:r>
            <a:r>
              <a:rPr sz="3200" spc="-20" dirty="0">
                <a:latin typeface="Carlito"/>
                <a:cs typeface="Carlito"/>
              </a:rPr>
              <a:t>interagem </a:t>
            </a:r>
            <a:r>
              <a:rPr sz="3200" spc="-10" dirty="0">
                <a:latin typeface="Carlito"/>
                <a:cs typeface="Carlito"/>
              </a:rPr>
              <a:t>com </a:t>
            </a:r>
            <a:r>
              <a:rPr sz="3200" dirty="0">
                <a:latin typeface="Carlito"/>
                <a:cs typeface="Carlito"/>
              </a:rPr>
              <a:t>o meio </a:t>
            </a:r>
            <a:r>
              <a:rPr sz="3200" spc="-10" dirty="0">
                <a:latin typeface="Carlito"/>
                <a:cs typeface="Carlito"/>
              </a:rPr>
              <a:t>ambiente físico </a:t>
            </a:r>
            <a:r>
              <a:rPr sz="3200" spc="-15" dirty="0">
                <a:latin typeface="Carlito"/>
                <a:cs typeface="Carlito"/>
              </a:rPr>
              <a:t>(solo, </a:t>
            </a:r>
            <a:r>
              <a:rPr sz="3200" spc="69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ar e água) e </a:t>
            </a:r>
            <a:r>
              <a:rPr sz="3200" spc="-10" dirty="0">
                <a:latin typeface="Carlito"/>
                <a:cs typeface="Carlito"/>
              </a:rPr>
              <a:t>com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10" dirty="0">
                <a:latin typeface="Carlito"/>
                <a:cs typeface="Carlito"/>
              </a:rPr>
              <a:t>própria</a:t>
            </a:r>
            <a:r>
              <a:rPr sz="3200" spc="-5" dirty="0">
                <a:latin typeface="Carlito"/>
                <a:cs typeface="Carlito"/>
              </a:rPr>
              <a:t> espécie.</a:t>
            </a: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3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527685" algn="l"/>
              </a:tabLst>
            </a:pPr>
            <a:r>
              <a:rPr sz="3100" spc="-5" dirty="0">
                <a:latin typeface="Carlito"/>
                <a:cs typeface="Carlito"/>
              </a:rPr>
              <a:t>1)	</a:t>
            </a:r>
            <a:r>
              <a:rPr sz="3100" spc="-15" dirty="0">
                <a:latin typeface="Carlito"/>
                <a:cs typeface="Carlito"/>
              </a:rPr>
              <a:t>Deserto</a:t>
            </a:r>
            <a:endParaRPr sz="31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100" spc="-15" dirty="0">
                <a:latin typeface="Carlito"/>
                <a:cs typeface="Carlito"/>
              </a:rPr>
              <a:t>Área </a:t>
            </a:r>
            <a:r>
              <a:rPr sz="3100" spc="-10" dirty="0">
                <a:latin typeface="Carlito"/>
                <a:cs typeface="Carlito"/>
              </a:rPr>
              <a:t>onde </a:t>
            </a:r>
            <a:r>
              <a:rPr sz="3100" spc="-5" dirty="0">
                <a:latin typeface="Carlito"/>
                <a:cs typeface="Carlito"/>
              </a:rPr>
              <a:t>a </a:t>
            </a:r>
            <a:r>
              <a:rPr sz="3100" spc="-25" dirty="0">
                <a:latin typeface="Carlito"/>
                <a:cs typeface="Carlito"/>
              </a:rPr>
              <a:t>falta </a:t>
            </a:r>
            <a:r>
              <a:rPr sz="3100" dirty="0">
                <a:latin typeface="Carlito"/>
                <a:cs typeface="Carlito"/>
              </a:rPr>
              <a:t>de </a:t>
            </a:r>
            <a:r>
              <a:rPr sz="3100" spc="-5" dirty="0">
                <a:latin typeface="Carlito"/>
                <a:cs typeface="Carlito"/>
              </a:rPr>
              <a:t>umidade </a:t>
            </a:r>
            <a:r>
              <a:rPr sz="3100" spc="-15" dirty="0">
                <a:latin typeface="Carlito"/>
                <a:cs typeface="Carlito"/>
              </a:rPr>
              <a:t>torna </a:t>
            </a:r>
            <a:r>
              <a:rPr sz="3100" spc="-10" dirty="0">
                <a:latin typeface="Carlito"/>
                <a:cs typeface="Carlito"/>
              </a:rPr>
              <a:t>difícil </a:t>
            </a:r>
            <a:r>
              <a:rPr sz="3100" spc="-5" dirty="0">
                <a:latin typeface="Carlito"/>
                <a:cs typeface="Carlito"/>
              </a:rPr>
              <a:t>a vida </a:t>
            </a:r>
            <a:r>
              <a:rPr sz="3100" dirty="0">
                <a:latin typeface="Carlito"/>
                <a:cs typeface="Carlito"/>
              </a:rPr>
              <a:t>de  </a:t>
            </a:r>
            <a:r>
              <a:rPr sz="3100" spc="-5" dirty="0">
                <a:latin typeface="Carlito"/>
                <a:cs typeface="Carlito"/>
              </a:rPr>
              <a:t>animais e</a:t>
            </a:r>
            <a:r>
              <a:rPr sz="3100" spc="-20" dirty="0">
                <a:latin typeface="Carlito"/>
                <a:cs typeface="Carlito"/>
              </a:rPr>
              <a:t> vegetais;</a:t>
            </a:r>
            <a:endParaRPr sz="3100">
              <a:latin typeface="Carlito"/>
              <a:cs typeface="Carlito"/>
            </a:endParaRPr>
          </a:p>
          <a:p>
            <a:pPr marL="355600" marR="9525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  <a:tab pos="2573020" algn="l"/>
                <a:tab pos="3187065" algn="l"/>
                <a:tab pos="5061585" algn="l"/>
                <a:tab pos="5462905" algn="l"/>
                <a:tab pos="6196330" algn="l"/>
                <a:tab pos="7927340" algn="l"/>
              </a:tabLst>
            </a:pPr>
            <a:r>
              <a:rPr sz="3100" spc="-5" dirty="0">
                <a:latin typeface="Carlito"/>
                <a:cs typeface="Carlito"/>
              </a:rPr>
              <a:t>Necess</a:t>
            </a:r>
            <a:r>
              <a:rPr sz="3100" spc="-15" dirty="0">
                <a:latin typeface="Carlito"/>
                <a:cs typeface="Carlito"/>
              </a:rPr>
              <a:t>i</a:t>
            </a:r>
            <a:r>
              <a:rPr sz="3100" spc="-10" dirty="0">
                <a:latin typeface="Carlito"/>
                <a:cs typeface="Carlito"/>
              </a:rPr>
              <a:t>d</a:t>
            </a:r>
            <a:r>
              <a:rPr sz="3100" dirty="0">
                <a:latin typeface="Carlito"/>
                <a:cs typeface="Carlito"/>
              </a:rPr>
              <a:t>a</a:t>
            </a:r>
            <a:r>
              <a:rPr sz="3100" spc="-10" dirty="0">
                <a:latin typeface="Carlito"/>
                <a:cs typeface="Carlito"/>
              </a:rPr>
              <a:t>d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dirty="0">
                <a:latin typeface="Carlito"/>
                <a:cs typeface="Carlito"/>
              </a:rPr>
              <a:t>	d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a</a:t>
            </a:r>
            <a:r>
              <a:rPr sz="3100" dirty="0">
                <a:latin typeface="Carlito"/>
                <a:cs typeface="Carlito"/>
              </a:rPr>
              <a:t>d</a:t>
            </a:r>
            <a:r>
              <a:rPr sz="3100" spc="-5" dirty="0">
                <a:latin typeface="Carlito"/>
                <a:cs typeface="Carlito"/>
              </a:rPr>
              <a:t>ap</a:t>
            </a:r>
            <a:r>
              <a:rPr sz="3100" spc="-50" dirty="0">
                <a:latin typeface="Carlito"/>
                <a:cs typeface="Carlito"/>
              </a:rPr>
              <a:t>t</a:t>
            </a:r>
            <a:r>
              <a:rPr sz="3100" spc="-5" dirty="0">
                <a:latin typeface="Carlito"/>
                <a:cs typeface="Carlito"/>
              </a:rPr>
              <a:t>a</a:t>
            </a:r>
            <a:r>
              <a:rPr sz="3100" spc="-30" dirty="0">
                <a:latin typeface="Carlito"/>
                <a:cs typeface="Carlito"/>
              </a:rPr>
              <a:t>ç</a:t>
            </a:r>
            <a:r>
              <a:rPr sz="3100" spc="-5" dirty="0">
                <a:latin typeface="Carlito"/>
                <a:cs typeface="Carlito"/>
              </a:rPr>
              <a:t>ão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a</a:t>
            </a:r>
            <a:r>
              <a:rPr sz="3100" dirty="0">
                <a:latin typeface="Carlito"/>
                <a:cs typeface="Carlito"/>
              </a:rPr>
              <a:t>	u</a:t>
            </a:r>
            <a:r>
              <a:rPr sz="3100" spc="-5" dirty="0">
                <a:latin typeface="Carlito"/>
                <a:cs typeface="Carlito"/>
              </a:rPr>
              <a:t>m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am</a:t>
            </a:r>
            <a:r>
              <a:rPr sz="3100" dirty="0">
                <a:latin typeface="Carlito"/>
                <a:cs typeface="Carlito"/>
              </a:rPr>
              <a:t>b</a:t>
            </a:r>
            <a:r>
              <a:rPr sz="3100" spc="-5" dirty="0">
                <a:latin typeface="Carlito"/>
                <a:cs typeface="Carlito"/>
              </a:rPr>
              <a:t>i</a:t>
            </a:r>
            <a:r>
              <a:rPr sz="3100" spc="-15" dirty="0">
                <a:latin typeface="Carlito"/>
                <a:cs typeface="Carlito"/>
              </a:rPr>
              <a:t>e</a:t>
            </a:r>
            <a:r>
              <a:rPr sz="3100" spc="-25" dirty="0">
                <a:latin typeface="Carlito"/>
                <a:cs typeface="Carlito"/>
              </a:rPr>
              <a:t>n</a:t>
            </a:r>
            <a:r>
              <a:rPr sz="3100" spc="-50" dirty="0">
                <a:latin typeface="Carlito"/>
                <a:cs typeface="Carlito"/>
              </a:rPr>
              <a:t>t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30" dirty="0">
                <a:latin typeface="Carlito"/>
                <a:cs typeface="Carlito"/>
              </a:rPr>
              <a:t>c</a:t>
            </a:r>
            <a:r>
              <a:rPr sz="3100" dirty="0">
                <a:latin typeface="Carlito"/>
                <a:cs typeface="Carlito"/>
              </a:rPr>
              <a:t>o</a:t>
            </a:r>
            <a:r>
              <a:rPr sz="3100" spc="-5" dirty="0">
                <a:latin typeface="Carlito"/>
                <a:cs typeface="Carlito"/>
              </a:rPr>
              <a:t>m  </a:t>
            </a:r>
            <a:r>
              <a:rPr sz="3100" spc="-10" dirty="0">
                <a:latin typeface="Carlito"/>
                <a:cs typeface="Carlito"/>
              </a:rPr>
              <a:t>pouca </a:t>
            </a:r>
            <a:r>
              <a:rPr sz="3100" spc="-5" dirty="0">
                <a:latin typeface="Carlito"/>
                <a:cs typeface="Carlito"/>
              </a:rPr>
              <a:t>disponibilidade de</a:t>
            </a:r>
            <a:r>
              <a:rPr sz="3100" spc="-30" dirty="0">
                <a:latin typeface="Carlito"/>
                <a:cs typeface="Carlito"/>
              </a:rPr>
              <a:t> </a:t>
            </a:r>
            <a:r>
              <a:rPr sz="3100" dirty="0">
                <a:latin typeface="Carlito"/>
                <a:cs typeface="Carlito"/>
              </a:rPr>
              <a:t>água;</a:t>
            </a:r>
            <a:endParaRPr sz="3100">
              <a:latin typeface="Carlito"/>
              <a:cs typeface="Carlito"/>
            </a:endParaRPr>
          </a:p>
          <a:p>
            <a:pPr marL="355600" marR="9525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  <a:tab pos="1689100" algn="l"/>
                <a:tab pos="3432175" algn="l"/>
                <a:tab pos="4377690" algn="l"/>
                <a:tab pos="5063490" algn="l"/>
                <a:tab pos="5795010" algn="l"/>
                <a:tab pos="7019290" algn="l"/>
                <a:tab pos="7389495" algn="l"/>
                <a:tab pos="7909559" algn="l"/>
              </a:tabLst>
            </a:pPr>
            <a:r>
              <a:rPr sz="3100" spc="-10" dirty="0">
                <a:latin typeface="Carlito"/>
                <a:cs typeface="Carlito"/>
              </a:rPr>
              <a:t>C</a:t>
            </a:r>
            <a:r>
              <a:rPr sz="3100" dirty="0">
                <a:latin typeface="Carlito"/>
                <a:cs typeface="Carlito"/>
              </a:rPr>
              <a:t>a</a:t>
            </a:r>
            <a:r>
              <a:rPr sz="3100" spc="-5" dirty="0">
                <a:latin typeface="Carlito"/>
                <a:cs typeface="Carlito"/>
              </a:rPr>
              <a:t>c</a:t>
            </a:r>
            <a:r>
              <a:rPr sz="3100" spc="-50" dirty="0">
                <a:latin typeface="Carlito"/>
                <a:cs typeface="Carlito"/>
              </a:rPr>
              <a:t>t</a:t>
            </a:r>
            <a:r>
              <a:rPr sz="3100" spc="-10" dirty="0">
                <a:latin typeface="Carlito"/>
                <a:cs typeface="Carlito"/>
              </a:rPr>
              <a:t>o</a:t>
            </a:r>
            <a:r>
              <a:rPr sz="3100" spc="-5" dirty="0">
                <a:latin typeface="Carlito"/>
                <a:cs typeface="Carlito"/>
              </a:rPr>
              <a:t>s: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5" dirty="0">
                <a:latin typeface="Carlito"/>
                <a:cs typeface="Carlito"/>
              </a:rPr>
              <a:t>a</a:t>
            </a:r>
            <a:r>
              <a:rPr sz="3100" spc="-5" dirty="0">
                <a:latin typeface="Carlito"/>
                <a:cs typeface="Carlito"/>
              </a:rPr>
              <a:t>rma</a:t>
            </a:r>
            <a:r>
              <a:rPr sz="3100" spc="-75" dirty="0">
                <a:latin typeface="Carlito"/>
                <a:cs typeface="Carlito"/>
              </a:rPr>
              <a:t>z</a:t>
            </a:r>
            <a:r>
              <a:rPr sz="3100" spc="-5" dirty="0">
                <a:latin typeface="Carlito"/>
                <a:cs typeface="Carlito"/>
              </a:rPr>
              <a:t>ena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água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10" dirty="0">
                <a:latin typeface="Carlito"/>
                <a:cs typeface="Carlito"/>
              </a:rPr>
              <a:t>e</a:t>
            </a:r>
            <a:r>
              <a:rPr sz="3100" spc="-5" dirty="0">
                <a:latin typeface="Carlito"/>
                <a:cs typeface="Carlito"/>
              </a:rPr>
              <a:t>m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10" dirty="0">
                <a:latin typeface="Carlito"/>
                <a:cs typeface="Carlito"/>
              </a:rPr>
              <a:t>se</a:t>
            </a:r>
            <a:r>
              <a:rPr sz="3100" spc="-5" dirty="0">
                <a:latin typeface="Carlito"/>
                <a:cs typeface="Carlito"/>
              </a:rPr>
              <a:t>u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t</a:t>
            </a:r>
            <a:r>
              <a:rPr sz="3100" spc="-60" dirty="0">
                <a:latin typeface="Carlito"/>
                <a:cs typeface="Carlito"/>
              </a:rPr>
              <a:t>r</a:t>
            </a:r>
            <a:r>
              <a:rPr sz="3100" dirty="0">
                <a:latin typeface="Carlito"/>
                <a:cs typeface="Carlito"/>
              </a:rPr>
              <a:t>o</a:t>
            </a:r>
            <a:r>
              <a:rPr sz="3100" spc="-10" dirty="0">
                <a:latin typeface="Carlito"/>
                <a:cs typeface="Carlito"/>
              </a:rPr>
              <a:t>n</a:t>
            </a:r>
            <a:r>
              <a:rPr sz="3100" spc="-25" dirty="0">
                <a:latin typeface="Carlito"/>
                <a:cs typeface="Carlito"/>
              </a:rPr>
              <a:t>c</a:t>
            </a:r>
            <a:r>
              <a:rPr sz="3100" spc="-5" dirty="0">
                <a:latin typeface="Carlito"/>
                <a:cs typeface="Carlito"/>
              </a:rPr>
              <a:t>o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dirty="0">
                <a:latin typeface="Carlito"/>
                <a:cs typeface="Carlito"/>
              </a:rPr>
              <a:t>	a</a:t>
            </a:r>
            <a:r>
              <a:rPr sz="3100" spc="-5" dirty="0">
                <a:latin typeface="Carlito"/>
                <a:cs typeface="Carlito"/>
              </a:rPr>
              <a:t>s</a:t>
            </a:r>
            <a:r>
              <a:rPr sz="3100" dirty="0">
                <a:latin typeface="Carlito"/>
                <a:cs typeface="Carlito"/>
              </a:rPr>
              <a:t>	</a:t>
            </a:r>
            <a:r>
              <a:rPr sz="3100" spc="-10" dirty="0">
                <a:latin typeface="Carlito"/>
                <a:cs typeface="Carlito"/>
              </a:rPr>
              <a:t>su</a:t>
            </a:r>
            <a:r>
              <a:rPr sz="3100" dirty="0">
                <a:latin typeface="Carlito"/>
                <a:cs typeface="Carlito"/>
              </a:rPr>
              <a:t>a</a:t>
            </a:r>
            <a:r>
              <a:rPr sz="3100" spc="-5" dirty="0">
                <a:latin typeface="Carlito"/>
                <a:cs typeface="Carlito"/>
              </a:rPr>
              <a:t>s  </a:t>
            </a:r>
            <a:r>
              <a:rPr sz="3100" spc="-15" dirty="0">
                <a:latin typeface="Carlito"/>
                <a:cs typeface="Carlito"/>
              </a:rPr>
              <a:t>folhas </a:t>
            </a:r>
            <a:r>
              <a:rPr sz="3100" spc="-10" dirty="0">
                <a:latin typeface="Carlito"/>
                <a:cs typeface="Carlito"/>
              </a:rPr>
              <a:t>são</a:t>
            </a:r>
            <a:r>
              <a:rPr sz="3100" spc="20" dirty="0">
                <a:latin typeface="Carlito"/>
                <a:cs typeface="Carlito"/>
              </a:rPr>
              <a:t> </a:t>
            </a:r>
            <a:r>
              <a:rPr sz="3100" spc="-5" dirty="0">
                <a:latin typeface="Carlito"/>
                <a:cs typeface="Carlito"/>
              </a:rPr>
              <a:t>espinhos.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FE91D54D-7117-42EA-AED5-FE3BC2A35A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sp>
        <p:nvSpPr>
          <p:cNvPr id="3" name="object 3"/>
          <p:cNvSpPr/>
          <p:nvPr/>
        </p:nvSpPr>
        <p:spPr>
          <a:xfrm>
            <a:off x="1187450" y="0"/>
            <a:ext cx="5688076" cy="6802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738B9D21-B464-4C8B-BAB9-18084FBCD5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312" y="836675"/>
            <a:ext cx="8169275" cy="5113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36167"/>
            <a:ext cx="8629650" cy="3345179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spc="-5" dirty="0">
                <a:latin typeface="Carlito"/>
                <a:cs typeface="Carlito"/>
              </a:rPr>
              <a:t>2)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Savana</a:t>
            </a:r>
            <a:endParaRPr sz="3200">
              <a:latin typeface="Carlito"/>
              <a:cs typeface="Carlito"/>
            </a:endParaRPr>
          </a:p>
          <a:p>
            <a:pPr marL="355600" marR="571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1536065" algn="l"/>
                <a:tab pos="2496820" algn="l"/>
                <a:tab pos="3630929" algn="l"/>
                <a:tab pos="5135245" algn="l"/>
                <a:tab pos="7230745" algn="l"/>
              </a:tabLst>
            </a:pPr>
            <a:r>
              <a:rPr sz="3200" dirty="0">
                <a:latin typeface="Carlito"/>
                <a:cs typeface="Carlito"/>
              </a:rPr>
              <a:t>Á</a:t>
            </a:r>
            <a:r>
              <a:rPr sz="3200" spc="-45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eas	</a:t>
            </a:r>
            <a:r>
              <a:rPr sz="3200" spc="-35" dirty="0">
                <a:latin typeface="Carlito"/>
                <a:cs typeface="Carlito"/>
              </a:rPr>
              <a:t>c</a:t>
            </a:r>
            <a:r>
              <a:rPr sz="3200" spc="-5" dirty="0">
                <a:latin typeface="Carlito"/>
                <a:cs typeface="Carlito"/>
              </a:rPr>
              <a:t>o</a:t>
            </a:r>
            <a:r>
              <a:rPr sz="3200" dirty="0">
                <a:latin typeface="Carlito"/>
                <a:cs typeface="Carlito"/>
              </a:rPr>
              <a:t>m	cli</a:t>
            </a:r>
            <a:r>
              <a:rPr sz="3200" spc="5" dirty="0">
                <a:latin typeface="Carlito"/>
                <a:cs typeface="Carlito"/>
              </a:rPr>
              <a:t>m</a:t>
            </a:r>
            <a:r>
              <a:rPr sz="3200" dirty="0">
                <a:latin typeface="Carlito"/>
                <a:cs typeface="Carlito"/>
              </a:rPr>
              <a:t>a	t</a:t>
            </a:r>
            <a:r>
              <a:rPr sz="3200" spc="-55" dirty="0">
                <a:latin typeface="Carlito"/>
                <a:cs typeface="Carlito"/>
              </a:rPr>
              <a:t>r</a:t>
            </a:r>
            <a:r>
              <a:rPr sz="3200" spc="-5" dirty="0">
                <a:latin typeface="Carlito"/>
                <a:cs typeface="Carlito"/>
              </a:rPr>
              <a:t>opi</a:t>
            </a:r>
            <a:r>
              <a:rPr sz="3200" spc="-20" dirty="0">
                <a:latin typeface="Carlito"/>
                <a:cs typeface="Carlito"/>
              </a:rPr>
              <a:t>c</a:t>
            </a:r>
            <a:r>
              <a:rPr sz="3200" dirty="0">
                <a:latin typeface="Carlito"/>
                <a:cs typeface="Carlito"/>
              </a:rPr>
              <a:t>al	</a:t>
            </a:r>
            <a:r>
              <a:rPr sz="3200" spc="-5" dirty="0">
                <a:latin typeface="Carlito"/>
                <a:cs typeface="Carlito"/>
              </a:rPr>
              <a:t>semiúm</a:t>
            </a:r>
            <a:r>
              <a:rPr sz="3200" spc="5" dirty="0">
                <a:latin typeface="Carlito"/>
                <a:cs typeface="Carlito"/>
              </a:rPr>
              <a:t>i</a:t>
            </a:r>
            <a:r>
              <a:rPr sz="3200" spc="-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o	</a:t>
            </a:r>
            <a:r>
              <a:rPr sz="3200" spc="-5" dirty="0">
                <a:latin typeface="Carlito"/>
                <a:cs typeface="Carlito"/>
              </a:rPr>
              <a:t>(e</a:t>
            </a:r>
            <a:r>
              <a:rPr sz="3200" spc="-40" dirty="0">
                <a:latin typeface="Carlito"/>
                <a:cs typeface="Carlito"/>
              </a:rPr>
              <a:t>s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a</a:t>
            </a:r>
            <a:r>
              <a:rPr sz="3200" spc="-25" dirty="0">
                <a:latin typeface="Carlito"/>
                <a:cs typeface="Carlito"/>
              </a:rPr>
              <a:t>ç</a:t>
            </a:r>
            <a:r>
              <a:rPr sz="3200" dirty="0">
                <a:latin typeface="Carlito"/>
                <a:cs typeface="Carlito"/>
              </a:rPr>
              <a:t>ão  </a:t>
            </a:r>
            <a:r>
              <a:rPr sz="3200" spc="-5" dirty="0">
                <a:latin typeface="Carlito"/>
                <a:cs typeface="Carlito"/>
              </a:rPr>
              <a:t>chuvosa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20" dirty="0">
                <a:latin typeface="Carlito"/>
                <a:cs typeface="Carlito"/>
              </a:rPr>
              <a:t>outra</a:t>
            </a:r>
            <a:r>
              <a:rPr sz="3200" spc="-1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seca);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Campos </a:t>
            </a:r>
            <a:r>
              <a:rPr sz="3200" spc="-10" dirty="0">
                <a:latin typeface="Carlito"/>
                <a:cs typeface="Carlito"/>
              </a:rPr>
              <a:t>com arbustos, </a:t>
            </a:r>
            <a:r>
              <a:rPr sz="3200" spc="-15" dirty="0">
                <a:latin typeface="Carlito"/>
                <a:cs typeface="Carlito"/>
              </a:rPr>
              <a:t>plantas </a:t>
            </a:r>
            <a:r>
              <a:rPr sz="3200" spc="-25" dirty="0">
                <a:latin typeface="Carlito"/>
                <a:cs typeface="Carlito"/>
              </a:rPr>
              <a:t>rasteiras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10" dirty="0">
                <a:latin typeface="Carlito"/>
                <a:cs typeface="Carlito"/>
              </a:rPr>
              <a:t>árvores  </a:t>
            </a:r>
            <a:r>
              <a:rPr sz="3200" spc="-5" dirty="0">
                <a:latin typeface="Carlito"/>
                <a:cs typeface="Carlito"/>
              </a:rPr>
              <a:t>espalhadas, de </a:t>
            </a:r>
            <a:r>
              <a:rPr sz="3200" spc="-15" dirty="0">
                <a:latin typeface="Carlito"/>
                <a:cs typeface="Carlito"/>
              </a:rPr>
              <a:t>troncos retorcidos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10" dirty="0">
                <a:latin typeface="Carlito"/>
                <a:cs typeface="Carlito"/>
              </a:rPr>
              <a:t>casca</a:t>
            </a:r>
            <a:r>
              <a:rPr sz="3200" spc="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grossa;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Cerrado </a:t>
            </a:r>
            <a:r>
              <a:rPr sz="3200" dirty="0">
                <a:latin typeface="Wingdings"/>
                <a:cs typeface="Wingdings"/>
              </a:rPr>
              <a:t>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Carlito"/>
                <a:cs typeface="Carlito"/>
              </a:rPr>
              <a:t>no</a:t>
            </a:r>
            <a:r>
              <a:rPr sz="3200" spc="-8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Brasil.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B4B54AE6-2F9A-4BAB-B5C7-8D3322138B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sp>
        <p:nvSpPr>
          <p:cNvPr id="3" name="object 3"/>
          <p:cNvSpPr/>
          <p:nvPr/>
        </p:nvSpPr>
        <p:spPr>
          <a:xfrm>
            <a:off x="827087" y="1196975"/>
            <a:ext cx="6697599" cy="5022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47212"/>
            <a:ext cx="8630285" cy="38303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spc="-5" dirty="0">
                <a:latin typeface="Carlito"/>
                <a:cs typeface="Carlito"/>
              </a:rPr>
              <a:t>4)</a:t>
            </a:r>
            <a:r>
              <a:rPr sz="3200" spc="-10" dirty="0">
                <a:latin typeface="Carlito"/>
                <a:cs typeface="Carlito"/>
              </a:rPr>
              <a:t> Pradarias</a:t>
            </a:r>
            <a:endParaRPr sz="3200">
              <a:latin typeface="Carlito"/>
              <a:cs typeface="Carlito"/>
            </a:endParaRPr>
          </a:p>
          <a:p>
            <a:pPr marL="355600" marR="762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Formadas </a:t>
            </a:r>
            <a:r>
              <a:rPr sz="3200" spc="-5" dirty="0">
                <a:latin typeface="Carlito"/>
                <a:cs typeface="Carlito"/>
              </a:rPr>
              <a:t>por gramíneas, podendo </a:t>
            </a:r>
            <a:r>
              <a:rPr sz="3200" spc="-15" dirty="0">
                <a:latin typeface="Carlito"/>
                <a:cs typeface="Carlito"/>
              </a:rPr>
              <a:t>ocorrer </a:t>
            </a:r>
            <a:r>
              <a:rPr sz="3200" dirty="0">
                <a:latin typeface="Carlito"/>
                <a:cs typeface="Carlito"/>
              </a:rPr>
              <a:t>alguns  </a:t>
            </a:r>
            <a:r>
              <a:rPr sz="3200" spc="-10" dirty="0">
                <a:latin typeface="Carlito"/>
                <a:cs typeface="Carlito"/>
              </a:rPr>
              <a:t>arbustos;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1531620" algn="l"/>
                <a:tab pos="2174875" algn="l"/>
                <a:tab pos="3267710" algn="l"/>
                <a:tab pos="5313045" algn="l"/>
                <a:tab pos="7399020" algn="l"/>
              </a:tabLst>
            </a:pPr>
            <a:r>
              <a:rPr sz="3200" spc="-5" dirty="0">
                <a:latin typeface="Carlito"/>
                <a:cs typeface="Carlito"/>
              </a:rPr>
              <a:t>Típi</a:t>
            </a:r>
            <a:r>
              <a:rPr sz="3200" spc="-25" dirty="0">
                <a:latin typeface="Carlito"/>
                <a:cs typeface="Carlito"/>
              </a:rPr>
              <a:t>c</a:t>
            </a:r>
            <a:r>
              <a:rPr sz="3200" dirty="0">
                <a:latin typeface="Carlito"/>
                <a:cs typeface="Carlito"/>
              </a:rPr>
              <a:t>a	</a:t>
            </a:r>
            <a:r>
              <a:rPr sz="3200" spc="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o	cli</a:t>
            </a:r>
            <a:r>
              <a:rPr sz="3200" spc="-15" dirty="0">
                <a:latin typeface="Carlito"/>
                <a:cs typeface="Carlito"/>
              </a:rPr>
              <a:t>m</a:t>
            </a:r>
            <a:r>
              <a:rPr sz="3200" dirty="0">
                <a:latin typeface="Carlito"/>
                <a:cs typeface="Carlito"/>
              </a:rPr>
              <a:t>a	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empe</a:t>
            </a:r>
            <a:r>
              <a:rPr sz="3200" spc="-7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ado	</a:t>
            </a:r>
            <a:r>
              <a:rPr sz="3200" spc="-25" dirty="0">
                <a:latin typeface="Carlito"/>
                <a:cs typeface="Carlito"/>
              </a:rPr>
              <a:t>c</a:t>
            </a:r>
            <a:r>
              <a:rPr sz="3200" spc="-5" dirty="0">
                <a:latin typeface="Carlito"/>
                <a:cs typeface="Carlito"/>
              </a:rPr>
              <a:t>o</a:t>
            </a:r>
            <a:r>
              <a:rPr sz="3200" spc="-25" dirty="0">
                <a:latin typeface="Carlito"/>
                <a:cs typeface="Carlito"/>
              </a:rPr>
              <a:t>n</a:t>
            </a:r>
            <a:r>
              <a:rPr sz="3200" dirty="0">
                <a:latin typeface="Carlito"/>
                <a:cs typeface="Carlito"/>
              </a:rPr>
              <a:t>tine</a:t>
            </a:r>
            <a:r>
              <a:rPr sz="3200" spc="-30" dirty="0">
                <a:latin typeface="Carlito"/>
                <a:cs typeface="Carlito"/>
              </a:rPr>
              <a:t>n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al	</a:t>
            </a:r>
            <a:r>
              <a:rPr sz="3200" spc="5" dirty="0">
                <a:latin typeface="Carlito"/>
                <a:cs typeface="Carlito"/>
              </a:rPr>
              <a:t>(</a:t>
            </a:r>
            <a:r>
              <a:rPr sz="3200" spc="-35" dirty="0">
                <a:latin typeface="Carlito"/>
                <a:cs typeface="Carlito"/>
              </a:rPr>
              <a:t>v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-50" dirty="0">
                <a:latin typeface="Carlito"/>
                <a:cs typeface="Carlito"/>
              </a:rPr>
              <a:t>r</a:t>
            </a:r>
            <a:r>
              <a:rPr sz="3200" spc="-5" dirty="0">
                <a:latin typeface="Carlito"/>
                <a:cs typeface="Carlito"/>
              </a:rPr>
              <a:t>ões  </a:t>
            </a:r>
            <a:r>
              <a:rPr sz="3200" spc="-10" dirty="0">
                <a:latin typeface="Carlito"/>
                <a:cs typeface="Carlito"/>
              </a:rPr>
              <a:t>quentes, invernos </a:t>
            </a:r>
            <a:r>
              <a:rPr sz="3200" spc="-5" dirty="0">
                <a:latin typeface="Carlito"/>
                <a:cs typeface="Carlito"/>
              </a:rPr>
              <a:t>frios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15" dirty="0">
                <a:latin typeface="Carlito"/>
                <a:cs typeface="Carlito"/>
              </a:rPr>
              <a:t>baixa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pluviosidade);</a:t>
            </a:r>
            <a:endParaRPr sz="3200">
              <a:latin typeface="Carlito"/>
              <a:cs typeface="Carlito"/>
            </a:endParaRPr>
          </a:p>
          <a:p>
            <a:pPr marL="355600" marR="889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1463040" algn="l"/>
                <a:tab pos="3045460" algn="l"/>
                <a:tab pos="4200525" algn="l"/>
                <a:tab pos="5827395" algn="l"/>
                <a:tab pos="8204834" algn="l"/>
              </a:tabLst>
            </a:pPr>
            <a:r>
              <a:rPr sz="3200" spc="-290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em	</a:t>
            </a:r>
            <a:r>
              <a:rPr sz="3200" spc="-5" dirty="0">
                <a:latin typeface="Carlito"/>
                <a:cs typeface="Carlito"/>
              </a:rPr>
              <a:t>s</a:t>
            </a:r>
            <a:r>
              <a:rPr sz="3200" spc="5" dirty="0">
                <a:latin typeface="Carlito"/>
                <a:cs typeface="Carlito"/>
              </a:rPr>
              <a:t>o</a:t>
            </a:r>
            <a:r>
              <a:rPr sz="3200" spc="-5" dirty="0">
                <a:latin typeface="Carlito"/>
                <a:cs typeface="Carlito"/>
              </a:rPr>
              <a:t>fr</a:t>
            </a:r>
            <a:r>
              <a:rPr sz="3200" spc="-15" dirty="0">
                <a:latin typeface="Carlito"/>
                <a:cs typeface="Carlito"/>
              </a:rPr>
              <a:t>i</a:t>
            </a:r>
            <a:r>
              <a:rPr sz="3200" spc="-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o	</a:t>
            </a:r>
            <a:r>
              <a:rPr sz="3200" spc="5" dirty="0">
                <a:latin typeface="Carlito"/>
                <a:cs typeface="Carlito"/>
              </a:rPr>
              <a:t>u</a:t>
            </a:r>
            <a:r>
              <a:rPr sz="3200" dirty="0">
                <a:latin typeface="Carlito"/>
                <a:cs typeface="Carlito"/>
              </a:rPr>
              <a:t>ma	i</a:t>
            </a:r>
            <a:r>
              <a:rPr sz="3200" spc="-20" dirty="0">
                <a:latin typeface="Carlito"/>
                <a:cs typeface="Carlito"/>
              </a:rPr>
              <a:t>n</a:t>
            </a:r>
            <a:r>
              <a:rPr sz="3200" spc="-30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ensa	i</a:t>
            </a:r>
            <a:r>
              <a:rPr sz="3200" spc="-20" dirty="0">
                <a:latin typeface="Carlito"/>
                <a:cs typeface="Carlito"/>
              </a:rPr>
              <a:t>n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20" dirty="0">
                <a:latin typeface="Carlito"/>
                <a:cs typeface="Carlito"/>
              </a:rPr>
              <a:t>r</a:t>
            </a:r>
            <a:r>
              <a:rPr sz="3200" spc="-35" dirty="0">
                <a:latin typeface="Carlito"/>
                <a:cs typeface="Carlito"/>
              </a:rPr>
              <a:t>v</a:t>
            </a:r>
            <a:r>
              <a:rPr sz="3200" dirty="0">
                <a:latin typeface="Carlito"/>
                <a:cs typeface="Carlito"/>
              </a:rPr>
              <a:t>en</a:t>
            </a:r>
            <a:r>
              <a:rPr sz="3200" spc="-25" dirty="0">
                <a:latin typeface="Carlito"/>
                <a:cs typeface="Carlito"/>
              </a:rPr>
              <a:t>ç</a:t>
            </a:r>
            <a:r>
              <a:rPr sz="3200" dirty="0">
                <a:latin typeface="Carlito"/>
                <a:cs typeface="Carlito"/>
              </a:rPr>
              <a:t>ão	</a:t>
            </a:r>
            <a:r>
              <a:rPr sz="3200" spc="-5" dirty="0">
                <a:latin typeface="Carlito"/>
                <a:cs typeface="Carlito"/>
              </a:rPr>
              <a:t>da  sociedade.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56BCE86B-688F-496F-8FF2-4AC61FBC7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24017" y="1133094"/>
            <a:ext cx="36607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55445" algn="l"/>
                <a:tab pos="3444875" algn="l"/>
              </a:tabLst>
            </a:pPr>
            <a:r>
              <a:rPr sz="3200" dirty="0">
                <a:latin typeface="Carlito"/>
                <a:cs typeface="Carlito"/>
              </a:rPr>
              <a:t>a</a:t>
            </a:r>
            <a:r>
              <a:rPr sz="3200" spc="-20" dirty="0">
                <a:latin typeface="Carlito"/>
                <a:cs typeface="Carlito"/>
              </a:rPr>
              <a:t>g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-25" dirty="0">
                <a:latin typeface="Carlito"/>
                <a:cs typeface="Carlito"/>
              </a:rPr>
              <a:t>n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spc="-15" dirty="0">
                <a:latin typeface="Carlito"/>
                <a:cs typeface="Carlito"/>
              </a:rPr>
              <a:t>e</a:t>
            </a:r>
            <a:r>
              <a:rPr sz="3200" dirty="0">
                <a:latin typeface="Carlito"/>
                <a:cs typeface="Carlito"/>
              </a:rPr>
              <a:t>s	</a:t>
            </a:r>
            <a:r>
              <a:rPr sz="3200" spc="-50" dirty="0">
                <a:latin typeface="Carlito"/>
                <a:cs typeface="Carlito"/>
              </a:rPr>
              <a:t>e</a:t>
            </a:r>
            <a:r>
              <a:rPr sz="3200" spc="10" dirty="0">
                <a:latin typeface="Carlito"/>
                <a:cs typeface="Carlito"/>
              </a:rPr>
              <a:t>x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spc="-15" dirty="0">
                <a:latin typeface="Carlito"/>
                <a:cs typeface="Carlito"/>
              </a:rPr>
              <a:t>er</a:t>
            </a:r>
            <a:r>
              <a:rPr sz="3200" spc="-5" dirty="0">
                <a:latin typeface="Carlito"/>
                <a:cs typeface="Carlito"/>
              </a:rPr>
              <a:t>no</a:t>
            </a:r>
            <a:r>
              <a:rPr sz="3200" dirty="0">
                <a:latin typeface="Carlito"/>
                <a:cs typeface="Carlito"/>
              </a:rPr>
              <a:t>s	e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133094"/>
            <a:ext cx="4659630" cy="1586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04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1574165" algn="l"/>
                <a:tab pos="4034790" algn="l"/>
              </a:tabLst>
            </a:pPr>
            <a:r>
              <a:rPr sz="3200" spc="-5" dirty="0">
                <a:latin typeface="Carlito"/>
                <a:cs typeface="Carlito"/>
              </a:rPr>
              <a:t>Sof</a:t>
            </a:r>
            <a:r>
              <a:rPr sz="3200" spc="-5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e	i</a:t>
            </a:r>
            <a:r>
              <a:rPr sz="3200" spc="-35" dirty="0">
                <a:latin typeface="Carlito"/>
                <a:cs typeface="Carlito"/>
              </a:rPr>
              <a:t>n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er</a:t>
            </a:r>
            <a:r>
              <a:rPr sz="3200" spc="-90" dirty="0">
                <a:latin typeface="Carlito"/>
                <a:cs typeface="Carlito"/>
              </a:rPr>
              <a:t>f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-5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ên</a:t>
            </a:r>
            <a:r>
              <a:rPr sz="3200" spc="-15" dirty="0">
                <a:latin typeface="Carlito"/>
                <a:cs typeface="Carlito"/>
              </a:rPr>
              <a:t>c</a:t>
            </a:r>
            <a:r>
              <a:rPr sz="3200" dirty="0">
                <a:latin typeface="Carlito"/>
                <a:cs typeface="Carlito"/>
              </a:rPr>
              <a:t>ia	</a:t>
            </a:r>
            <a:r>
              <a:rPr sz="3200" spc="-5" dirty="0">
                <a:latin typeface="Carlito"/>
                <a:cs typeface="Carlito"/>
              </a:rPr>
              <a:t>dos  </a:t>
            </a:r>
            <a:r>
              <a:rPr sz="3200" spc="-10" dirty="0">
                <a:latin typeface="Carlito"/>
                <a:cs typeface="Carlito"/>
              </a:rPr>
              <a:t>internos.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É </a:t>
            </a:r>
            <a:r>
              <a:rPr sz="3200" spc="-5" dirty="0">
                <a:latin typeface="Carlito"/>
                <a:cs typeface="Carlito"/>
              </a:rPr>
              <a:t>dividido </a:t>
            </a:r>
            <a:r>
              <a:rPr sz="3200" dirty="0">
                <a:latin typeface="Carlito"/>
                <a:cs typeface="Carlito"/>
              </a:rPr>
              <a:t>em </a:t>
            </a:r>
            <a:r>
              <a:rPr sz="3200" spc="-10" dirty="0">
                <a:latin typeface="Carlito"/>
                <a:cs typeface="Carlito"/>
              </a:rPr>
              <a:t>três</a:t>
            </a:r>
            <a:r>
              <a:rPr sz="3200" spc="-6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grupos: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3279872"/>
            <a:ext cx="6004560" cy="17811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865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rlito"/>
                <a:cs typeface="Carlito"/>
              </a:rPr>
              <a:t>Cadeias montanhosas do </a:t>
            </a:r>
            <a:r>
              <a:rPr sz="3200" spc="-15" dirty="0">
                <a:latin typeface="Carlito"/>
                <a:cs typeface="Carlito"/>
              </a:rPr>
              <a:t>oeste;</a:t>
            </a:r>
            <a:endParaRPr sz="3200">
              <a:latin typeface="Carlito"/>
              <a:cs typeface="Carlito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rlito"/>
                <a:cs typeface="Carlito"/>
              </a:rPr>
              <a:t>Planaltos </a:t>
            </a:r>
            <a:r>
              <a:rPr sz="3200" spc="-10" dirty="0">
                <a:latin typeface="Carlito"/>
                <a:cs typeface="Carlito"/>
              </a:rPr>
              <a:t>muito antigos </a:t>
            </a:r>
            <a:r>
              <a:rPr sz="3200" dirty="0">
                <a:latin typeface="Carlito"/>
                <a:cs typeface="Carlito"/>
              </a:rPr>
              <a:t>do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leste;</a:t>
            </a:r>
            <a:endParaRPr sz="3200">
              <a:latin typeface="Carlito"/>
              <a:cs typeface="Carlito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sz="3200" dirty="0">
                <a:latin typeface="Carlito"/>
                <a:cs typeface="Carlito"/>
              </a:rPr>
              <a:t>Planícies e </a:t>
            </a:r>
            <a:r>
              <a:rPr sz="3200" spc="-5" dirty="0">
                <a:latin typeface="Carlito"/>
                <a:cs typeface="Carlito"/>
              </a:rPr>
              <a:t>depressões do</a:t>
            </a:r>
            <a:r>
              <a:rPr sz="3200" spc="-12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centro.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5021" y="186944"/>
            <a:ext cx="19348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</a:t>
            </a:r>
            <a:r>
              <a:rPr spc="-95" dirty="0"/>
              <a:t> </a:t>
            </a:r>
            <a:r>
              <a:rPr spc="-20" dirty="0"/>
              <a:t>relevo</a:t>
            </a: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D198AC40-8448-401E-B879-94E004048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sp>
        <p:nvSpPr>
          <p:cNvPr id="3" name="object 3"/>
          <p:cNvSpPr/>
          <p:nvPr/>
        </p:nvSpPr>
        <p:spPr>
          <a:xfrm>
            <a:off x="971550" y="1052575"/>
            <a:ext cx="7056501" cy="539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47212"/>
            <a:ext cx="8629015" cy="28581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dirty="0">
                <a:latin typeface="Carlito"/>
                <a:cs typeface="Carlito"/>
              </a:rPr>
              <a:t>5)</a:t>
            </a:r>
            <a:r>
              <a:rPr sz="3200" spc="-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Estepes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1966595" algn="l"/>
                <a:tab pos="2649220" algn="l"/>
                <a:tab pos="3691890" algn="l"/>
                <a:tab pos="4261485" algn="l"/>
                <a:tab pos="5296535" algn="l"/>
                <a:tab pos="7090409" algn="l"/>
              </a:tabLst>
            </a:pPr>
            <a:r>
              <a:rPr sz="3200" spc="-5" dirty="0">
                <a:latin typeface="Carlito"/>
                <a:cs typeface="Carlito"/>
              </a:rPr>
              <a:t>O</a:t>
            </a:r>
            <a:r>
              <a:rPr sz="3200" spc="-25" dirty="0">
                <a:latin typeface="Carlito"/>
                <a:cs typeface="Carlito"/>
              </a:rPr>
              <a:t>c</a:t>
            </a:r>
            <a:r>
              <a:rPr sz="3200" spc="-5" dirty="0">
                <a:latin typeface="Carlito"/>
                <a:cs typeface="Carlito"/>
              </a:rPr>
              <a:t>o</a:t>
            </a:r>
            <a:r>
              <a:rPr sz="3200" spc="-15" dirty="0">
                <a:latin typeface="Carlito"/>
                <a:cs typeface="Carlito"/>
              </a:rPr>
              <a:t>r</a:t>
            </a:r>
            <a:r>
              <a:rPr sz="3200" spc="-55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em	em	á</a:t>
            </a:r>
            <a:r>
              <a:rPr sz="3200" spc="-40" dirty="0">
                <a:latin typeface="Carlito"/>
                <a:cs typeface="Carlito"/>
              </a:rPr>
              <a:t>r</a:t>
            </a:r>
            <a:r>
              <a:rPr sz="3200" spc="-15" dirty="0">
                <a:latin typeface="Carlito"/>
                <a:cs typeface="Carlito"/>
              </a:rPr>
              <a:t>e</a:t>
            </a:r>
            <a:r>
              <a:rPr sz="3200" dirty="0">
                <a:latin typeface="Carlito"/>
                <a:cs typeface="Carlito"/>
              </a:rPr>
              <a:t>as	</a:t>
            </a:r>
            <a:r>
              <a:rPr sz="3200" spc="-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e	clima	</a:t>
            </a:r>
            <a:r>
              <a:rPr sz="3200" spc="-5" dirty="0">
                <a:latin typeface="Carlito"/>
                <a:cs typeface="Carlito"/>
              </a:rPr>
              <a:t>se</a:t>
            </a:r>
            <a:r>
              <a:rPr sz="3200" spc="-10" dirty="0">
                <a:latin typeface="Carlito"/>
                <a:cs typeface="Carlito"/>
              </a:rPr>
              <a:t>m</a:t>
            </a:r>
            <a:r>
              <a:rPr sz="3200" dirty="0">
                <a:latin typeface="Carlito"/>
                <a:cs typeface="Carlito"/>
              </a:rPr>
              <a:t>iárido	</a:t>
            </a:r>
            <a:r>
              <a:rPr sz="3200" spc="-5" dirty="0">
                <a:latin typeface="Carlito"/>
                <a:cs typeface="Carlito"/>
              </a:rPr>
              <a:t>(es</a:t>
            </a:r>
            <a:r>
              <a:rPr sz="3200" spc="-30" dirty="0">
                <a:latin typeface="Carlito"/>
                <a:cs typeface="Carlito"/>
              </a:rPr>
              <a:t>c</a:t>
            </a:r>
            <a:r>
              <a:rPr sz="3200" dirty="0">
                <a:latin typeface="Carlito"/>
                <a:cs typeface="Carlito"/>
              </a:rPr>
              <a:t>as</a:t>
            </a:r>
            <a:r>
              <a:rPr sz="3200" spc="-15" dirty="0">
                <a:latin typeface="Carlito"/>
                <a:cs typeface="Carlito"/>
              </a:rPr>
              <a:t>s</a:t>
            </a:r>
            <a:r>
              <a:rPr sz="3200" spc="-35" dirty="0">
                <a:latin typeface="Carlito"/>
                <a:cs typeface="Carlito"/>
              </a:rPr>
              <a:t>e</a:t>
            </a:r>
            <a:r>
              <a:rPr sz="3200" dirty="0">
                <a:latin typeface="Carlito"/>
                <a:cs typeface="Carlito"/>
              </a:rPr>
              <a:t>z  </a:t>
            </a:r>
            <a:r>
              <a:rPr sz="3200" spc="-5" dirty="0">
                <a:latin typeface="Carlito"/>
                <a:cs typeface="Carlito"/>
              </a:rPr>
              <a:t>de </a:t>
            </a:r>
            <a:r>
              <a:rPr sz="3200" spc="-10" dirty="0">
                <a:latin typeface="Carlito"/>
                <a:cs typeface="Carlito"/>
              </a:rPr>
              <a:t>chuvas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20" dirty="0">
                <a:latin typeface="Carlito"/>
                <a:cs typeface="Carlito"/>
              </a:rPr>
              <a:t>temperaturas</a:t>
            </a:r>
            <a:r>
              <a:rPr sz="3200" spc="-5" dirty="0">
                <a:latin typeface="Carlito"/>
                <a:cs typeface="Carlito"/>
              </a:rPr>
              <a:t> elevadas);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México 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spc="-25" dirty="0">
                <a:latin typeface="Carlito"/>
                <a:cs typeface="Carlito"/>
              </a:rPr>
              <a:t>EUA;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rlito"/>
                <a:cs typeface="Carlito"/>
              </a:rPr>
              <a:t>Caatinga </a:t>
            </a:r>
            <a:r>
              <a:rPr sz="3200" spc="5" dirty="0">
                <a:latin typeface="Wingdings"/>
                <a:cs typeface="Wingdings"/>
              </a:rPr>
              <a:t>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Carlito"/>
                <a:cs typeface="Carlito"/>
              </a:rPr>
              <a:t>no</a:t>
            </a:r>
            <a:r>
              <a:rPr sz="3200" spc="-5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Brasil.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A7DEF726-B715-45B0-8BDD-CA89F3A0C6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sp>
        <p:nvSpPr>
          <p:cNvPr id="3" name="object 3"/>
          <p:cNvSpPr/>
          <p:nvPr/>
        </p:nvSpPr>
        <p:spPr>
          <a:xfrm>
            <a:off x="1692275" y="981011"/>
            <a:ext cx="5687949" cy="5510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47212"/>
            <a:ext cx="8628380" cy="49034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spc="-5" dirty="0">
                <a:latin typeface="Carlito"/>
                <a:cs typeface="Carlito"/>
              </a:rPr>
              <a:t>6) </a:t>
            </a:r>
            <a:r>
              <a:rPr sz="3200" spc="-20" dirty="0">
                <a:latin typeface="Carlito"/>
                <a:cs typeface="Carlito"/>
              </a:rPr>
              <a:t>Floresta </a:t>
            </a:r>
            <a:r>
              <a:rPr sz="3200" spc="-10" dirty="0">
                <a:latin typeface="Carlito"/>
                <a:cs typeface="Carlito"/>
              </a:rPr>
              <a:t>boreal </a:t>
            </a:r>
            <a:r>
              <a:rPr sz="3200" spc="-20" dirty="0">
                <a:latin typeface="Carlito"/>
                <a:cs typeface="Carlito"/>
              </a:rPr>
              <a:t>(taiga </a:t>
            </a:r>
            <a:r>
              <a:rPr sz="3200" dirty="0">
                <a:latin typeface="Carlito"/>
                <a:cs typeface="Carlito"/>
              </a:rPr>
              <a:t>ou </a:t>
            </a:r>
            <a:r>
              <a:rPr sz="3200" spc="-20" dirty="0">
                <a:latin typeface="Carlito"/>
                <a:cs typeface="Carlito"/>
              </a:rPr>
              <a:t>floresta </a:t>
            </a:r>
            <a:r>
              <a:rPr sz="3200" spc="-5" dirty="0">
                <a:latin typeface="Carlito"/>
                <a:cs typeface="Carlito"/>
              </a:rPr>
              <a:t>de</a:t>
            </a:r>
            <a:r>
              <a:rPr sz="3200" spc="95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coníferas)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Composta </a:t>
            </a:r>
            <a:r>
              <a:rPr sz="3200" dirty="0">
                <a:latin typeface="Carlito"/>
                <a:cs typeface="Carlito"/>
              </a:rPr>
              <a:t>de </a:t>
            </a:r>
            <a:r>
              <a:rPr sz="3200" spc="-10" dirty="0">
                <a:latin typeface="Carlito"/>
                <a:cs typeface="Carlito"/>
              </a:rPr>
              <a:t>árvores </a:t>
            </a:r>
            <a:r>
              <a:rPr sz="3200" dirty="0">
                <a:latin typeface="Carlito"/>
                <a:cs typeface="Carlito"/>
              </a:rPr>
              <a:t>em </a:t>
            </a:r>
            <a:r>
              <a:rPr sz="3200" spc="-20" dirty="0">
                <a:latin typeface="Carlito"/>
                <a:cs typeface="Carlito"/>
              </a:rPr>
              <a:t>forma </a:t>
            </a:r>
            <a:r>
              <a:rPr sz="3200" dirty="0">
                <a:latin typeface="Carlito"/>
                <a:cs typeface="Carlito"/>
              </a:rPr>
              <a:t>de </a:t>
            </a:r>
            <a:r>
              <a:rPr sz="3200" spc="-10" dirty="0">
                <a:latin typeface="Carlito"/>
                <a:cs typeface="Carlito"/>
              </a:rPr>
              <a:t>cone, </a:t>
            </a:r>
            <a:r>
              <a:rPr sz="3200" spc="-15" dirty="0">
                <a:latin typeface="Carlito"/>
                <a:cs typeface="Carlito"/>
              </a:rPr>
              <a:t>como </a:t>
            </a:r>
            <a:r>
              <a:rPr sz="3200" dirty="0">
                <a:latin typeface="Carlito"/>
                <a:cs typeface="Carlito"/>
              </a:rPr>
              <a:t>os  </a:t>
            </a:r>
            <a:r>
              <a:rPr sz="3200" spc="-10" dirty="0">
                <a:latin typeface="Carlito"/>
                <a:cs typeface="Carlito"/>
              </a:rPr>
              <a:t>pinheiros;</a:t>
            </a:r>
            <a:endParaRPr sz="3200">
              <a:latin typeface="Carlito"/>
              <a:cs typeface="Carlito"/>
            </a:endParaRPr>
          </a:p>
          <a:p>
            <a:pPr marL="355600" marR="571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1590040" algn="l"/>
                <a:tab pos="3095625" algn="l"/>
                <a:tab pos="4017645" algn="l"/>
                <a:tab pos="5084445" algn="l"/>
                <a:tab pos="5972175" algn="l"/>
                <a:tab pos="6342380" algn="l"/>
                <a:tab pos="8046720" algn="l"/>
              </a:tabLst>
            </a:pPr>
            <a:r>
              <a:rPr sz="3200" spc="-45" dirty="0">
                <a:latin typeface="Carlito"/>
                <a:cs typeface="Carlito"/>
              </a:rPr>
              <a:t>F</a:t>
            </a:r>
            <a:r>
              <a:rPr sz="3200" spc="-5" dirty="0">
                <a:latin typeface="Carlito"/>
                <a:cs typeface="Carlito"/>
              </a:rPr>
              <a:t>olha</a:t>
            </a:r>
            <a:r>
              <a:rPr sz="3200" dirty="0">
                <a:latin typeface="Carlito"/>
                <a:cs typeface="Carlito"/>
              </a:rPr>
              <a:t>s	</a:t>
            </a:r>
            <a:r>
              <a:rPr sz="3200" spc="5" dirty="0">
                <a:latin typeface="Carlito"/>
                <a:cs typeface="Carlito"/>
              </a:rPr>
              <a:t>p</a:t>
            </a:r>
            <a:r>
              <a:rPr sz="3200" spc="-15" dirty="0">
                <a:latin typeface="Carlito"/>
                <a:cs typeface="Carlito"/>
              </a:rPr>
              <a:t>e</a:t>
            </a:r>
            <a:r>
              <a:rPr sz="3200" spc="-4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enes	</a:t>
            </a:r>
            <a:r>
              <a:rPr sz="3200" spc="-5" dirty="0">
                <a:latin typeface="Carlito"/>
                <a:cs typeface="Carlito"/>
              </a:rPr>
              <a:t>(nã</a:t>
            </a:r>
            <a:r>
              <a:rPr sz="3200" dirty="0">
                <a:latin typeface="Carlito"/>
                <a:cs typeface="Carlito"/>
              </a:rPr>
              <a:t>o	</a:t>
            </a:r>
            <a:r>
              <a:rPr sz="3200" spc="-25" dirty="0">
                <a:latin typeface="Carlito"/>
                <a:cs typeface="Carlito"/>
              </a:rPr>
              <a:t>c</a:t>
            </a:r>
            <a:r>
              <a:rPr sz="3200" dirty="0">
                <a:latin typeface="Carlito"/>
                <a:cs typeface="Carlito"/>
              </a:rPr>
              <a:t>aem	</a:t>
            </a:r>
            <a:r>
              <a:rPr sz="3200" spc="-25" dirty="0">
                <a:latin typeface="Carlito"/>
                <a:cs typeface="Carlito"/>
              </a:rPr>
              <a:t>c</a:t>
            </a:r>
            <a:r>
              <a:rPr sz="3200" spc="-5" dirty="0">
                <a:latin typeface="Carlito"/>
                <a:cs typeface="Carlito"/>
              </a:rPr>
              <a:t>o</a:t>
            </a:r>
            <a:r>
              <a:rPr sz="3200" dirty="0">
                <a:latin typeface="Carlito"/>
                <a:cs typeface="Carlito"/>
              </a:rPr>
              <a:t>m	a	m</a:t>
            </a:r>
            <a:r>
              <a:rPr sz="3200" spc="15" dirty="0">
                <a:latin typeface="Carlito"/>
                <a:cs typeface="Carlito"/>
              </a:rPr>
              <a:t>u</a:t>
            </a:r>
            <a:r>
              <a:rPr sz="3200" spc="-5" dirty="0">
                <a:latin typeface="Carlito"/>
                <a:cs typeface="Carlito"/>
              </a:rPr>
              <a:t>dan</a:t>
            </a:r>
            <a:r>
              <a:rPr sz="3200" spc="-15" dirty="0">
                <a:latin typeface="Carlito"/>
                <a:cs typeface="Carlito"/>
              </a:rPr>
              <a:t>ç</a:t>
            </a:r>
            <a:r>
              <a:rPr sz="3200" dirty="0">
                <a:latin typeface="Carlito"/>
                <a:cs typeface="Carlito"/>
              </a:rPr>
              <a:t>a	</a:t>
            </a:r>
            <a:r>
              <a:rPr sz="3200" spc="-5" dirty="0">
                <a:latin typeface="Carlito"/>
                <a:cs typeface="Carlito"/>
              </a:rPr>
              <a:t>das  </a:t>
            </a:r>
            <a:r>
              <a:rPr sz="3200" spc="-15" dirty="0">
                <a:latin typeface="Carlito"/>
                <a:cs typeface="Carlito"/>
              </a:rPr>
              <a:t>estações);</a:t>
            </a:r>
            <a:endParaRPr sz="3200">
              <a:latin typeface="Carlito"/>
              <a:cs typeface="Carlito"/>
            </a:endParaRPr>
          </a:p>
          <a:p>
            <a:pPr marL="355600" marR="635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1928495" algn="l"/>
                <a:tab pos="2938780" algn="l"/>
                <a:tab pos="4269105" algn="l"/>
                <a:tab pos="5127625" algn="l"/>
                <a:tab pos="6449060" algn="l"/>
                <a:tab pos="7464425" algn="l"/>
              </a:tabLst>
            </a:pPr>
            <a:r>
              <a:rPr sz="3200" spc="-5" dirty="0">
                <a:latin typeface="Carlito"/>
                <a:cs typeface="Carlito"/>
              </a:rPr>
              <a:t>O</a:t>
            </a:r>
            <a:r>
              <a:rPr sz="3200" spc="-20" dirty="0">
                <a:latin typeface="Carlito"/>
                <a:cs typeface="Carlito"/>
              </a:rPr>
              <a:t>c</a:t>
            </a:r>
            <a:r>
              <a:rPr sz="3200" spc="-5" dirty="0">
                <a:latin typeface="Carlito"/>
                <a:cs typeface="Carlito"/>
              </a:rPr>
              <a:t>o</a:t>
            </a:r>
            <a:r>
              <a:rPr sz="3200" spc="-15" dirty="0">
                <a:latin typeface="Carlito"/>
                <a:cs typeface="Carlito"/>
              </a:rPr>
              <a:t>r</a:t>
            </a:r>
            <a:r>
              <a:rPr sz="3200" spc="-55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e	</a:t>
            </a:r>
            <a:r>
              <a:rPr sz="3200" spc="-5" dirty="0">
                <a:latin typeface="Carlito"/>
                <a:cs typeface="Carlito"/>
              </a:rPr>
              <a:t>na</a:t>
            </a:r>
            <a:r>
              <a:rPr sz="3200" dirty="0">
                <a:latin typeface="Carlito"/>
                <a:cs typeface="Carlito"/>
              </a:rPr>
              <a:t>s	á</a:t>
            </a:r>
            <a:r>
              <a:rPr sz="3200" spc="-4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eas	</a:t>
            </a:r>
            <a:r>
              <a:rPr sz="3200" spc="-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e	cli</a:t>
            </a:r>
            <a:r>
              <a:rPr sz="3200" spc="-15" dirty="0">
                <a:latin typeface="Carlito"/>
                <a:cs typeface="Carlito"/>
              </a:rPr>
              <a:t>m</a:t>
            </a:r>
            <a:r>
              <a:rPr sz="3200" dirty="0">
                <a:latin typeface="Carlito"/>
                <a:cs typeface="Carlito"/>
              </a:rPr>
              <a:t>a	</a:t>
            </a:r>
            <a:r>
              <a:rPr sz="3200" spc="-5" dirty="0">
                <a:latin typeface="Carlito"/>
                <a:cs typeface="Carlito"/>
              </a:rPr>
              <a:t>fr</a:t>
            </a:r>
            <a:r>
              <a:rPr sz="3200" spc="-15" dirty="0">
                <a:latin typeface="Carlito"/>
                <a:cs typeface="Carlito"/>
              </a:rPr>
              <a:t>i</a:t>
            </a:r>
            <a:r>
              <a:rPr sz="3200" dirty="0">
                <a:latin typeface="Carlito"/>
                <a:cs typeface="Carlito"/>
              </a:rPr>
              <a:t>o	</a:t>
            </a:r>
            <a:r>
              <a:rPr sz="3200" spc="-5" dirty="0">
                <a:latin typeface="Carlito"/>
                <a:cs typeface="Carlito"/>
              </a:rPr>
              <a:t>(bai</a:t>
            </a:r>
            <a:r>
              <a:rPr sz="3200" spc="-65" dirty="0">
                <a:latin typeface="Carlito"/>
                <a:cs typeface="Carlito"/>
              </a:rPr>
              <a:t>x</a:t>
            </a:r>
            <a:r>
              <a:rPr sz="3200" spc="5" dirty="0">
                <a:latin typeface="Carlito"/>
                <a:cs typeface="Carlito"/>
              </a:rPr>
              <a:t>a</a:t>
            </a:r>
            <a:r>
              <a:rPr sz="3200" dirty="0">
                <a:latin typeface="Carlito"/>
                <a:cs typeface="Carlito"/>
              </a:rPr>
              <a:t>s  </a:t>
            </a:r>
            <a:r>
              <a:rPr sz="3200" spc="-20" dirty="0">
                <a:latin typeface="Carlito"/>
                <a:cs typeface="Carlito"/>
              </a:rPr>
              <a:t>temperaturas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10" dirty="0">
                <a:latin typeface="Carlito"/>
                <a:cs typeface="Carlito"/>
              </a:rPr>
              <a:t>invernos </a:t>
            </a:r>
            <a:r>
              <a:rPr sz="3200" spc="-5" dirty="0">
                <a:latin typeface="Carlito"/>
                <a:cs typeface="Carlito"/>
              </a:rPr>
              <a:t>longos 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-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rigorosos);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1960245" algn="l"/>
                <a:tab pos="3756025" algn="l"/>
                <a:tab pos="4657725" algn="l"/>
                <a:tab pos="5015865" algn="l"/>
                <a:tab pos="6750684" algn="l"/>
                <a:tab pos="7329805" algn="l"/>
                <a:tab pos="8412480" algn="l"/>
              </a:tabLst>
            </a:pPr>
            <a:r>
              <a:rPr sz="3200" dirty="0">
                <a:latin typeface="Carlito"/>
                <a:cs typeface="Carlito"/>
              </a:rPr>
              <a:t>Ba</a:t>
            </a:r>
            <a:r>
              <a:rPr sz="3200" spc="-45" dirty="0">
                <a:latin typeface="Carlito"/>
                <a:cs typeface="Carlito"/>
              </a:rPr>
              <a:t>st</a:t>
            </a:r>
            <a:r>
              <a:rPr sz="3200" dirty="0">
                <a:latin typeface="Carlito"/>
                <a:cs typeface="Carlito"/>
              </a:rPr>
              <a:t>a</a:t>
            </a:r>
            <a:r>
              <a:rPr sz="3200" spc="-30" dirty="0">
                <a:latin typeface="Carlito"/>
                <a:cs typeface="Carlito"/>
              </a:rPr>
              <a:t>n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e	</a:t>
            </a:r>
            <a:r>
              <a:rPr sz="3200" spc="-50" dirty="0">
                <a:latin typeface="Carlito"/>
                <a:cs typeface="Carlito"/>
              </a:rPr>
              <a:t>e</a:t>
            </a:r>
            <a:r>
              <a:rPr sz="3200" spc="-5" dirty="0">
                <a:latin typeface="Carlito"/>
                <a:cs typeface="Carlito"/>
              </a:rPr>
              <a:t>xplo</a:t>
            </a:r>
            <a:r>
              <a:rPr sz="3200" spc="-70" dirty="0">
                <a:latin typeface="Carlito"/>
                <a:cs typeface="Carlito"/>
              </a:rPr>
              <a:t>r</a:t>
            </a:r>
            <a:r>
              <a:rPr sz="3200" spc="-15" dirty="0">
                <a:latin typeface="Carlito"/>
                <a:cs typeface="Carlito"/>
              </a:rPr>
              <a:t>a</a:t>
            </a:r>
            <a:r>
              <a:rPr sz="3200" spc="-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a	</a:t>
            </a:r>
            <a:r>
              <a:rPr sz="3200" spc="-5" dirty="0">
                <a:latin typeface="Carlito"/>
                <a:cs typeface="Carlito"/>
              </a:rPr>
              <a:t>pa</a:t>
            </a:r>
            <a:r>
              <a:rPr sz="3200" spc="-7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a	a	</a:t>
            </a:r>
            <a:r>
              <a:rPr sz="3200" spc="-5" dirty="0">
                <a:latin typeface="Carlito"/>
                <a:cs typeface="Carlito"/>
              </a:rPr>
              <a:t>p</a:t>
            </a:r>
            <a:r>
              <a:rPr sz="3200" spc="-60" dirty="0">
                <a:latin typeface="Carlito"/>
                <a:cs typeface="Carlito"/>
              </a:rPr>
              <a:t>r</a:t>
            </a:r>
            <a:r>
              <a:rPr sz="3200" spc="-5" dirty="0">
                <a:latin typeface="Carlito"/>
                <a:cs typeface="Carlito"/>
              </a:rPr>
              <a:t>odu</a:t>
            </a:r>
            <a:r>
              <a:rPr sz="3200" spc="-20" dirty="0">
                <a:latin typeface="Carlito"/>
                <a:cs typeface="Carlito"/>
              </a:rPr>
              <a:t>ç</a:t>
            </a:r>
            <a:r>
              <a:rPr sz="3200" dirty="0">
                <a:latin typeface="Carlito"/>
                <a:cs typeface="Carlito"/>
              </a:rPr>
              <a:t>ão	</a:t>
            </a:r>
            <a:r>
              <a:rPr sz="3200" spc="-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e	</a:t>
            </a:r>
            <a:r>
              <a:rPr sz="3200" spc="-5" dirty="0">
                <a:latin typeface="Carlito"/>
                <a:cs typeface="Carlito"/>
              </a:rPr>
              <a:t>pape</a:t>
            </a:r>
            <a:r>
              <a:rPr sz="3200" dirty="0">
                <a:latin typeface="Carlito"/>
                <a:cs typeface="Carlito"/>
              </a:rPr>
              <a:t>l	e  </a:t>
            </a:r>
            <a:r>
              <a:rPr sz="3200" spc="-5" dirty="0">
                <a:latin typeface="Carlito"/>
                <a:cs typeface="Carlito"/>
              </a:rPr>
              <a:t>papelão.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E2F054BF-278F-4EA6-B964-395EA46B21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27087" y="1125537"/>
            <a:ext cx="7058025" cy="5299075"/>
            <a:chOff x="827087" y="1125537"/>
            <a:chExt cx="7058025" cy="5299075"/>
          </a:xfrm>
        </p:grpSpPr>
        <p:sp>
          <p:nvSpPr>
            <p:cNvPr id="4" name="object 4"/>
            <p:cNvSpPr/>
            <p:nvPr/>
          </p:nvSpPr>
          <p:spPr>
            <a:xfrm>
              <a:off x="971550" y="1341500"/>
              <a:ext cx="6696075" cy="5021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27087" y="1125537"/>
              <a:ext cx="7058025" cy="52990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865"/>
              </a:spcBef>
            </a:pPr>
            <a:r>
              <a:rPr spc="-5" dirty="0"/>
              <a:t>7)</a:t>
            </a:r>
            <a:r>
              <a:rPr spc="-10" dirty="0"/>
              <a:t> </a:t>
            </a:r>
            <a:r>
              <a:rPr spc="-50" dirty="0"/>
              <a:t>Tundra</a:t>
            </a:r>
          </a:p>
          <a:p>
            <a:pPr marL="356235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  <a:tab pos="356235" algn="l"/>
                <a:tab pos="2738120" algn="l"/>
                <a:tab pos="3458845" algn="l"/>
                <a:tab pos="4545965" algn="l"/>
                <a:tab pos="5544185" algn="l"/>
                <a:tab pos="5913120" algn="l"/>
                <a:tab pos="6746875" algn="l"/>
              </a:tabLst>
            </a:pPr>
            <a:r>
              <a:rPr spc="-5" dirty="0"/>
              <a:t>Ca</a:t>
            </a:r>
            <a:r>
              <a:rPr spc="-70" dirty="0"/>
              <a:t>r</a:t>
            </a:r>
            <a:r>
              <a:rPr dirty="0"/>
              <a:t>ac</a:t>
            </a:r>
            <a:r>
              <a:rPr spc="-45" dirty="0"/>
              <a:t>t</a:t>
            </a:r>
            <a:r>
              <a:rPr dirty="0"/>
              <a:t>erí</a:t>
            </a:r>
            <a:r>
              <a:rPr spc="-50" dirty="0"/>
              <a:t>s</a:t>
            </a:r>
            <a:r>
              <a:rPr dirty="0"/>
              <a:t>t</a:t>
            </a:r>
            <a:r>
              <a:rPr spc="-15" dirty="0"/>
              <a:t>i</a:t>
            </a:r>
            <a:r>
              <a:rPr spc="-30" dirty="0"/>
              <a:t>c</a:t>
            </a:r>
            <a:r>
              <a:rPr dirty="0"/>
              <a:t>a	</a:t>
            </a:r>
            <a:r>
              <a:rPr spc="-5" dirty="0"/>
              <a:t>da</a:t>
            </a:r>
            <a:r>
              <a:rPr dirty="0"/>
              <a:t>s	</a:t>
            </a:r>
            <a:r>
              <a:rPr spc="-80" dirty="0"/>
              <a:t>z</a:t>
            </a:r>
            <a:r>
              <a:rPr spc="-5" dirty="0"/>
              <a:t>ona</a:t>
            </a:r>
            <a:r>
              <a:rPr dirty="0"/>
              <a:t>s	</a:t>
            </a:r>
            <a:r>
              <a:rPr spc="5" dirty="0"/>
              <a:t>o</a:t>
            </a:r>
            <a:r>
              <a:rPr spc="-5" dirty="0"/>
              <a:t>nd</a:t>
            </a:r>
            <a:r>
              <a:rPr dirty="0"/>
              <a:t>e	o	</a:t>
            </a:r>
            <a:r>
              <a:rPr spc="-5" dirty="0"/>
              <a:t>sol</a:t>
            </a:r>
            <a:r>
              <a:rPr dirty="0"/>
              <a:t>o	</a:t>
            </a:r>
            <a:r>
              <a:rPr spc="-5" dirty="0"/>
              <a:t>per</a:t>
            </a:r>
            <a:r>
              <a:rPr spc="-10" dirty="0"/>
              <a:t>m</a:t>
            </a:r>
            <a:r>
              <a:rPr spc="5" dirty="0"/>
              <a:t>a</a:t>
            </a:r>
            <a:r>
              <a:rPr spc="-5" dirty="0"/>
              <a:t>nece  congelado </a:t>
            </a:r>
            <a:r>
              <a:rPr dirty="0"/>
              <a:t>a maior </a:t>
            </a:r>
            <a:r>
              <a:rPr spc="-15" dirty="0"/>
              <a:t>parte </a:t>
            </a:r>
            <a:r>
              <a:rPr spc="-5" dirty="0"/>
              <a:t>do </a:t>
            </a:r>
            <a:r>
              <a:rPr dirty="0"/>
              <a:t>ano </a:t>
            </a:r>
            <a:r>
              <a:rPr spc="-5" dirty="0"/>
              <a:t>(clima</a:t>
            </a:r>
            <a:r>
              <a:rPr spc="35" dirty="0"/>
              <a:t> </a:t>
            </a:r>
            <a:r>
              <a:rPr spc="-5" dirty="0"/>
              <a:t>polar);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8267" y="2802382"/>
            <a:ext cx="1742439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rlito"/>
                <a:cs typeface="Carlito"/>
              </a:rPr>
              <a:t>Pouca  </a:t>
            </a:r>
            <a:r>
              <a:rPr sz="3200" dirty="0">
                <a:latin typeface="Carlito"/>
                <a:cs typeface="Carlito"/>
              </a:rPr>
              <a:t>algumas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0795" y="2802382"/>
            <a:ext cx="3500754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3365" marR="5080" indent="-241300">
              <a:lnSpc>
                <a:spcPct val="100000"/>
              </a:lnSpc>
              <a:spcBef>
                <a:spcPts val="105"/>
              </a:spcBef>
              <a:tabLst>
                <a:tab pos="1940560" algn="l"/>
                <a:tab pos="2370455" algn="l"/>
                <a:tab pos="2984500" algn="l"/>
              </a:tabLst>
            </a:pPr>
            <a:r>
              <a:rPr sz="3200" spc="-5" dirty="0">
                <a:latin typeface="Carlito"/>
                <a:cs typeface="Carlito"/>
              </a:rPr>
              <a:t>di</a:t>
            </a:r>
            <a:r>
              <a:rPr sz="3200" spc="-40" dirty="0">
                <a:latin typeface="Carlito"/>
                <a:cs typeface="Carlito"/>
              </a:rPr>
              <a:t>v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-60" dirty="0">
                <a:latin typeface="Carlito"/>
                <a:cs typeface="Carlito"/>
              </a:rPr>
              <a:t>r</a:t>
            </a:r>
            <a:r>
              <a:rPr sz="3200" spc="-5" dirty="0">
                <a:latin typeface="Carlito"/>
                <a:cs typeface="Carlito"/>
              </a:rPr>
              <a:t>sid</a:t>
            </a:r>
            <a:r>
              <a:rPr sz="3200" spc="5" dirty="0">
                <a:latin typeface="Carlito"/>
                <a:cs typeface="Carlito"/>
              </a:rPr>
              <a:t>a</a:t>
            </a:r>
            <a:r>
              <a:rPr sz="3200" spc="-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e		a</a:t>
            </a:r>
            <a:r>
              <a:rPr sz="3200" spc="5" dirty="0">
                <a:latin typeface="Carlito"/>
                <a:cs typeface="Carlito"/>
              </a:rPr>
              <a:t>n</a:t>
            </a:r>
            <a:r>
              <a:rPr sz="3200" dirty="0">
                <a:latin typeface="Carlito"/>
                <a:cs typeface="Carlito"/>
              </a:rPr>
              <a:t>imal  </a:t>
            </a:r>
            <a:r>
              <a:rPr sz="3200" spc="-10" dirty="0">
                <a:latin typeface="Carlito"/>
                <a:cs typeface="Carlito"/>
              </a:rPr>
              <a:t>raposas,	</a:t>
            </a:r>
            <a:r>
              <a:rPr sz="3200" spc="-20" dirty="0">
                <a:latin typeface="Carlito"/>
                <a:cs typeface="Carlito"/>
              </a:rPr>
              <a:t>aves	</a:t>
            </a:r>
            <a:r>
              <a:rPr sz="3200" dirty="0">
                <a:latin typeface="Carlito"/>
                <a:cs typeface="Carlito"/>
              </a:rPr>
              <a:t>e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41009" y="2802382"/>
            <a:ext cx="183832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41959">
              <a:lnSpc>
                <a:spcPct val="100000"/>
              </a:lnSpc>
              <a:spcBef>
                <a:spcPts val="105"/>
              </a:spcBef>
              <a:tabLst>
                <a:tab pos="1621790" algn="l"/>
              </a:tabLst>
            </a:pPr>
            <a:r>
              <a:rPr sz="3200" spc="-10" dirty="0">
                <a:latin typeface="Carlito"/>
                <a:cs typeface="Carlito"/>
              </a:rPr>
              <a:t>(renas,  </a:t>
            </a:r>
            <a:r>
              <a:rPr sz="3200" dirty="0">
                <a:latin typeface="Carlito"/>
                <a:cs typeface="Carlito"/>
              </a:rPr>
              <a:t>in</a:t>
            </a:r>
            <a:r>
              <a:rPr sz="3200" spc="-15" dirty="0">
                <a:latin typeface="Carlito"/>
                <a:cs typeface="Carlito"/>
              </a:rPr>
              <a:t>se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spc="-5" dirty="0">
                <a:latin typeface="Carlito"/>
                <a:cs typeface="Carlito"/>
              </a:rPr>
              <a:t>os</a:t>
            </a:r>
            <a:r>
              <a:rPr sz="3200" dirty="0">
                <a:latin typeface="Carlito"/>
                <a:cs typeface="Carlito"/>
              </a:rPr>
              <a:t>)	e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69834" y="2802382"/>
            <a:ext cx="131572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1760" marR="5080" indent="-99695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latin typeface="Carlito"/>
                <a:cs typeface="Carlito"/>
              </a:rPr>
              <a:t>c</a:t>
            </a:r>
            <a:r>
              <a:rPr sz="3200" spc="5" dirty="0">
                <a:latin typeface="Carlito"/>
                <a:cs typeface="Carlito"/>
              </a:rPr>
              <a:t>a</a:t>
            </a:r>
            <a:r>
              <a:rPr sz="3200" dirty="0">
                <a:latin typeface="Carlito"/>
                <a:cs typeface="Carlito"/>
              </a:rPr>
              <a:t>ribu</a:t>
            </a:r>
            <a:r>
              <a:rPr sz="3200" spc="-5" dirty="0">
                <a:latin typeface="Carlito"/>
                <a:cs typeface="Carlito"/>
              </a:rPr>
              <a:t>s</a:t>
            </a:r>
            <a:r>
              <a:rPr sz="3200" dirty="0">
                <a:latin typeface="Carlito"/>
                <a:cs typeface="Carlito"/>
              </a:rPr>
              <a:t>,  </a:t>
            </a:r>
            <a:r>
              <a:rPr sz="3200" spc="-35" dirty="0">
                <a:latin typeface="Carlito"/>
                <a:cs typeface="Carlito"/>
              </a:rPr>
              <a:t>v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-35" dirty="0">
                <a:latin typeface="Carlito"/>
                <a:cs typeface="Carlito"/>
              </a:rPr>
              <a:t>g</a:t>
            </a:r>
            <a:r>
              <a:rPr sz="3200" spc="-15" dirty="0">
                <a:latin typeface="Carlito"/>
                <a:cs typeface="Carlito"/>
              </a:rPr>
              <a:t>e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al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1167" y="3778122"/>
            <a:ext cx="828357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05610" algn="l"/>
                <a:tab pos="3104515" algn="l"/>
                <a:tab pos="3514725" algn="l"/>
                <a:tab pos="4921885" algn="l"/>
                <a:tab pos="6927850" algn="l"/>
                <a:tab pos="8055609" algn="l"/>
              </a:tabLst>
            </a:pPr>
            <a:r>
              <a:rPr sz="3200" spc="-5" dirty="0">
                <a:latin typeface="Carlito"/>
                <a:cs typeface="Carlito"/>
              </a:rPr>
              <a:t>(mus</a:t>
            </a:r>
            <a:r>
              <a:rPr sz="3200" spc="-20" dirty="0">
                <a:latin typeface="Carlito"/>
                <a:cs typeface="Carlito"/>
              </a:rPr>
              <a:t>g</a:t>
            </a:r>
            <a:r>
              <a:rPr sz="3200" spc="-5" dirty="0">
                <a:latin typeface="Carlito"/>
                <a:cs typeface="Carlito"/>
              </a:rPr>
              <a:t>os</a:t>
            </a:r>
            <a:r>
              <a:rPr sz="3200" dirty="0">
                <a:latin typeface="Carlito"/>
                <a:cs typeface="Carlito"/>
              </a:rPr>
              <a:t>,	li</a:t>
            </a:r>
            <a:r>
              <a:rPr sz="3200" spc="10" dirty="0">
                <a:latin typeface="Carlito"/>
                <a:cs typeface="Carlito"/>
              </a:rPr>
              <a:t>q</a:t>
            </a:r>
            <a:r>
              <a:rPr sz="3200" spc="-5" dirty="0">
                <a:latin typeface="Carlito"/>
                <a:cs typeface="Carlito"/>
              </a:rPr>
              <a:t>uen</a:t>
            </a:r>
            <a:r>
              <a:rPr sz="3200" dirty="0">
                <a:latin typeface="Carlito"/>
                <a:cs typeface="Carlito"/>
              </a:rPr>
              <a:t>s	e	</a:t>
            </a:r>
            <a:r>
              <a:rPr sz="3200" spc="-5" dirty="0">
                <a:latin typeface="Carlito"/>
                <a:cs typeface="Carlito"/>
              </a:rPr>
              <a:t>pla</a:t>
            </a:r>
            <a:r>
              <a:rPr sz="3200" spc="-25" dirty="0">
                <a:latin typeface="Carlito"/>
                <a:cs typeface="Carlito"/>
              </a:rPr>
              <a:t>n</a:t>
            </a:r>
            <a:r>
              <a:rPr sz="3200" spc="-30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as	</a:t>
            </a:r>
            <a:r>
              <a:rPr sz="3200" spc="-5" dirty="0">
                <a:latin typeface="Carlito"/>
                <a:cs typeface="Carlito"/>
              </a:rPr>
              <a:t>herbáce</a:t>
            </a:r>
            <a:r>
              <a:rPr sz="3200" spc="5" dirty="0">
                <a:latin typeface="Carlito"/>
                <a:cs typeface="Carlito"/>
              </a:rPr>
              <a:t>a</a:t>
            </a:r>
            <a:r>
              <a:rPr sz="3200" spc="-5" dirty="0">
                <a:latin typeface="Carlito"/>
                <a:cs typeface="Carlito"/>
              </a:rPr>
              <a:t>s</a:t>
            </a:r>
            <a:r>
              <a:rPr sz="3200" dirty="0">
                <a:latin typeface="Carlito"/>
                <a:cs typeface="Carlito"/>
              </a:rPr>
              <a:t>,	</a:t>
            </a:r>
            <a:r>
              <a:rPr sz="3200" spc="-35" dirty="0">
                <a:latin typeface="Carlito"/>
                <a:cs typeface="Carlito"/>
              </a:rPr>
              <a:t>c</a:t>
            </a:r>
            <a:r>
              <a:rPr sz="3200" spc="-5" dirty="0">
                <a:latin typeface="Carlito"/>
                <a:cs typeface="Carlito"/>
              </a:rPr>
              <a:t>o</a:t>
            </a:r>
            <a:r>
              <a:rPr sz="3200" spc="-15" dirty="0">
                <a:latin typeface="Carlito"/>
                <a:cs typeface="Carlito"/>
              </a:rPr>
              <a:t>m</a:t>
            </a:r>
            <a:r>
              <a:rPr sz="3200" dirty="0">
                <a:latin typeface="Carlito"/>
                <a:cs typeface="Carlito"/>
              </a:rPr>
              <a:t>o	o  </a:t>
            </a:r>
            <a:r>
              <a:rPr sz="3200" spc="-5" dirty="0">
                <a:latin typeface="Carlito"/>
                <a:cs typeface="Carlito"/>
              </a:rPr>
              <a:t>capim).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10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68AB8FD1-CAE5-4511-B3C9-068EF0781E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41" y="186944"/>
            <a:ext cx="437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Biomas </a:t>
            </a:r>
            <a:r>
              <a:rPr spc="-5" dirty="0"/>
              <a:t>da</a:t>
            </a:r>
            <a:r>
              <a:rPr spc="-60" dirty="0"/>
              <a:t> </a:t>
            </a:r>
            <a:r>
              <a:rPr spc="-10" dirty="0"/>
              <a:t>América</a:t>
            </a:r>
          </a:p>
        </p:txBody>
      </p:sp>
      <p:sp>
        <p:nvSpPr>
          <p:cNvPr id="3" name="object 3"/>
          <p:cNvSpPr/>
          <p:nvPr/>
        </p:nvSpPr>
        <p:spPr>
          <a:xfrm>
            <a:off x="1042987" y="1341500"/>
            <a:ext cx="6937375" cy="5202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845F22-3E7F-4E50-A983-4F8D7E9D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89" y="186944"/>
            <a:ext cx="7405420" cy="1354217"/>
          </a:xfrm>
        </p:spPr>
        <p:txBody>
          <a:bodyPr/>
          <a:lstStyle/>
          <a:p>
            <a:r>
              <a:rPr lang="pt-BR" dirty="0"/>
              <a:t>* Fazer exercícios da apostila, página 59, 65 e 66</a:t>
            </a:r>
          </a:p>
        </p:txBody>
      </p:sp>
    </p:spTree>
    <p:extLst>
      <p:ext uri="{BB962C8B-B14F-4D97-AF65-F5344CB8AC3E}">
        <p14:creationId xmlns:p14="http://schemas.microsoft.com/office/powerpoint/2010/main" xmlns="" val="391697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033119"/>
            <a:ext cx="8625840" cy="168656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rlito"/>
                <a:cs typeface="Carlito"/>
              </a:rPr>
              <a:t>Costa </a:t>
            </a:r>
            <a:r>
              <a:rPr sz="3200" spc="-5" dirty="0">
                <a:latin typeface="Carlito"/>
                <a:cs typeface="Carlito"/>
              </a:rPr>
              <a:t>do Oceano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Pacífico;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ts val="3820"/>
              </a:lnSpc>
              <a:spcBef>
                <a:spcPts val="935"/>
              </a:spcBef>
              <a:buFont typeface="Arial"/>
              <a:buChar char="•"/>
              <a:tabLst>
                <a:tab pos="354965" algn="l"/>
                <a:tab pos="355600" algn="l"/>
                <a:tab pos="2889885" algn="l"/>
                <a:tab pos="4857750" algn="l"/>
                <a:tab pos="5541010" algn="l"/>
                <a:tab pos="7054215" algn="l"/>
                <a:tab pos="7747634" algn="l"/>
              </a:tabLst>
            </a:pPr>
            <a:r>
              <a:rPr sz="3200" spc="-5" dirty="0">
                <a:latin typeface="Carlito"/>
                <a:cs typeface="Carlito"/>
              </a:rPr>
              <a:t>Dob</a:t>
            </a:r>
            <a:r>
              <a:rPr sz="3200" spc="-65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ame</a:t>
            </a:r>
            <a:r>
              <a:rPr sz="3200" spc="-30" dirty="0">
                <a:latin typeface="Carlito"/>
                <a:cs typeface="Carlito"/>
              </a:rPr>
              <a:t>n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spc="-5" dirty="0">
                <a:latin typeface="Carlito"/>
                <a:cs typeface="Carlito"/>
              </a:rPr>
              <a:t>o</a:t>
            </a:r>
            <a:r>
              <a:rPr sz="3200" dirty="0">
                <a:latin typeface="Carlito"/>
                <a:cs typeface="Carlito"/>
              </a:rPr>
              <a:t>s	modernos	</a:t>
            </a:r>
            <a:r>
              <a:rPr sz="3200" dirty="0">
                <a:latin typeface="Wingdings"/>
                <a:cs typeface="Wingdings"/>
              </a:rPr>
              <a:t>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Carlito"/>
                <a:cs typeface="Carlito"/>
              </a:rPr>
              <a:t>choque	</a:t>
            </a:r>
            <a:r>
              <a:rPr sz="3200" spc="-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a	</a:t>
            </a:r>
            <a:r>
              <a:rPr sz="3200" spc="-5" dirty="0">
                <a:latin typeface="Carlito"/>
                <a:cs typeface="Carlito"/>
              </a:rPr>
              <a:t>pla</a:t>
            </a:r>
            <a:r>
              <a:rPr sz="3200" spc="-35" dirty="0">
                <a:latin typeface="Carlito"/>
                <a:cs typeface="Carlito"/>
              </a:rPr>
              <a:t>c</a:t>
            </a:r>
            <a:r>
              <a:rPr sz="3200" dirty="0">
                <a:latin typeface="Carlito"/>
                <a:cs typeface="Carlito"/>
              </a:rPr>
              <a:t>a  </a:t>
            </a:r>
            <a:r>
              <a:rPr sz="3200" spc="-15" dirty="0">
                <a:latin typeface="Carlito"/>
                <a:cs typeface="Carlito"/>
              </a:rPr>
              <a:t>continental </a:t>
            </a:r>
            <a:r>
              <a:rPr sz="3200" spc="-10" dirty="0">
                <a:latin typeface="Carlito"/>
                <a:cs typeface="Carlito"/>
              </a:rPr>
              <a:t>com </a:t>
            </a:r>
            <a:r>
              <a:rPr sz="3200" dirty="0">
                <a:latin typeface="Carlito"/>
                <a:cs typeface="Carlito"/>
              </a:rPr>
              <a:t>a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oceânica;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2791460"/>
            <a:ext cx="51657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2520950" algn="l"/>
                <a:tab pos="4344035" algn="l"/>
              </a:tabLst>
            </a:pPr>
            <a:r>
              <a:rPr sz="3200" dirty="0">
                <a:latin typeface="Carlito"/>
                <a:cs typeface="Carlito"/>
              </a:rPr>
              <a:t>Mo</a:t>
            </a:r>
            <a:r>
              <a:rPr sz="3200" spc="-30" dirty="0">
                <a:latin typeface="Carlito"/>
                <a:cs typeface="Carlito"/>
              </a:rPr>
              <a:t>n</a:t>
            </a:r>
            <a:r>
              <a:rPr sz="3200" spc="-45" dirty="0"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a</a:t>
            </a:r>
            <a:r>
              <a:rPr sz="3200" spc="5" dirty="0">
                <a:latin typeface="Carlito"/>
                <a:cs typeface="Carlito"/>
              </a:rPr>
              <a:t>nh</a:t>
            </a:r>
            <a:r>
              <a:rPr sz="3200" dirty="0">
                <a:latin typeface="Carlito"/>
                <a:cs typeface="Carlito"/>
              </a:rPr>
              <a:t>as	</a:t>
            </a:r>
            <a:r>
              <a:rPr sz="3200" spc="-65" dirty="0">
                <a:latin typeface="Carlito"/>
                <a:cs typeface="Carlito"/>
              </a:rPr>
              <a:t>R</a:t>
            </a:r>
            <a:r>
              <a:rPr sz="3200" spc="-5" dirty="0">
                <a:latin typeface="Carlito"/>
                <a:cs typeface="Carlito"/>
              </a:rPr>
              <a:t>oc</a:t>
            </a:r>
            <a:r>
              <a:rPr sz="3200" spc="-15" dirty="0">
                <a:latin typeface="Carlito"/>
                <a:cs typeface="Carlito"/>
              </a:rPr>
              <a:t>h</a:t>
            </a:r>
            <a:r>
              <a:rPr sz="3200" spc="-5" dirty="0">
                <a:latin typeface="Carlito"/>
                <a:cs typeface="Carlito"/>
              </a:rPr>
              <a:t>osa</a:t>
            </a:r>
            <a:r>
              <a:rPr sz="3200" dirty="0">
                <a:latin typeface="Carlito"/>
                <a:cs typeface="Carlito"/>
              </a:rPr>
              <a:t>s	</a:t>
            </a:r>
            <a:r>
              <a:rPr sz="3200" spc="-5" dirty="0">
                <a:latin typeface="Carlito"/>
                <a:cs typeface="Carlito"/>
              </a:rPr>
              <a:t>(E</a:t>
            </a:r>
            <a:r>
              <a:rPr sz="3200" spc="-85" dirty="0">
                <a:latin typeface="Carlito"/>
                <a:cs typeface="Carlito"/>
              </a:rPr>
              <a:t>U</a:t>
            </a:r>
            <a:r>
              <a:rPr sz="3200" dirty="0">
                <a:latin typeface="Carlito"/>
                <a:cs typeface="Carlito"/>
              </a:rPr>
              <a:t>A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81217" y="2791460"/>
            <a:ext cx="19659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99109" algn="l"/>
              </a:tabLst>
            </a:pPr>
            <a:r>
              <a:rPr sz="3200" dirty="0">
                <a:latin typeface="Carlito"/>
                <a:cs typeface="Carlito"/>
              </a:rPr>
              <a:t>e	</a:t>
            </a:r>
            <a:r>
              <a:rPr sz="3200" spc="-5" dirty="0">
                <a:latin typeface="Carlito"/>
                <a:cs typeface="Carlito"/>
              </a:rPr>
              <a:t>Canadá),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1167" y="2791460"/>
            <a:ext cx="828484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7305675">
              <a:lnSpc>
                <a:spcPct val="100000"/>
              </a:lnSpc>
              <a:spcBef>
                <a:spcPts val="105"/>
              </a:spcBef>
              <a:tabLst>
                <a:tab pos="1742439" algn="l"/>
                <a:tab pos="3551554" algn="l"/>
                <a:tab pos="4119879" algn="l"/>
                <a:tab pos="6293485" algn="l"/>
                <a:tab pos="7247890" algn="l"/>
              </a:tabLst>
            </a:pPr>
            <a:r>
              <a:rPr sz="3200" spc="-5" dirty="0">
                <a:latin typeface="Carlito"/>
                <a:cs typeface="Carlito"/>
              </a:rPr>
              <a:t>Sier</a:t>
            </a:r>
            <a:r>
              <a:rPr sz="3200" spc="-7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a  Mae</a:t>
            </a:r>
            <a:r>
              <a:rPr sz="3200" spc="-45" dirty="0">
                <a:latin typeface="Carlito"/>
                <a:cs typeface="Carlito"/>
              </a:rPr>
              <a:t>s</a:t>
            </a:r>
            <a:r>
              <a:rPr sz="3200" dirty="0">
                <a:latin typeface="Carlito"/>
                <a:cs typeface="Carlito"/>
              </a:rPr>
              <a:t>t</a:t>
            </a:r>
            <a:r>
              <a:rPr sz="3200" spc="-7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a	</a:t>
            </a:r>
            <a:r>
              <a:rPr sz="3200" spc="-5" dirty="0">
                <a:latin typeface="Carlito"/>
                <a:cs typeface="Carlito"/>
              </a:rPr>
              <a:t>(M</a:t>
            </a:r>
            <a:r>
              <a:rPr sz="3200" spc="-55" dirty="0">
                <a:latin typeface="Carlito"/>
                <a:cs typeface="Carlito"/>
              </a:rPr>
              <a:t>é</a:t>
            </a:r>
            <a:r>
              <a:rPr sz="3200" spc="-5" dirty="0">
                <a:latin typeface="Carlito"/>
                <a:cs typeface="Carlito"/>
              </a:rPr>
              <a:t>xi</a:t>
            </a:r>
            <a:r>
              <a:rPr sz="3200" spc="-40" dirty="0">
                <a:latin typeface="Carlito"/>
                <a:cs typeface="Carlito"/>
              </a:rPr>
              <a:t>c</a:t>
            </a:r>
            <a:r>
              <a:rPr sz="3200" spc="-5" dirty="0">
                <a:latin typeface="Carlito"/>
                <a:cs typeface="Carlito"/>
              </a:rPr>
              <a:t>o</a:t>
            </a:r>
            <a:r>
              <a:rPr sz="3200" dirty="0">
                <a:latin typeface="Carlito"/>
                <a:cs typeface="Carlito"/>
              </a:rPr>
              <a:t>)	e	</a:t>
            </a:r>
            <a:r>
              <a:rPr sz="3200" spc="-5" dirty="0">
                <a:latin typeface="Carlito"/>
                <a:cs typeface="Carlito"/>
              </a:rPr>
              <a:t>C</a:t>
            </a:r>
            <a:r>
              <a:rPr sz="3200" spc="5" dirty="0">
                <a:latin typeface="Carlito"/>
                <a:cs typeface="Carlito"/>
              </a:rPr>
              <a:t>o</a:t>
            </a:r>
            <a:r>
              <a:rPr sz="3200" spc="-55" dirty="0">
                <a:latin typeface="Carlito"/>
                <a:cs typeface="Carlito"/>
              </a:rPr>
              <a:t>r</a:t>
            </a:r>
            <a:r>
              <a:rPr sz="3200" spc="-5" dirty="0">
                <a:latin typeface="Carlito"/>
                <a:cs typeface="Carlito"/>
              </a:rPr>
              <a:t>dilhei</a:t>
            </a:r>
            <a:r>
              <a:rPr sz="3200" spc="-70" dirty="0">
                <a:latin typeface="Carlito"/>
                <a:cs typeface="Carlito"/>
              </a:rPr>
              <a:t>r</a:t>
            </a:r>
            <a:r>
              <a:rPr sz="3200" dirty="0">
                <a:latin typeface="Carlito"/>
                <a:cs typeface="Carlito"/>
              </a:rPr>
              <a:t>a	</a:t>
            </a:r>
            <a:r>
              <a:rPr sz="3200" spc="-5" dirty="0">
                <a:latin typeface="Carlito"/>
                <a:cs typeface="Carlito"/>
              </a:rPr>
              <a:t>do</a:t>
            </a:r>
            <a:r>
              <a:rPr sz="3200" dirty="0">
                <a:latin typeface="Carlito"/>
                <a:cs typeface="Carlito"/>
              </a:rPr>
              <a:t>s	An</a:t>
            </a:r>
            <a:r>
              <a:rPr sz="3200" spc="-15" dirty="0">
                <a:latin typeface="Carlito"/>
                <a:cs typeface="Carlito"/>
              </a:rPr>
              <a:t>d</a:t>
            </a:r>
            <a:r>
              <a:rPr sz="3200" dirty="0">
                <a:latin typeface="Carlito"/>
                <a:cs typeface="Carlito"/>
              </a:rPr>
              <a:t>es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267" y="3669639"/>
            <a:ext cx="8630920" cy="217233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algn="just">
              <a:lnSpc>
                <a:spcPct val="100000"/>
              </a:lnSpc>
              <a:spcBef>
                <a:spcPts val="870"/>
              </a:spcBef>
            </a:pPr>
            <a:r>
              <a:rPr sz="3200" spc="-5" dirty="0">
                <a:latin typeface="Carlito"/>
                <a:cs typeface="Carlito"/>
              </a:rPr>
              <a:t>(América do Sul);</a:t>
            </a:r>
            <a:endParaRPr sz="3200">
              <a:latin typeface="Carlito"/>
              <a:cs typeface="Carlito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Áreas pouco </a:t>
            </a:r>
            <a:r>
              <a:rPr sz="3200" dirty="0">
                <a:latin typeface="Carlito"/>
                <a:cs typeface="Carlito"/>
              </a:rPr>
              <a:t>ocupadas </a:t>
            </a:r>
            <a:r>
              <a:rPr sz="3200" spc="-5" dirty="0">
                <a:latin typeface="Carlito"/>
                <a:cs typeface="Carlito"/>
              </a:rPr>
              <a:t>devido </a:t>
            </a:r>
            <a:r>
              <a:rPr sz="3200" dirty="0">
                <a:latin typeface="Carlito"/>
                <a:cs typeface="Carlito"/>
              </a:rPr>
              <a:t>à </a:t>
            </a:r>
            <a:r>
              <a:rPr sz="3200" spc="-10" dirty="0">
                <a:latin typeface="Carlito"/>
                <a:cs typeface="Carlito"/>
              </a:rPr>
              <a:t>grande </a:t>
            </a:r>
            <a:r>
              <a:rPr sz="3200" dirty="0">
                <a:latin typeface="Carlito"/>
                <a:cs typeface="Carlito"/>
              </a:rPr>
              <a:t>altitude, o  </a:t>
            </a:r>
            <a:r>
              <a:rPr sz="3200" spc="-5" dirty="0">
                <a:latin typeface="Carlito"/>
                <a:cs typeface="Carlito"/>
              </a:rPr>
              <a:t>frio </a:t>
            </a:r>
            <a:r>
              <a:rPr sz="3200" spc="-20" dirty="0">
                <a:latin typeface="Carlito"/>
                <a:cs typeface="Carlito"/>
              </a:rPr>
              <a:t>intenso, </a:t>
            </a:r>
            <a:r>
              <a:rPr sz="3200" dirty="0">
                <a:latin typeface="Carlito"/>
                <a:cs typeface="Carlito"/>
              </a:rPr>
              <a:t>as </a:t>
            </a:r>
            <a:r>
              <a:rPr sz="3200" spc="-5" dirty="0">
                <a:latin typeface="Carlito"/>
                <a:cs typeface="Carlito"/>
              </a:rPr>
              <a:t>atividades vulcânicas </a:t>
            </a:r>
            <a:r>
              <a:rPr sz="3200" dirty="0">
                <a:latin typeface="Carlito"/>
                <a:cs typeface="Carlito"/>
              </a:rPr>
              <a:t>e os  </a:t>
            </a:r>
            <a:r>
              <a:rPr sz="3200" spc="-15" dirty="0">
                <a:latin typeface="Carlito"/>
                <a:cs typeface="Carlito"/>
              </a:rPr>
              <a:t>terremotos.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39774" y="186944"/>
            <a:ext cx="70631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Cadeias </a:t>
            </a:r>
            <a:r>
              <a:rPr spc="-10" dirty="0"/>
              <a:t>montanhosas </a:t>
            </a:r>
            <a:r>
              <a:rPr spc="-5" dirty="0"/>
              <a:t>do</a:t>
            </a:r>
            <a:r>
              <a:rPr spc="-50" dirty="0"/>
              <a:t> </a:t>
            </a:r>
            <a:r>
              <a:rPr spc="-20" dirty="0"/>
              <a:t>oeste</a:t>
            </a: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1AD9026C-1759-4248-A26B-F449B01F34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036167"/>
            <a:ext cx="8630285" cy="38303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Carlito"/>
                <a:cs typeface="Carlito"/>
              </a:rPr>
              <a:t>Costa </a:t>
            </a:r>
            <a:r>
              <a:rPr sz="3200" spc="-5" dirty="0">
                <a:latin typeface="Carlito"/>
                <a:cs typeface="Carlito"/>
              </a:rPr>
              <a:t>do Oceano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Atlântico;</a:t>
            </a:r>
            <a:endParaRPr sz="3200">
              <a:latin typeface="Carlito"/>
              <a:cs typeface="Carlito"/>
            </a:endParaRPr>
          </a:p>
          <a:p>
            <a:pPr marL="355600" marR="5080" indent="-342900" algn="just">
              <a:lnSpc>
                <a:spcPct val="100600"/>
              </a:lnSpc>
              <a:spcBef>
                <a:spcPts val="74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Montanhas antigas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15" dirty="0">
                <a:latin typeface="Carlito"/>
                <a:cs typeface="Carlito"/>
              </a:rPr>
              <a:t>desgastadas </a:t>
            </a:r>
            <a:r>
              <a:rPr sz="3200" spc="-5" dirty="0">
                <a:latin typeface="Carlito"/>
                <a:cs typeface="Carlito"/>
              </a:rPr>
              <a:t>por </a:t>
            </a:r>
            <a:r>
              <a:rPr sz="3200" spc="-15" dirty="0">
                <a:latin typeface="Carlito"/>
                <a:cs typeface="Carlito"/>
              </a:rPr>
              <a:t>agentes </a:t>
            </a:r>
            <a:r>
              <a:rPr sz="3200" spc="69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externos </a:t>
            </a:r>
            <a:r>
              <a:rPr sz="3200" dirty="0">
                <a:latin typeface="Wingdings"/>
                <a:cs typeface="Wingdings"/>
              </a:rPr>
              <a:t>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Carlito"/>
                <a:cs typeface="Carlito"/>
              </a:rPr>
              <a:t>menor</a:t>
            </a:r>
            <a:r>
              <a:rPr sz="3200" spc="-114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altitude;</a:t>
            </a:r>
            <a:endParaRPr sz="3200">
              <a:latin typeface="Carlito"/>
              <a:cs typeface="Carlito"/>
            </a:endParaRPr>
          </a:p>
          <a:p>
            <a:pPr marL="355600" marR="6985" indent="-342900" algn="just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Planalto Laurenciano </a:t>
            </a:r>
            <a:r>
              <a:rPr sz="3200" dirty="0">
                <a:latin typeface="Carlito"/>
                <a:cs typeface="Carlito"/>
              </a:rPr>
              <a:t>(Canadá), </a:t>
            </a:r>
            <a:r>
              <a:rPr sz="3200" spc="-15" dirty="0">
                <a:latin typeface="Carlito"/>
                <a:cs typeface="Carlito"/>
              </a:rPr>
              <a:t>Montes  </a:t>
            </a:r>
            <a:r>
              <a:rPr sz="3200" spc="-5" dirty="0">
                <a:latin typeface="Carlito"/>
                <a:cs typeface="Carlito"/>
              </a:rPr>
              <a:t>Apalaches </a:t>
            </a:r>
            <a:r>
              <a:rPr sz="3200" spc="-15" dirty="0">
                <a:latin typeface="Carlito"/>
                <a:cs typeface="Carlito"/>
              </a:rPr>
              <a:t>(EUA), </a:t>
            </a:r>
            <a:r>
              <a:rPr sz="3200" spc="-5" dirty="0">
                <a:latin typeface="Carlito"/>
                <a:cs typeface="Carlito"/>
              </a:rPr>
              <a:t>Planalto das </a:t>
            </a:r>
            <a:r>
              <a:rPr sz="3200" dirty="0">
                <a:latin typeface="Carlito"/>
                <a:cs typeface="Carlito"/>
              </a:rPr>
              <a:t>Guianas e </a:t>
            </a:r>
            <a:r>
              <a:rPr sz="3200" spc="-5" dirty="0">
                <a:latin typeface="Carlito"/>
                <a:cs typeface="Carlito"/>
              </a:rPr>
              <a:t>Planalto  </a:t>
            </a:r>
            <a:r>
              <a:rPr sz="3200" spc="-15" dirty="0">
                <a:latin typeface="Carlito"/>
                <a:cs typeface="Carlito"/>
              </a:rPr>
              <a:t>Brasileiro </a:t>
            </a:r>
            <a:r>
              <a:rPr sz="3200" spc="-5" dirty="0">
                <a:latin typeface="Carlito"/>
                <a:cs typeface="Carlito"/>
              </a:rPr>
              <a:t>(América do Sul);</a:t>
            </a:r>
            <a:endParaRPr sz="3200">
              <a:latin typeface="Carlito"/>
              <a:cs typeface="Carlito"/>
            </a:endParaRPr>
          </a:p>
          <a:p>
            <a:pPr marL="355600" indent="-342900" algn="just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Principais </a:t>
            </a:r>
            <a:r>
              <a:rPr sz="3200" dirty="0">
                <a:latin typeface="Carlito"/>
                <a:cs typeface="Carlito"/>
              </a:rPr>
              <a:t>cidades e </a:t>
            </a:r>
            <a:r>
              <a:rPr sz="3200" spc="-15" dirty="0">
                <a:latin typeface="Carlito"/>
                <a:cs typeface="Carlito"/>
              </a:rPr>
              <a:t>importantes </a:t>
            </a:r>
            <a:r>
              <a:rPr sz="3200" spc="-10" dirty="0">
                <a:latin typeface="Carlito"/>
                <a:cs typeface="Carlito"/>
              </a:rPr>
              <a:t>áreas</a:t>
            </a:r>
            <a:r>
              <a:rPr sz="3200" spc="3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industriais.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9190" y="186944"/>
            <a:ext cx="72644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Planaltos </a:t>
            </a:r>
            <a:r>
              <a:rPr spc="-10" dirty="0"/>
              <a:t>muito antigos </a:t>
            </a:r>
            <a:r>
              <a:rPr spc="-5" dirty="0"/>
              <a:t>do</a:t>
            </a:r>
            <a:r>
              <a:rPr spc="-25" dirty="0"/>
              <a:t> </a:t>
            </a:r>
            <a:r>
              <a:rPr spc="-20" dirty="0"/>
              <a:t>leste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55013DD-7C52-443B-A129-046C9456E8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133094"/>
            <a:ext cx="8629015" cy="3147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350" indent="-34290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Acumulação de </a:t>
            </a:r>
            <a:r>
              <a:rPr sz="3200" spc="-15" dirty="0">
                <a:latin typeface="Carlito"/>
                <a:cs typeface="Carlito"/>
              </a:rPr>
              <a:t>sedimentos arrastados </a:t>
            </a:r>
            <a:r>
              <a:rPr sz="3200" spc="-5" dirty="0">
                <a:latin typeface="Carlito"/>
                <a:cs typeface="Carlito"/>
              </a:rPr>
              <a:t>por </a:t>
            </a:r>
            <a:r>
              <a:rPr sz="3200" spc="-20" dirty="0">
                <a:latin typeface="Carlito"/>
                <a:cs typeface="Carlito"/>
              </a:rPr>
              <a:t>ventos  </a:t>
            </a:r>
            <a:r>
              <a:rPr sz="3200" dirty="0">
                <a:latin typeface="Carlito"/>
                <a:cs typeface="Carlito"/>
              </a:rPr>
              <a:t>e</a:t>
            </a:r>
            <a:r>
              <a:rPr sz="3200" spc="-2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rios;</a:t>
            </a:r>
            <a:endParaRPr sz="3200">
              <a:latin typeface="Carlito"/>
              <a:cs typeface="Carlito"/>
            </a:endParaRPr>
          </a:p>
          <a:p>
            <a:pPr marL="355600" indent="-342900" algn="just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Solos </a:t>
            </a:r>
            <a:r>
              <a:rPr sz="3200" spc="-10" dirty="0">
                <a:latin typeface="Carlito"/>
                <a:cs typeface="Carlito"/>
              </a:rPr>
              <a:t>ricos </a:t>
            </a:r>
            <a:r>
              <a:rPr sz="3200" spc="-20" dirty="0">
                <a:latin typeface="Carlito"/>
                <a:cs typeface="Carlito"/>
              </a:rPr>
              <a:t>para </a:t>
            </a:r>
            <a:r>
              <a:rPr sz="3200" dirty="0">
                <a:latin typeface="Carlito"/>
                <a:cs typeface="Carlito"/>
              </a:rPr>
              <a:t>o </a:t>
            </a:r>
            <a:r>
              <a:rPr sz="3200" spc="-15" dirty="0">
                <a:latin typeface="Carlito"/>
                <a:cs typeface="Carlito"/>
              </a:rPr>
              <a:t>aproveitamento</a:t>
            </a:r>
            <a:r>
              <a:rPr sz="3200" spc="3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agrícola;</a:t>
            </a:r>
            <a:endParaRPr sz="3200">
              <a:latin typeface="Carlito"/>
              <a:cs typeface="Carlito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Planície </a:t>
            </a:r>
            <a:r>
              <a:rPr sz="3200" spc="-5" dirty="0">
                <a:latin typeface="Carlito"/>
                <a:cs typeface="Carlito"/>
              </a:rPr>
              <a:t>Canadense, do Mississipi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5" dirty="0">
                <a:latin typeface="Carlito"/>
                <a:cs typeface="Carlito"/>
              </a:rPr>
              <a:t>da </a:t>
            </a:r>
            <a:r>
              <a:rPr sz="3200" spc="-20" dirty="0">
                <a:latin typeface="Carlito"/>
                <a:cs typeface="Carlito"/>
              </a:rPr>
              <a:t>Costa  </a:t>
            </a:r>
            <a:r>
              <a:rPr sz="3200" spc="-15" dirty="0">
                <a:latin typeface="Carlito"/>
                <a:cs typeface="Carlito"/>
              </a:rPr>
              <a:t>Atlântica </a:t>
            </a:r>
            <a:r>
              <a:rPr sz="3200" spc="-5" dirty="0">
                <a:latin typeface="Carlito"/>
                <a:cs typeface="Carlito"/>
              </a:rPr>
              <a:t>(América do Norte), </a:t>
            </a:r>
            <a:r>
              <a:rPr sz="3200" dirty="0">
                <a:latin typeface="Carlito"/>
                <a:cs typeface="Carlito"/>
              </a:rPr>
              <a:t>Planície </a:t>
            </a:r>
            <a:r>
              <a:rPr sz="3200" spc="-5" dirty="0">
                <a:latin typeface="Carlito"/>
                <a:cs typeface="Carlito"/>
              </a:rPr>
              <a:t>do </a:t>
            </a:r>
            <a:r>
              <a:rPr sz="3200" spc="-15" dirty="0">
                <a:latin typeface="Carlito"/>
                <a:cs typeface="Carlito"/>
              </a:rPr>
              <a:t>Orinoco,  </a:t>
            </a:r>
            <a:r>
              <a:rPr sz="3200" spc="-5" dirty="0">
                <a:latin typeface="Carlito"/>
                <a:cs typeface="Carlito"/>
              </a:rPr>
              <a:t>da </a:t>
            </a:r>
            <a:r>
              <a:rPr sz="3200" spc="-15" dirty="0">
                <a:latin typeface="Carlito"/>
                <a:cs typeface="Carlito"/>
              </a:rPr>
              <a:t>Amazonas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5" dirty="0">
                <a:latin typeface="Carlito"/>
                <a:cs typeface="Carlito"/>
              </a:rPr>
              <a:t>do </a:t>
            </a:r>
            <a:r>
              <a:rPr sz="3200" spc="-20" dirty="0">
                <a:latin typeface="Carlito"/>
                <a:cs typeface="Carlito"/>
              </a:rPr>
              <a:t>Pantanal </a:t>
            </a:r>
            <a:r>
              <a:rPr sz="3200" spc="-5" dirty="0">
                <a:latin typeface="Carlito"/>
                <a:cs typeface="Carlito"/>
              </a:rPr>
              <a:t>(América do</a:t>
            </a:r>
            <a:r>
              <a:rPr sz="3200" spc="9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Sul).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Planícies e </a:t>
            </a:r>
            <a:r>
              <a:rPr spc="-10" dirty="0"/>
              <a:t>depressões </a:t>
            </a:r>
            <a:r>
              <a:rPr spc="-5" dirty="0"/>
              <a:t>do</a:t>
            </a:r>
            <a:r>
              <a:rPr spc="-35" dirty="0"/>
              <a:t> </a:t>
            </a:r>
            <a:r>
              <a:rPr spc="-20" dirty="0"/>
              <a:t>centro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7C0177F4-1EE0-47BB-94D2-89C0FFB714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2250" y="49212"/>
            <a:ext cx="6032500" cy="6759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575A2F7B-6F2D-4ED2-8DF0-D958A79452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5092" y="1061465"/>
            <a:ext cx="5992495" cy="955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0810">
              <a:lnSpc>
                <a:spcPct val="100000"/>
              </a:lnSpc>
              <a:spcBef>
                <a:spcPts val="95"/>
              </a:spcBef>
              <a:tabLst>
                <a:tab pos="657225" algn="l"/>
                <a:tab pos="879475" algn="l"/>
                <a:tab pos="2458720" algn="l"/>
                <a:tab pos="3258820" algn="l"/>
                <a:tab pos="4030345" algn="l"/>
                <a:tab pos="4287520" algn="l"/>
                <a:tab pos="4812030" algn="l"/>
                <a:tab pos="4999990" algn="l"/>
              </a:tabLst>
            </a:pPr>
            <a:r>
              <a:rPr sz="3050" spc="-5" dirty="0">
                <a:latin typeface="Carlito"/>
                <a:cs typeface="Carlito"/>
              </a:rPr>
              <a:t>4	</a:t>
            </a:r>
            <a:r>
              <a:rPr sz="3050" spc="-30" dirty="0">
                <a:latin typeface="Carlito"/>
                <a:cs typeface="Carlito"/>
              </a:rPr>
              <a:t>v</a:t>
            </a:r>
            <a:r>
              <a:rPr sz="3050" spc="-5" dirty="0">
                <a:latin typeface="Carlito"/>
                <a:cs typeface="Carlito"/>
              </a:rPr>
              <a:t>er</a:t>
            </a:r>
            <a:r>
              <a:rPr sz="3050" spc="-45" dirty="0">
                <a:latin typeface="Carlito"/>
                <a:cs typeface="Carlito"/>
              </a:rPr>
              <a:t>t</a:t>
            </a:r>
            <a:r>
              <a:rPr sz="3050" spc="-5" dirty="0">
                <a:latin typeface="Carlito"/>
                <a:cs typeface="Carlito"/>
              </a:rPr>
              <a:t>e</a:t>
            </a:r>
            <a:r>
              <a:rPr sz="3050" spc="-40" dirty="0">
                <a:latin typeface="Carlito"/>
                <a:cs typeface="Carlito"/>
              </a:rPr>
              <a:t>n</a:t>
            </a:r>
            <a:r>
              <a:rPr sz="3050" spc="-30" dirty="0">
                <a:latin typeface="Carlito"/>
                <a:cs typeface="Carlito"/>
              </a:rPr>
              <a:t>t</a:t>
            </a:r>
            <a:r>
              <a:rPr sz="3050" spc="-5" dirty="0">
                <a:latin typeface="Carlito"/>
                <a:cs typeface="Carlito"/>
              </a:rPr>
              <a:t>es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10" dirty="0">
                <a:latin typeface="Carlito"/>
                <a:cs typeface="Carlito"/>
              </a:rPr>
              <a:t>(</a:t>
            </a:r>
            <a:r>
              <a:rPr sz="3050" spc="-35" dirty="0">
                <a:latin typeface="Carlito"/>
                <a:cs typeface="Carlito"/>
              </a:rPr>
              <a:t>c</a:t>
            </a:r>
            <a:r>
              <a:rPr sz="3050" dirty="0">
                <a:latin typeface="Carlito"/>
                <a:cs typeface="Carlito"/>
              </a:rPr>
              <a:t>o</a:t>
            </a:r>
            <a:r>
              <a:rPr sz="3050" spc="-10" dirty="0">
                <a:latin typeface="Carlito"/>
                <a:cs typeface="Carlito"/>
              </a:rPr>
              <a:t>nju</a:t>
            </a:r>
            <a:r>
              <a:rPr sz="3050" spc="-40" dirty="0">
                <a:latin typeface="Carlito"/>
                <a:cs typeface="Carlito"/>
              </a:rPr>
              <a:t>n</a:t>
            </a:r>
            <a:r>
              <a:rPr sz="3050" spc="-30" dirty="0">
                <a:latin typeface="Carlito"/>
                <a:cs typeface="Carlito"/>
              </a:rPr>
              <a:t>t</a:t>
            </a:r>
            <a:r>
              <a:rPr sz="3050" spc="-5" dirty="0">
                <a:latin typeface="Carlito"/>
                <a:cs typeface="Carlito"/>
              </a:rPr>
              <a:t>o</a:t>
            </a:r>
            <a:r>
              <a:rPr sz="3050" dirty="0">
                <a:latin typeface="Carlito"/>
                <a:cs typeface="Carlito"/>
              </a:rPr>
              <a:t>		</a:t>
            </a:r>
            <a:r>
              <a:rPr sz="3050" spc="-15" dirty="0">
                <a:latin typeface="Carlito"/>
                <a:cs typeface="Carlito"/>
              </a:rPr>
              <a:t>d</a:t>
            </a:r>
            <a:r>
              <a:rPr sz="3050" spc="-5" dirty="0">
                <a:latin typeface="Carlito"/>
                <a:cs typeface="Carlito"/>
              </a:rPr>
              <a:t>e</a:t>
            </a:r>
            <a:r>
              <a:rPr sz="3050" dirty="0">
                <a:latin typeface="Carlito"/>
                <a:cs typeface="Carlito"/>
              </a:rPr>
              <a:t>		</a:t>
            </a:r>
            <a:r>
              <a:rPr sz="3050" spc="-10" dirty="0">
                <a:latin typeface="Carlito"/>
                <a:cs typeface="Carlito"/>
              </a:rPr>
              <a:t>bacias  </a:t>
            </a:r>
            <a:r>
              <a:rPr sz="3050" spc="-15" dirty="0">
                <a:latin typeface="Carlito"/>
                <a:cs typeface="Carlito"/>
              </a:rPr>
              <a:t>qu</a:t>
            </a:r>
            <a:r>
              <a:rPr sz="3050" spc="-5" dirty="0">
                <a:latin typeface="Carlito"/>
                <a:cs typeface="Carlito"/>
              </a:rPr>
              <a:t>e</a:t>
            </a:r>
            <a:r>
              <a:rPr sz="3050" dirty="0">
                <a:latin typeface="Carlito"/>
                <a:cs typeface="Carlito"/>
              </a:rPr>
              <a:t>		</a:t>
            </a:r>
            <a:r>
              <a:rPr sz="3050" spc="-10" dirty="0">
                <a:latin typeface="Carlito"/>
                <a:cs typeface="Carlito"/>
              </a:rPr>
              <a:t>d</a:t>
            </a:r>
            <a:r>
              <a:rPr sz="3050" spc="-20" dirty="0">
                <a:latin typeface="Carlito"/>
                <a:cs typeface="Carlito"/>
              </a:rPr>
              <a:t>e</a:t>
            </a:r>
            <a:r>
              <a:rPr sz="3050" spc="-10" dirty="0">
                <a:latin typeface="Carlito"/>
                <a:cs typeface="Carlito"/>
              </a:rPr>
              <a:t>s</a:t>
            </a:r>
            <a:r>
              <a:rPr sz="3050" spc="-15" dirty="0">
                <a:latin typeface="Carlito"/>
                <a:cs typeface="Carlito"/>
              </a:rPr>
              <a:t>e</a:t>
            </a:r>
            <a:r>
              <a:rPr sz="3050" spc="-5" dirty="0">
                <a:latin typeface="Carlito"/>
                <a:cs typeface="Carlito"/>
              </a:rPr>
              <a:t>mb</a:t>
            </a:r>
            <a:r>
              <a:rPr sz="3050" dirty="0">
                <a:latin typeface="Carlito"/>
                <a:cs typeface="Carlito"/>
              </a:rPr>
              <a:t>o</a:t>
            </a:r>
            <a:r>
              <a:rPr sz="3050" spc="-35" dirty="0">
                <a:latin typeface="Carlito"/>
                <a:cs typeface="Carlito"/>
              </a:rPr>
              <a:t>c</a:t>
            </a:r>
            <a:r>
              <a:rPr sz="3050" spc="-5" dirty="0">
                <a:latin typeface="Carlito"/>
                <a:cs typeface="Carlito"/>
              </a:rPr>
              <a:t>am</a:t>
            </a:r>
            <a:r>
              <a:rPr sz="3050" dirty="0">
                <a:latin typeface="Carlito"/>
                <a:cs typeface="Carlito"/>
              </a:rPr>
              <a:t>	e</a:t>
            </a:r>
            <a:r>
              <a:rPr sz="3050" spc="-5" dirty="0">
                <a:latin typeface="Carlito"/>
                <a:cs typeface="Carlito"/>
              </a:rPr>
              <a:t>m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15" dirty="0">
                <a:latin typeface="Carlito"/>
                <a:cs typeface="Carlito"/>
              </a:rPr>
              <a:t>u</a:t>
            </a:r>
            <a:r>
              <a:rPr sz="3050" spc="-5" dirty="0">
                <a:latin typeface="Carlito"/>
                <a:cs typeface="Carlito"/>
              </a:rPr>
              <a:t>m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5" dirty="0">
                <a:latin typeface="Carlito"/>
                <a:cs typeface="Carlito"/>
              </a:rPr>
              <a:t>mesmo</a:t>
            </a:r>
            <a:endParaRPr sz="305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061465"/>
            <a:ext cx="2475865" cy="1420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3050" spc="-10" dirty="0">
                <a:latin typeface="Carlito"/>
                <a:cs typeface="Carlito"/>
              </a:rPr>
              <a:t>Dividido em  </a:t>
            </a:r>
            <a:r>
              <a:rPr sz="3050" spc="-20" dirty="0">
                <a:latin typeface="Carlito"/>
                <a:cs typeface="Carlito"/>
              </a:rPr>
              <a:t>hidrográficas  </a:t>
            </a:r>
            <a:r>
              <a:rPr sz="3050" spc="-15" dirty="0">
                <a:latin typeface="Carlito"/>
                <a:cs typeface="Carlito"/>
              </a:rPr>
              <a:t>lugar):</a:t>
            </a:r>
            <a:endParaRPr sz="305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2549144"/>
            <a:ext cx="8627745" cy="955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02665" algn="l"/>
                <a:tab pos="2748280" algn="l"/>
                <a:tab pos="3746500" algn="l"/>
                <a:tab pos="4244975" algn="l"/>
                <a:tab pos="4965700" algn="l"/>
                <a:tab pos="6933565" algn="l"/>
                <a:tab pos="8206740" algn="l"/>
              </a:tabLst>
            </a:pPr>
            <a:r>
              <a:rPr sz="3050" spc="-5" dirty="0">
                <a:latin typeface="Carlito"/>
                <a:cs typeface="Carlito"/>
              </a:rPr>
              <a:t>1) </a:t>
            </a:r>
            <a:r>
              <a:rPr sz="3050" spc="-35" dirty="0">
                <a:latin typeface="Carlito"/>
                <a:cs typeface="Carlito"/>
              </a:rPr>
              <a:t>Vertente </a:t>
            </a:r>
            <a:r>
              <a:rPr sz="3050" dirty="0">
                <a:latin typeface="Carlito"/>
                <a:cs typeface="Carlito"/>
              </a:rPr>
              <a:t>do </a:t>
            </a:r>
            <a:r>
              <a:rPr sz="3050" spc="-5" dirty="0">
                <a:latin typeface="Carlito"/>
                <a:cs typeface="Carlito"/>
              </a:rPr>
              <a:t>Ártico: rios </a:t>
            </a:r>
            <a:r>
              <a:rPr sz="3050" spc="-10" dirty="0">
                <a:latin typeface="Carlito"/>
                <a:cs typeface="Carlito"/>
              </a:rPr>
              <a:t>congelados </a:t>
            </a:r>
            <a:r>
              <a:rPr sz="3050" spc="-15" dirty="0">
                <a:latin typeface="Carlito"/>
                <a:cs typeface="Carlito"/>
              </a:rPr>
              <a:t>grande parte </a:t>
            </a:r>
            <a:r>
              <a:rPr sz="3050" dirty="0">
                <a:latin typeface="Carlito"/>
                <a:cs typeface="Carlito"/>
              </a:rPr>
              <a:t>do  </a:t>
            </a:r>
            <a:r>
              <a:rPr sz="3050" spc="-5" dirty="0">
                <a:latin typeface="Carlito"/>
                <a:cs typeface="Carlito"/>
              </a:rPr>
              <a:t>an</a:t>
            </a:r>
            <a:r>
              <a:rPr sz="3050" spc="-10" dirty="0">
                <a:latin typeface="Carlito"/>
                <a:cs typeface="Carlito"/>
              </a:rPr>
              <a:t>o</a:t>
            </a:r>
            <a:r>
              <a:rPr sz="3050" spc="-5" dirty="0">
                <a:latin typeface="Carlito"/>
                <a:cs typeface="Carlito"/>
              </a:rPr>
              <a:t>;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10" dirty="0">
                <a:latin typeface="Carlito"/>
                <a:cs typeface="Carlito"/>
              </a:rPr>
              <a:t>d</a:t>
            </a:r>
            <a:r>
              <a:rPr sz="3050" spc="-20" dirty="0">
                <a:latin typeface="Carlito"/>
                <a:cs typeface="Carlito"/>
              </a:rPr>
              <a:t>e</a:t>
            </a:r>
            <a:r>
              <a:rPr sz="3050" spc="-35" dirty="0">
                <a:latin typeface="Carlito"/>
                <a:cs typeface="Carlito"/>
              </a:rPr>
              <a:t>s</a:t>
            </a:r>
            <a:r>
              <a:rPr sz="3050" spc="-45" dirty="0">
                <a:latin typeface="Carlito"/>
                <a:cs typeface="Carlito"/>
              </a:rPr>
              <a:t>t</a:t>
            </a:r>
            <a:r>
              <a:rPr sz="3050" spc="-5" dirty="0">
                <a:latin typeface="Carlito"/>
                <a:cs typeface="Carlito"/>
              </a:rPr>
              <a:t>aque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10" dirty="0">
                <a:latin typeface="Carlito"/>
                <a:cs typeface="Carlito"/>
              </a:rPr>
              <a:t>p</a:t>
            </a:r>
            <a:r>
              <a:rPr sz="3050" dirty="0">
                <a:latin typeface="Carlito"/>
                <a:cs typeface="Carlito"/>
              </a:rPr>
              <a:t>a</a:t>
            </a:r>
            <a:r>
              <a:rPr sz="3050" spc="-60" dirty="0">
                <a:latin typeface="Carlito"/>
                <a:cs typeface="Carlito"/>
              </a:rPr>
              <a:t>r</a:t>
            </a:r>
            <a:r>
              <a:rPr sz="3050" spc="-5" dirty="0">
                <a:latin typeface="Carlito"/>
                <a:cs typeface="Carlito"/>
              </a:rPr>
              <a:t>a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5" dirty="0">
                <a:latin typeface="Carlito"/>
                <a:cs typeface="Carlito"/>
              </a:rPr>
              <a:t>o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5" dirty="0">
                <a:latin typeface="Carlito"/>
                <a:cs typeface="Carlito"/>
              </a:rPr>
              <a:t>r</a:t>
            </a:r>
            <a:r>
              <a:rPr sz="3050" spc="-20" dirty="0">
                <a:latin typeface="Carlito"/>
                <a:cs typeface="Carlito"/>
              </a:rPr>
              <a:t>i</a:t>
            </a:r>
            <a:r>
              <a:rPr sz="3050" spc="-5" dirty="0">
                <a:latin typeface="Carlito"/>
                <a:cs typeface="Carlito"/>
              </a:rPr>
              <a:t>o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5" dirty="0">
                <a:latin typeface="Carlito"/>
                <a:cs typeface="Carlito"/>
              </a:rPr>
              <a:t>Mac</a:t>
            </a:r>
            <a:r>
              <a:rPr sz="3050" spc="-100" dirty="0">
                <a:latin typeface="Carlito"/>
                <a:cs typeface="Carlito"/>
              </a:rPr>
              <a:t>k</a:t>
            </a:r>
            <a:r>
              <a:rPr sz="3050" spc="-5" dirty="0">
                <a:latin typeface="Carlito"/>
                <a:cs typeface="Carlito"/>
              </a:rPr>
              <a:t>enzie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10" dirty="0">
                <a:latin typeface="Carlito"/>
                <a:cs typeface="Carlito"/>
              </a:rPr>
              <a:t>(n</a:t>
            </a:r>
            <a:r>
              <a:rPr sz="3050" dirty="0">
                <a:latin typeface="Carlito"/>
                <a:cs typeface="Carlito"/>
              </a:rPr>
              <a:t>o</a:t>
            </a:r>
            <a:r>
              <a:rPr sz="3050" spc="-5" dirty="0">
                <a:latin typeface="Carlito"/>
                <a:cs typeface="Carlito"/>
              </a:rPr>
              <a:t>r</a:t>
            </a:r>
            <a:r>
              <a:rPr sz="3050" spc="-40" dirty="0">
                <a:latin typeface="Carlito"/>
                <a:cs typeface="Carlito"/>
              </a:rPr>
              <a:t>t</a:t>
            </a:r>
            <a:r>
              <a:rPr sz="3050" spc="-5" dirty="0">
                <a:latin typeface="Carlito"/>
                <a:cs typeface="Carlito"/>
              </a:rPr>
              <a:t>e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15" dirty="0">
                <a:latin typeface="Carlito"/>
                <a:cs typeface="Carlito"/>
              </a:rPr>
              <a:t>do</a:t>
            </a:r>
            <a:endParaRPr sz="305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3385451"/>
            <a:ext cx="2078355" cy="114173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3050" spc="-5" dirty="0">
                <a:latin typeface="Carlito"/>
                <a:cs typeface="Carlito"/>
              </a:rPr>
              <a:t>Canadá);</a:t>
            </a:r>
            <a:endParaRPr sz="30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  <a:tabLst>
                <a:tab pos="701040" algn="l"/>
              </a:tabLst>
            </a:pPr>
            <a:r>
              <a:rPr sz="3050" spc="-5" dirty="0">
                <a:latin typeface="Carlito"/>
                <a:cs typeface="Carlito"/>
              </a:rPr>
              <a:t>2)	</a:t>
            </a:r>
            <a:r>
              <a:rPr sz="3050" spc="-165" dirty="0">
                <a:latin typeface="Carlito"/>
                <a:cs typeface="Carlito"/>
              </a:rPr>
              <a:t>V</a:t>
            </a:r>
            <a:r>
              <a:rPr sz="3050" spc="-5" dirty="0">
                <a:latin typeface="Carlito"/>
                <a:cs typeface="Carlito"/>
              </a:rPr>
              <a:t>er</a:t>
            </a:r>
            <a:r>
              <a:rPr sz="3050" spc="-45" dirty="0">
                <a:latin typeface="Carlito"/>
                <a:cs typeface="Carlito"/>
              </a:rPr>
              <a:t>t</a:t>
            </a:r>
            <a:r>
              <a:rPr sz="3050" spc="-5" dirty="0">
                <a:latin typeface="Carlito"/>
                <a:cs typeface="Carlito"/>
              </a:rPr>
              <a:t>e</a:t>
            </a:r>
            <a:r>
              <a:rPr sz="3050" spc="-25" dirty="0">
                <a:latin typeface="Carlito"/>
                <a:cs typeface="Carlito"/>
              </a:rPr>
              <a:t>n</a:t>
            </a:r>
            <a:r>
              <a:rPr sz="3050" spc="-45" dirty="0">
                <a:latin typeface="Carlito"/>
                <a:cs typeface="Carlito"/>
              </a:rPr>
              <a:t>t</a:t>
            </a:r>
            <a:r>
              <a:rPr sz="3050" spc="-5" dirty="0">
                <a:latin typeface="Carlito"/>
                <a:cs typeface="Carlito"/>
              </a:rPr>
              <a:t>e</a:t>
            </a:r>
            <a:endParaRPr sz="305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267" y="4501641"/>
            <a:ext cx="2149475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50" spc="-10" dirty="0">
                <a:latin typeface="Carlito"/>
                <a:cs typeface="Carlito"/>
              </a:rPr>
              <a:t>montanhosas</a:t>
            </a:r>
            <a:endParaRPr sz="305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23820" y="4036821"/>
            <a:ext cx="6261100" cy="955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0960">
              <a:lnSpc>
                <a:spcPct val="100000"/>
              </a:lnSpc>
              <a:spcBef>
                <a:spcPts val="95"/>
              </a:spcBef>
              <a:tabLst>
                <a:tab pos="664845" algn="l"/>
                <a:tab pos="857885" algn="l"/>
                <a:tab pos="1867535" algn="l"/>
                <a:tab pos="2538095" algn="l"/>
                <a:tab pos="2650490" algn="l"/>
                <a:tab pos="4165600" algn="l"/>
                <a:tab pos="5081905" algn="l"/>
              </a:tabLst>
            </a:pPr>
            <a:r>
              <a:rPr sz="3050" dirty="0">
                <a:latin typeface="Carlito"/>
                <a:cs typeface="Carlito"/>
              </a:rPr>
              <a:t>d</a:t>
            </a:r>
            <a:r>
              <a:rPr sz="3050" spc="-5" dirty="0">
                <a:latin typeface="Carlito"/>
                <a:cs typeface="Carlito"/>
              </a:rPr>
              <a:t>o</a:t>
            </a:r>
            <a:r>
              <a:rPr sz="3050" dirty="0">
                <a:latin typeface="Carlito"/>
                <a:cs typeface="Carlito"/>
              </a:rPr>
              <a:t>		</a:t>
            </a:r>
            <a:r>
              <a:rPr sz="3050" spc="-70" dirty="0">
                <a:latin typeface="Carlito"/>
                <a:cs typeface="Carlito"/>
              </a:rPr>
              <a:t>P</a:t>
            </a:r>
            <a:r>
              <a:rPr sz="3050" spc="-5" dirty="0">
                <a:latin typeface="Carlito"/>
                <a:cs typeface="Carlito"/>
              </a:rPr>
              <a:t>acífi</a:t>
            </a:r>
            <a:r>
              <a:rPr sz="3050" spc="-40" dirty="0">
                <a:latin typeface="Carlito"/>
                <a:cs typeface="Carlito"/>
              </a:rPr>
              <a:t>c</a:t>
            </a:r>
            <a:r>
              <a:rPr sz="3050" dirty="0">
                <a:latin typeface="Carlito"/>
                <a:cs typeface="Carlito"/>
              </a:rPr>
              <a:t>o</a:t>
            </a:r>
            <a:r>
              <a:rPr sz="3050" spc="-5" dirty="0">
                <a:latin typeface="Carlito"/>
                <a:cs typeface="Carlito"/>
              </a:rPr>
              <a:t>: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5" dirty="0">
                <a:latin typeface="Carlito"/>
                <a:cs typeface="Carlito"/>
              </a:rPr>
              <a:t>Nascem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10" dirty="0">
                <a:latin typeface="Carlito"/>
                <a:cs typeface="Carlito"/>
              </a:rPr>
              <a:t>na</a:t>
            </a:r>
            <a:r>
              <a:rPr sz="3050" spc="-5" dirty="0">
                <a:latin typeface="Carlito"/>
                <a:cs typeface="Carlito"/>
              </a:rPr>
              <a:t>s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35" dirty="0">
                <a:latin typeface="Carlito"/>
                <a:cs typeface="Carlito"/>
              </a:rPr>
              <a:t>c</a:t>
            </a:r>
            <a:r>
              <a:rPr sz="3050" spc="-5" dirty="0">
                <a:latin typeface="Carlito"/>
                <a:cs typeface="Carlito"/>
              </a:rPr>
              <a:t>ade</a:t>
            </a:r>
            <a:r>
              <a:rPr sz="3050" spc="-20" dirty="0">
                <a:latin typeface="Carlito"/>
                <a:cs typeface="Carlito"/>
              </a:rPr>
              <a:t>i</a:t>
            </a:r>
            <a:r>
              <a:rPr sz="3050" spc="-5" dirty="0">
                <a:latin typeface="Carlito"/>
                <a:cs typeface="Carlito"/>
              </a:rPr>
              <a:t>as  </a:t>
            </a:r>
            <a:r>
              <a:rPr sz="3050" dirty="0">
                <a:latin typeface="Carlito"/>
                <a:cs typeface="Carlito"/>
              </a:rPr>
              <a:t>do	</a:t>
            </a:r>
            <a:r>
              <a:rPr sz="3050" spc="-15" dirty="0">
                <a:latin typeface="Carlito"/>
                <a:cs typeface="Carlito"/>
              </a:rPr>
              <a:t>oeste,	</a:t>
            </a:r>
            <a:r>
              <a:rPr sz="3050" spc="-5" dirty="0">
                <a:latin typeface="Carlito"/>
                <a:cs typeface="Carlito"/>
              </a:rPr>
              <a:t>são		rios</a:t>
            </a:r>
            <a:endParaRPr sz="305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85459" y="4501641"/>
            <a:ext cx="2799080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93900" algn="l"/>
              </a:tabLst>
            </a:pPr>
            <a:r>
              <a:rPr sz="3050" spc="-35" dirty="0">
                <a:latin typeface="Carlito"/>
                <a:cs typeface="Carlito"/>
              </a:rPr>
              <a:t>c</a:t>
            </a:r>
            <a:r>
              <a:rPr sz="3050" spc="-5" dirty="0">
                <a:latin typeface="Carlito"/>
                <a:cs typeface="Carlito"/>
              </a:rPr>
              <a:t>aud</a:t>
            </a:r>
            <a:r>
              <a:rPr sz="3050" dirty="0">
                <a:latin typeface="Carlito"/>
                <a:cs typeface="Carlito"/>
              </a:rPr>
              <a:t>a</a:t>
            </a:r>
            <a:r>
              <a:rPr sz="3050" spc="-5" dirty="0">
                <a:latin typeface="Carlito"/>
                <a:cs typeface="Carlito"/>
              </a:rPr>
              <a:t>losos</a:t>
            </a:r>
            <a:r>
              <a:rPr sz="3050" dirty="0">
                <a:latin typeface="Carlito"/>
                <a:cs typeface="Carlito"/>
              </a:rPr>
              <a:t>	</a:t>
            </a:r>
            <a:r>
              <a:rPr sz="3050" spc="-10" dirty="0">
                <a:latin typeface="Carlito"/>
                <a:cs typeface="Carlito"/>
              </a:rPr>
              <a:t>(</a:t>
            </a:r>
            <a:r>
              <a:rPr sz="3050" spc="-25" dirty="0">
                <a:latin typeface="Carlito"/>
                <a:cs typeface="Carlito"/>
              </a:rPr>
              <a:t>c</a:t>
            </a:r>
            <a:r>
              <a:rPr sz="3050" spc="-10" dirty="0">
                <a:latin typeface="Carlito"/>
                <a:cs typeface="Carlito"/>
              </a:rPr>
              <a:t>om</a:t>
            </a:r>
            <a:endParaRPr sz="305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267" y="4966538"/>
            <a:ext cx="8627110" cy="188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050" spc="-25" dirty="0">
                <a:latin typeface="Carlito"/>
                <a:cs typeface="Carlito"/>
              </a:rPr>
              <a:t>bastante </a:t>
            </a:r>
            <a:r>
              <a:rPr sz="3050" dirty="0">
                <a:latin typeface="Carlito"/>
                <a:cs typeface="Carlito"/>
              </a:rPr>
              <a:t>água) e </a:t>
            </a:r>
            <a:r>
              <a:rPr sz="3050" spc="-5" dirty="0">
                <a:latin typeface="Carlito"/>
                <a:cs typeface="Carlito"/>
              </a:rPr>
              <a:t>devido </a:t>
            </a:r>
            <a:r>
              <a:rPr sz="3050" dirty="0">
                <a:latin typeface="Carlito"/>
                <a:cs typeface="Carlito"/>
              </a:rPr>
              <a:t>à </a:t>
            </a:r>
            <a:r>
              <a:rPr sz="3050" spc="-15" dirty="0">
                <a:latin typeface="Carlito"/>
                <a:cs typeface="Carlito"/>
              </a:rPr>
              <a:t>proximidade </a:t>
            </a:r>
            <a:r>
              <a:rPr sz="3050" spc="-10" dirty="0">
                <a:latin typeface="Carlito"/>
                <a:cs typeface="Carlito"/>
              </a:rPr>
              <a:t>com </a:t>
            </a:r>
            <a:r>
              <a:rPr sz="3050" dirty="0">
                <a:latin typeface="Carlito"/>
                <a:cs typeface="Carlito"/>
              </a:rPr>
              <a:t>o mar </a:t>
            </a:r>
            <a:r>
              <a:rPr sz="3050" spc="-5" dirty="0">
                <a:latin typeface="Carlito"/>
                <a:cs typeface="Carlito"/>
              </a:rPr>
              <a:t>são  </a:t>
            </a:r>
            <a:r>
              <a:rPr sz="3050" spc="-10" dirty="0">
                <a:latin typeface="Carlito"/>
                <a:cs typeface="Carlito"/>
              </a:rPr>
              <a:t>curtos </a:t>
            </a:r>
            <a:r>
              <a:rPr sz="3050" spc="-5" dirty="0">
                <a:latin typeface="Carlito"/>
                <a:cs typeface="Carlito"/>
              </a:rPr>
              <a:t>e </a:t>
            </a:r>
            <a:r>
              <a:rPr sz="3050" spc="-10" dirty="0">
                <a:latin typeface="Carlito"/>
                <a:cs typeface="Carlito"/>
              </a:rPr>
              <a:t>de </a:t>
            </a:r>
            <a:r>
              <a:rPr sz="3050" spc="-15" dirty="0">
                <a:latin typeface="Carlito"/>
                <a:cs typeface="Carlito"/>
              </a:rPr>
              <a:t>corredeiras.</a:t>
            </a:r>
            <a:r>
              <a:rPr sz="3050" spc="655" dirty="0">
                <a:latin typeface="Carlito"/>
                <a:cs typeface="Carlito"/>
              </a:rPr>
              <a:t> </a:t>
            </a:r>
            <a:r>
              <a:rPr sz="3050" spc="-55" dirty="0">
                <a:latin typeface="Carlito"/>
                <a:cs typeface="Carlito"/>
              </a:rPr>
              <a:t>Yukon </a:t>
            </a:r>
            <a:r>
              <a:rPr sz="3050" spc="-10" dirty="0">
                <a:latin typeface="Carlito"/>
                <a:cs typeface="Carlito"/>
              </a:rPr>
              <a:t>(Alasca), Colorado  </a:t>
            </a:r>
            <a:r>
              <a:rPr sz="3050" spc="-15" dirty="0">
                <a:latin typeface="Carlito"/>
                <a:cs typeface="Carlito"/>
              </a:rPr>
              <a:t>(EUA), </a:t>
            </a:r>
            <a:r>
              <a:rPr sz="3050" dirty="0">
                <a:latin typeface="Carlito"/>
                <a:cs typeface="Carlito"/>
              </a:rPr>
              <a:t>São </a:t>
            </a:r>
            <a:r>
              <a:rPr sz="3050" spc="-5" dirty="0">
                <a:latin typeface="Carlito"/>
                <a:cs typeface="Carlito"/>
              </a:rPr>
              <a:t>João (Colômbia), Rimac </a:t>
            </a:r>
            <a:r>
              <a:rPr sz="3050" spc="-15" dirty="0">
                <a:latin typeface="Carlito"/>
                <a:cs typeface="Carlito"/>
              </a:rPr>
              <a:t>(Peru) </a:t>
            </a:r>
            <a:r>
              <a:rPr sz="3050" spc="-5" dirty="0">
                <a:latin typeface="Carlito"/>
                <a:cs typeface="Carlito"/>
              </a:rPr>
              <a:t>e Bio-Bio  </a:t>
            </a:r>
            <a:r>
              <a:rPr sz="3050" spc="-10" dirty="0">
                <a:latin typeface="Carlito"/>
                <a:cs typeface="Carlito"/>
              </a:rPr>
              <a:t>(Chile);</a:t>
            </a:r>
            <a:endParaRPr sz="3050">
              <a:latin typeface="Carlito"/>
              <a:cs typeface="Carlit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96005" y="186944"/>
            <a:ext cx="29514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75" dirty="0"/>
              <a:t> </a:t>
            </a:r>
            <a:r>
              <a:rPr spc="-20" dirty="0"/>
              <a:t>hidrografia</a:t>
            </a:r>
          </a:p>
        </p:txBody>
      </p:sp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5FF87DDD-744C-48B4-8CEB-26A3603C9E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134617"/>
            <a:ext cx="8629015" cy="5317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buAutoNum type="arabicParenR" startAt="3"/>
              <a:tabLst>
                <a:tab pos="479425" algn="l"/>
              </a:tabLst>
            </a:pPr>
            <a:r>
              <a:rPr sz="3100" spc="-40" dirty="0">
                <a:latin typeface="Carlito"/>
                <a:cs typeface="Carlito"/>
              </a:rPr>
              <a:t>Vertente </a:t>
            </a:r>
            <a:r>
              <a:rPr sz="3100" dirty="0">
                <a:latin typeface="Carlito"/>
                <a:cs typeface="Carlito"/>
              </a:rPr>
              <a:t>do </a:t>
            </a:r>
            <a:r>
              <a:rPr sz="3100" spc="-20" dirty="0">
                <a:latin typeface="Carlito"/>
                <a:cs typeface="Carlito"/>
              </a:rPr>
              <a:t>Atlântico: </a:t>
            </a:r>
            <a:r>
              <a:rPr sz="3100" spc="-5" dirty="0">
                <a:latin typeface="Carlito"/>
                <a:cs typeface="Carlito"/>
              </a:rPr>
              <a:t>Rios </a:t>
            </a:r>
            <a:r>
              <a:rPr sz="3100" spc="-15" dirty="0">
                <a:latin typeface="Carlito"/>
                <a:cs typeface="Carlito"/>
              </a:rPr>
              <a:t>extensos </a:t>
            </a:r>
            <a:r>
              <a:rPr sz="3100" spc="-5" dirty="0">
                <a:latin typeface="Carlito"/>
                <a:cs typeface="Carlito"/>
              </a:rPr>
              <a:t>e </a:t>
            </a:r>
            <a:r>
              <a:rPr sz="3100" dirty="0">
                <a:latin typeface="Carlito"/>
                <a:cs typeface="Carlito"/>
              </a:rPr>
              <a:t>de </a:t>
            </a:r>
            <a:r>
              <a:rPr sz="3100" spc="-15" dirty="0">
                <a:latin typeface="Carlito"/>
                <a:cs typeface="Carlito"/>
              </a:rPr>
              <a:t>grande  </a:t>
            </a:r>
            <a:r>
              <a:rPr sz="3100" spc="-5" dirty="0">
                <a:latin typeface="Carlito"/>
                <a:cs typeface="Carlito"/>
              </a:rPr>
              <a:t>capacidade </a:t>
            </a:r>
            <a:r>
              <a:rPr sz="3100" spc="-15" dirty="0">
                <a:latin typeface="Carlito"/>
                <a:cs typeface="Carlito"/>
              </a:rPr>
              <a:t>hidráulica.  </a:t>
            </a:r>
            <a:r>
              <a:rPr sz="3100" spc="-5" dirty="0">
                <a:latin typeface="Carlito"/>
                <a:cs typeface="Carlito"/>
              </a:rPr>
              <a:t>Rio São </a:t>
            </a:r>
            <a:r>
              <a:rPr sz="3100" spc="-15" dirty="0">
                <a:latin typeface="Carlito"/>
                <a:cs typeface="Carlito"/>
              </a:rPr>
              <a:t>Lourenço  (EUA),   </a:t>
            </a:r>
            <a:r>
              <a:rPr sz="3100" spc="-10" dirty="0">
                <a:latin typeface="Carlito"/>
                <a:cs typeface="Carlito"/>
              </a:rPr>
              <a:t>Orinoco </a:t>
            </a:r>
            <a:r>
              <a:rPr sz="3100" spc="-25" dirty="0">
                <a:latin typeface="Carlito"/>
                <a:cs typeface="Carlito"/>
              </a:rPr>
              <a:t>(Venezuela), </a:t>
            </a:r>
            <a:r>
              <a:rPr sz="3100" spc="-10" dirty="0">
                <a:latin typeface="Carlito"/>
                <a:cs typeface="Carlito"/>
              </a:rPr>
              <a:t>Amazonas, </a:t>
            </a:r>
            <a:r>
              <a:rPr sz="3100" spc="-5" dirty="0">
                <a:latin typeface="Carlito"/>
                <a:cs typeface="Carlito"/>
              </a:rPr>
              <a:t>Rio </a:t>
            </a:r>
            <a:r>
              <a:rPr sz="3100" dirty="0">
                <a:latin typeface="Carlito"/>
                <a:cs typeface="Carlito"/>
              </a:rPr>
              <a:t>da </a:t>
            </a:r>
            <a:r>
              <a:rPr sz="3100" spc="-35" dirty="0">
                <a:latin typeface="Carlito"/>
                <a:cs typeface="Carlito"/>
              </a:rPr>
              <a:t>Prata </a:t>
            </a:r>
            <a:r>
              <a:rPr sz="3100" spc="-5" dirty="0">
                <a:latin typeface="Carlito"/>
                <a:cs typeface="Carlito"/>
              </a:rPr>
              <a:t>e </a:t>
            </a:r>
            <a:r>
              <a:rPr sz="3100" spc="-10" dirty="0">
                <a:latin typeface="Carlito"/>
                <a:cs typeface="Carlito"/>
              </a:rPr>
              <a:t>seus  </a:t>
            </a:r>
            <a:r>
              <a:rPr sz="3100" spc="-15" dirty="0">
                <a:latin typeface="Carlito"/>
                <a:cs typeface="Carlito"/>
              </a:rPr>
              <a:t>afluentes </a:t>
            </a:r>
            <a:r>
              <a:rPr sz="3100" spc="-20" dirty="0">
                <a:latin typeface="Carlito"/>
                <a:cs typeface="Carlito"/>
              </a:rPr>
              <a:t>(Paraná, </a:t>
            </a:r>
            <a:r>
              <a:rPr sz="3100" spc="-5" dirty="0">
                <a:latin typeface="Carlito"/>
                <a:cs typeface="Carlito"/>
              </a:rPr>
              <a:t>Uruguai e </a:t>
            </a:r>
            <a:r>
              <a:rPr sz="3100" spc="-10" dirty="0">
                <a:latin typeface="Carlito"/>
                <a:cs typeface="Carlito"/>
              </a:rPr>
              <a:t>Salgado). </a:t>
            </a:r>
            <a:r>
              <a:rPr sz="3100" dirty="0">
                <a:latin typeface="Carlito"/>
                <a:cs typeface="Carlito"/>
              </a:rPr>
              <a:t>Maior </a:t>
            </a:r>
            <a:r>
              <a:rPr sz="3100" spc="-5" dirty="0">
                <a:latin typeface="Carlito"/>
                <a:cs typeface="Carlito"/>
              </a:rPr>
              <a:t>lago </a:t>
            </a:r>
            <a:r>
              <a:rPr sz="3100" spc="10" dirty="0">
                <a:latin typeface="Carlito"/>
                <a:cs typeface="Carlito"/>
              </a:rPr>
              <a:t>do </a:t>
            </a:r>
            <a:r>
              <a:rPr sz="3100" spc="720" dirty="0">
                <a:latin typeface="Carlito"/>
                <a:cs typeface="Carlito"/>
              </a:rPr>
              <a:t> </a:t>
            </a:r>
            <a:r>
              <a:rPr sz="3100" spc="-15" dirty="0">
                <a:latin typeface="Carlito"/>
                <a:cs typeface="Carlito"/>
              </a:rPr>
              <a:t>planeta</a:t>
            </a:r>
            <a:r>
              <a:rPr sz="3100" spc="670" dirty="0">
                <a:latin typeface="Carlito"/>
                <a:cs typeface="Carlito"/>
              </a:rPr>
              <a:t> </a:t>
            </a:r>
            <a:r>
              <a:rPr sz="3100" spc="-5" dirty="0">
                <a:latin typeface="Wingdings"/>
                <a:cs typeface="Wingdings"/>
              </a:rPr>
              <a:t></a:t>
            </a:r>
            <a:r>
              <a:rPr sz="3100" spc="-5" dirty="0">
                <a:latin typeface="Times New Roman"/>
                <a:cs typeface="Times New Roman"/>
              </a:rPr>
              <a:t> </a:t>
            </a:r>
            <a:r>
              <a:rPr sz="3100" spc="-10" dirty="0">
                <a:latin typeface="Carlito"/>
                <a:cs typeface="Carlito"/>
              </a:rPr>
              <a:t>região dos </a:t>
            </a:r>
            <a:r>
              <a:rPr sz="3100" spc="-15" dirty="0">
                <a:latin typeface="Carlito"/>
                <a:cs typeface="Carlito"/>
              </a:rPr>
              <a:t>Grandes  </a:t>
            </a:r>
            <a:r>
              <a:rPr sz="3100" spc="-10" dirty="0">
                <a:latin typeface="Carlito"/>
                <a:cs typeface="Carlito"/>
              </a:rPr>
              <a:t>Lagos </a:t>
            </a:r>
            <a:r>
              <a:rPr sz="3100" spc="-35" dirty="0">
                <a:latin typeface="Carlito"/>
                <a:cs typeface="Carlito"/>
              </a:rPr>
              <a:t>(Superior,  </a:t>
            </a:r>
            <a:r>
              <a:rPr sz="3100" spc="-15" dirty="0">
                <a:latin typeface="Carlito"/>
                <a:cs typeface="Carlito"/>
              </a:rPr>
              <a:t>Huron, </a:t>
            </a:r>
            <a:r>
              <a:rPr sz="3100" spc="-10" dirty="0">
                <a:latin typeface="Carlito"/>
                <a:cs typeface="Carlito"/>
              </a:rPr>
              <a:t>Michigan, Erie </a:t>
            </a:r>
            <a:r>
              <a:rPr sz="3100" spc="-5" dirty="0">
                <a:latin typeface="Carlito"/>
                <a:cs typeface="Carlito"/>
              </a:rPr>
              <a:t>e</a:t>
            </a:r>
            <a:r>
              <a:rPr sz="3100" spc="25" dirty="0">
                <a:latin typeface="Carlito"/>
                <a:cs typeface="Carlito"/>
              </a:rPr>
              <a:t> </a:t>
            </a:r>
            <a:r>
              <a:rPr sz="3100" spc="-10" dirty="0">
                <a:latin typeface="Carlito"/>
                <a:cs typeface="Carlito"/>
              </a:rPr>
              <a:t>Ontário);</a:t>
            </a:r>
            <a:endParaRPr sz="3100">
              <a:latin typeface="Carlito"/>
              <a:cs typeface="Carlito"/>
            </a:endParaRPr>
          </a:p>
          <a:p>
            <a:pPr marL="12700" marR="6985" algn="just">
              <a:lnSpc>
                <a:spcPct val="100000"/>
              </a:lnSpc>
              <a:spcBef>
                <a:spcPts val="745"/>
              </a:spcBef>
              <a:buAutoNum type="arabicParenR" startAt="3"/>
              <a:tabLst>
                <a:tab pos="509905" algn="l"/>
              </a:tabLst>
            </a:pPr>
            <a:r>
              <a:rPr sz="3100" spc="-40" dirty="0">
                <a:latin typeface="Carlito"/>
                <a:cs typeface="Carlito"/>
              </a:rPr>
              <a:t>Vertente </a:t>
            </a:r>
            <a:r>
              <a:rPr sz="3100" spc="-5" dirty="0">
                <a:latin typeface="Carlito"/>
                <a:cs typeface="Carlito"/>
              </a:rPr>
              <a:t>do </a:t>
            </a:r>
            <a:r>
              <a:rPr sz="3100" spc="-15" dirty="0">
                <a:latin typeface="Carlito"/>
                <a:cs typeface="Carlito"/>
              </a:rPr>
              <a:t>Golfo </a:t>
            </a:r>
            <a:r>
              <a:rPr sz="3100" spc="-5" dirty="0">
                <a:latin typeface="Carlito"/>
                <a:cs typeface="Carlito"/>
              </a:rPr>
              <a:t>do </a:t>
            </a:r>
            <a:r>
              <a:rPr sz="3100" spc="-15" dirty="0">
                <a:latin typeface="Carlito"/>
                <a:cs typeface="Carlito"/>
              </a:rPr>
              <a:t>México: </a:t>
            </a:r>
            <a:r>
              <a:rPr sz="3100" spc="-5" dirty="0">
                <a:latin typeface="Carlito"/>
                <a:cs typeface="Carlito"/>
              </a:rPr>
              <a:t>Nascem na </a:t>
            </a:r>
            <a:r>
              <a:rPr sz="3100" spc="-15" dirty="0">
                <a:latin typeface="Carlito"/>
                <a:cs typeface="Carlito"/>
              </a:rPr>
              <a:t>parte  oriental </a:t>
            </a:r>
            <a:r>
              <a:rPr sz="3100" spc="-5" dirty="0">
                <a:latin typeface="Carlito"/>
                <a:cs typeface="Carlito"/>
              </a:rPr>
              <a:t>das </a:t>
            </a:r>
            <a:r>
              <a:rPr sz="3100" spc="-10" dirty="0">
                <a:latin typeface="Carlito"/>
                <a:cs typeface="Carlito"/>
              </a:rPr>
              <a:t>Montanhas </a:t>
            </a:r>
            <a:r>
              <a:rPr sz="3100" spc="-15" dirty="0">
                <a:latin typeface="Carlito"/>
                <a:cs typeface="Carlito"/>
              </a:rPr>
              <a:t>Rochosas, </a:t>
            </a:r>
            <a:r>
              <a:rPr sz="3100" dirty="0">
                <a:latin typeface="Carlito"/>
                <a:cs typeface="Carlito"/>
              </a:rPr>
              <a:t>na </a:t>
            </a:r>
            <a:r>
              <a:rPr sz="3100" spc="-20" dirty="0">
                <a:latin typeface="Carlito"/>
                <a:cs typeface="Carlito"/>
              </a:rPr>
              <a:t>Sierra Maestra  </a:t>
            </a:r>
            <a:r>
              <a:rPr sz="3100" spc="-5" dirty="0">
                <a:latin typeface="Carlito"/>
                <a:cs typeface="Carlito"/>
              </a:rPr>
              <a:t>e </a:t>
            </a:r>
            <a:r>
              <a:rPr sz="3100" spc="-10" dirty="0">
                <a:latin typeface="Carlito"/>
                <a:cs typeface="Carlito"/>
              </a:rPr>
              <a:t>nos </a:t>
            </a:r>
            <a:r>
              <a:rPr sz="3100" spc="-15" dirty="0">
                <a:latin typeface="Carlito"/>
                <a:cs typeface="Carlito"/>
              </a:rPr>
              <a:t>Montes </a:t>
            </a:r>
            <a:r>
              <a:rPr sz="3100" spc="-5" dirty="0">
                <a:latin typeface="Carlito"/>
                <a:cs typeface="Carlito"/>
              </a:rPr>
              <a:t>Apalaches. Essa </a:t>
            </a:r>
            <a:r>
              <a:rPr sz="3100" spc="-25" dirty="0">
                <a:latin typeface="Carlito"/>
                <a:cs typeface="Carlito"/>
              </a:rPr>
              <a:t>vertente </a:t>
            </a:r>
            <a:r>
              <a:rPr sz="3100" spc="-20" dirty="0">
                <a:latin typeface="Carlito"/>
                <a:cs typeface="Carlito"/>
              </a:rPr>
              <a:t>forma </a:t>
            </a:r>
            <a:r>
              <a:rPr sz="3100" spc="-5" dirty="0">
                <a:latin typeface="Carlito"/>
                <a:cs typeface="Carlito"/>
              </a:rPr>
              <a:t>a maior  bacia </a:t>
            </a:r>
            <a:r>
              <a:rPr sz="3100" spc="-20" dirty="0">
                <a:latin typeface="Carlito"/>
                <a:cs typeface="Carlito"/>
              </a:rPr>
              <a:t>hidrográfica </a:t>
            </a:r>
            <a:r>
              <a:rPr sz="3100" spc="-5" dirty="0">
                <a:latin typeface="Carlito"/>
                <a:cs typeface="Carlito"/>
              </a:rPr>
              <a:t>da </a:t>
            </a:r>
            <a:r>
              <a:rPr sz="3100" spc="-10" dirty="0">
                <a:latin typeface="Carlito"/>
                <a:cs typeface="Carlito"/>
              </a:rPr>
              <a:t>América </a:t>
            </a:r>
            <a:r>
              <a:rPr sz="3100" spc="-5" dirty="0">
                <a:latin typeface="Carlito"/>
                <a:cs typeface="Carlito"/>
              </a:rPr>
              <a:t>do </a:t>
            </a:r>
            <a:r>
              <a:rPr sz="3100" spc="-10" dirty="0">
                <a:latin typeface="Carlito"/>
                <a:cs typeface="Carlito"/>
              </a:rPr>
              <a:t>Norte: </a:t>
            </a:r>
            <a:r>
              <a:rPr sz="3100" spc="-5" dirty="0">
                <a:latin typeface="Carlito"/>
                <a:cs typeface="Carlito"/>
              </a:rPr>
              <a:t>Mississipi-  Missouri </a:t>
            </a:r>
            <a:r>
              <a:rPr sz="3100" spc="-15" dirty="0">
                <a:latin typeface="Carlito"/>
                <a:cs typeface="Carlito"/>
              </a:rPr>
              <a:t>(importante </a:t>
            </a:r>
            <a:r>
              <a:rPr sz="3100" spc="-20" dirty="0">
                <a:latin typeface="Carlito"/>
                <a:cs typeface="Carlito"/>
              </a:rPr>
              <a:t>para </a:t>
            </a:r>
            <a:r>
              <a:rPr sz="3100" spc="-5" dirty="0">
                <a:latin typeface="Carlito"/>
                <a:cs typeface="Carlito"/>
              </a:rPr>
              <a:t>o</a:t>
            </a:r>
            <a:r>
              <a:rPr sz="3100" spc="20" dirty="0">
                <a:latin typeface="Carlito"/>
                <a:cs typeface="Carlito"/>
              </a:rPr>
              <a:t> </a:t>
            </a:r>
            <a:r>
              <a:rPr sz="3100" spc="-15" dirty="0">
                <a:latin typeface="Carlito"/>
                <a:cs typeface="Carlito"/>
              </a:rPr>
              <a:t>povoamento).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6005" y="186944"/>
            <a:ext cx="29514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75" dirty="0"/>
              <a:t> </a:t>
            </a:r>
            <a:r>
              <a:rPr spc="-20" dirty="0"/>
              <a:t>hidrografia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1E182B7B-43E9-42A2-A2DB-CAB0FA5E33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3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036167"/>
            <a:ext cx="8377555" cy="57810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dirty="0">
                <a:latin typeface="Carlito"/>
                <a:cs typeface="Carlito"/>
              </a:rPr>
              <a:t>1) </a:t>
            </a:r>
            <a:r>
              <a:rPr sz="3200" spc="-5" dirty="0">
                <a:latin typeface="Carlito"/>
                <a:cs typeface="Carlito"/>
              </a:rPr>
              <a:t>Clima</a:t>
            </a:r>
            <a:r>
              <a:rPr sz="3200" spc="2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desértico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Chuvas muito</a:t>
            </a:r>
            <a:r>
              <a:rPr sz="3200" spc="3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escassas;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Grande </a:t>
            </a:r>
            <a:r>
              <a:rPr sz="3200" spc="-20" dirty="0">
                <a:latin typeface="Carlito"/>
                <a:cs typeface="Carlito"/>
              </a:rPr>
              <a:t>diferença </a:t>
            </a:r>
            <a:r>
              <a:rPr sz="3200" spc="-15" dirty="0">
                <a:latin typeface="Carlito"/>
                <a:cs typeface="Carlito"/>
              </a:rPr>
              <a:t>entre </a:t>
            </a:r>
            <a:r>
              <a:rPr sz="3200" dirty="0">
                <a:latin typeface="Carlito"/>
                <a:cs typeface="Carlito"/>
              </a:rPr>
              <a:t>as </a:t>
            </a:r>
            <a:r>
              <a:rPr sz="3200" spc="-20" dirty="0">
                <a:latin typeface="Carlito"/>
                <a:cs typeface="Carlito"/>
              </a:rPr>
              <a:t>temperaturas </a:t>
            </a:r>
            <a:r>
              <a:rPr sz="3200" spc="-10" dirty="0">
                <a:latin typeface="Carlito"/>
                <a:cs typeface="Carlito"/>
              </a:rPr>
              <a:t>do </a:t>
            </a:r>
            <a:r>
              <a:rPr sz="3200" spc="-5" dirty="0">
                <a:latin typeface="Carlito"/>
                <a:cs typeface="Carlito"/>
              </a:rPr>
              <a:t>dia </a:t>
            </a:r>
            <a:r>
              <a:rPr sz="3200" dirty="0">
                <a:latin typeface="Carlito"/>
                <a:cs typeface="Carlito"/>
              </a:rPr>
              <a:t>e  </a:t>
            </a:r>
            <a:r>
              <a:rPr sz="3200" spc="-5" dirty="0">
                <a:latin typeface="Carlito"/>
                <a:cs typeface="Carlito"/>
              </a:rPr>
              <a:t>da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noite;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Deserto </a:t>
            </a:r>
            <a:r>
              <a:rPr sz="3200" spc="-5" dirty="0">
                <a:latin typeface="Carlito"/>
                <a:cs typeface="Carlito"/>
              </a:rPr>
              <a:t>de </a:t>
            </a:r>
            <a:r>
              <a:rPr sz="3200" spc="-25" dirty="0">
                <a:latin typeface="Carlito"/>
                <a:cs typeface="Carlito"/>
              </a:rPr>
              <a:t>Atacama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5" dirty="0">
                <a:latin typeface="Carlito"/>
                <a:cs typeface="Carlito"/>
              </a:rPr>
              <a:t>de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Sonora.</a:t>
            </a: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Carlito"/>
                <a:cs typeface="Carlito"/>
              </a:rPr>
              <a:t>2) </a:t>
            </a:r>
            <a:r>
              <a:rPr sz="3200" spc="-5" dirty="0">
                <a:latin typeface="Carlito"/>
                <a:cs typeface="Carlito"/>
              </a:rPr>
              <a:t>Clima</a:t>
            </a:r>
            <a:r>
              <a:rPr sz="3200" spc="2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equatorial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40" dirty="0">
                <a:latin typeface="Carlito"/>
                <a:cs typeface="Carlito"/>
              </a:rPr>
              <a:t>Temperaturas </a:t>
            </a:r>
            <a:r>
              <a:rPr sz="3200" spc="-10" dirty="0">
                <a:latin typeface="Carlito"/>
                <a:cs typeface="Carlito"/>
              </a:rPr>
              <a:t>regulares </a:t>
            </a:r>
            <a:r>
              <a:rPr sz="3200" spc="-25" dirty="0">
                <a:latin typeface="Carlito"/>
                <a:cs typeface="Carlito"/>
              </a:rPr>
              <a:t>durante </a:t>
            </a:r>
            <a:r>
              <a:rPr sz="3200" dirty="0">
                <a:latin typeface="Carlito"/>
                <a:cs typeface="Carlito"/>
              </a:rPr>
              <a:t>o ano</a:t>
            </a:r>
            <a:r>
              <a:rPr sz="3200" spc="4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(25°C);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Chuvas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abundantes;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Áreas </a:t>
            </a:r>
            <a:r>
              <a:rPr sz="3200" spc="-20" dirty="0">
                <a:latin typeface="Carlito"/>
                <a:cs typeface="Carlito"/>
              </a:rPr>
              <a:t>próximas </a:t>
            </a:r>
            <a:r>
              <a:rPr sz="3200" dirty="0">
                <a:latin typeface="Carlito"/>
                <a:cs typeface="Carlito"/>
              </a:rPr>
              <a:t>à </a:t>
            </a:r>
            <a:r>
              <a:rPr sz="3200" spc="-5" dirty="0">
                <a:latin typeface="Carlito"/>
                <a:cs typeface="Carlito"/>
              </a:rPr>
              <a:t>Linha do </a:t>
            </a:r>
            <a:r>
              <a:rPr sz="3200" spc="-45" dirty="0">
                <a:latin typeface="Carlito"/>
                <a:cs typeface="Carlito"/>
              </a:rPr>
              <a:t>Equador.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4485" y="186944"/>
            <a:ext cx="59499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Tipos de clima da</a:t>
            </a:r>
            <a:r>
              <a:rPr spc="-20" dirty="0"/>
              <a:t> </a:t>
            </a:r>
            <a:r>
              <a:rPr spc="-10" dirty="0"/>
              <a:t>América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1F64171A-7C51-4A00-BC71-400BC74B4D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587</Words>
  <Application>Microsoft Office PowerPoint</Application>
  <PresentationFormat>Apresentação na tela (4:3)</PresentationFormat>
  <Paragraphs>115</Paragraphs>
  <Slides>27</Slides>
  <Notes>0</Notes>
  <HiddenSlides>0</HiddenSlides>
  <MMClips>20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Office Theme</vt:lpstr>
      <vt:lpstr>As condições naturais da  América</vt:lpstr>
      <vt:lpstr>O relevo</vt:lpstr>
      <vt:lpstr>Cadeias montanhosas do oeste</vt:lpstr>
      <vt:lpstr>Planaltos muito antigos do leste</vt:lpstr>
      <vt:lpstr>Planícies e depressões do centro</vt:lpstr>
      <vt:lpstr>Slide 6</vt:lpstr>
      <vt:lpstr>A hidrografia</vt:lpstr>
      <vt:lpstr>A hidrografia</vt:lpstr>
      <vt:lpstr>Tipos de clima da América</vt:lpstr>
      <vt:lpstr>Tipos de clima da América</vt:lpstr>
      <vt:lpstr>Tipos de clima da América</vt:lpstr>
      <vt:lpstr>Tipos de clima da América</vt:lpstr>
      <vt:lpstr>Slide 13</vt:lpstr>
      <vt:lpstr>Biomas da América</vt:lpstr>
      <vt:lpstr>Biomas da América</vt:lpstr>
      <vt:lpstr>Slide 16</vt:lpstr>
      <vt:lpstr>Biomas da América</vt:lpstr>
      <vt:lpstr>Biomas da América</vt:lpstr>
      <vt:lpstr>Biomas da América</vt:lpstr>
      <vt:lpstr>Biomas da América</vt:lpstr>
      <vt:lpstr>Biomas da América</vt:lpstr>
      <vt:lpstr>Biomas da América</vt:lpstr>
      <vt:lpstr>Biomas da América</vt:lpstr>
      <vt:lpstr>Biomas da América</vt:lpstr>
      <vt:lpstr>Biomas da América</vt:lpstr>
      <vt:lpstr>Biomas da América</vt:lpstr>
      <vt:lpstr>* Fazer exercícios da apostila, página 59, 65 e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Guerra Fria: Capitalismo X Socialismo</dc:title>
  <dc:creator>Acácio</dc:creator>
  <cp:lastModifiedBy>Rosilene</cp:lastModifiedBy>
  <cp:revision>12</cp:revision>
  <dcterms:created xsi:type="dcterms:W3CDTF">2020-05-09T20:45:22Z</dcterms:created>
  <dcterms:modified xsi:type="dcterms:W3CDTF">2020-05-14T04:43:28Z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2012-08-03T00:00:00Z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2020-05-09T00:00:00Z</vt:filetime>
  </property>
</Properties>
</file>