
<file path=[Content_Types].xml><?xml version="1.0" encoding="utf-8"?>
<Types xmlns="http://schemas.openxmlformats.org/package/2006/content-types"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6" r:id="rId18"/>
    <p:sldId id="277" r:id="rId19"/>
    <p:sldId id="278" r:id="rId20"/>
    <p:sldId id="280" r:id="rId21"/>
    <p:sldId id="281" r:id="rId22"/>
    <p:sldId id="282" r:id="rId23"/>
    <p:sldId id="283" r:id="rId24"/>
    <p:sldId id="284" r:id="rId25"/>
  </p:sldIdLst>
  <p:sldSz cx="9144000" cy="6858000" type="screen4x3"/>
  <p:notesSz cx="9144000" cy="6858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5784" y="1301750"/>
            <a:ext cx="8012430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57554" y="3818889"/>
            <a:ext cx="7628890" cy="1203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62959" y="237490"/>
            <a:ext cx="2418080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219" y="1659890"/>
            <a:ext cx="7909560" cy="466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6330" y="26670"/>
            <a:ext cx="6912609" cy="67551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19860" y="1200150"/>
            <a:ext cx="6304280" cy="27340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endParaRPr lang="pt-BR" sz="4400" spc="-5" dirty="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latin typeface="Arial"/>
                <a:cs typeface="Arial"/>
              </a:rPr>
              <a:t>HISTÓRIA </a:t>
            </a:r>
            <a:r>
              <a:rPr sz="4400" dirty="0">
                <a:latin typeface="Arial"/>
                <a:cs typeface="Arial"/>
              </a:rPr>
              <a:t>DA </a:t>
            </a:r>
            <a:r>
              <a:rPr sz="4400" spc="-5" dirty="0">
                <a:latin typeface="Arial"/>
                <a:cs typeface="Arial"/>
              </a:rPr>
              <a:t>AMÉRICA  CIVILIZAÇÕES</a:t>
            </a:r>
            <a:endParaRPr sz="4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4400" spc="-5" dirty="0">
                <a:latin typeface="Arial"/>
                <a:cs typeface="Arial"/>
              </a:rPr>
              <a:t>PRÉ-COLOMBIANAS</a:t>
            </a:r>
            <a:endParaRPr sz="4400" dirty="0">
              <a:latin typeface="Arial"/>
              <a:cs typeface="Arial"/>
            </a:endParaRPr>
          </a:p>
        </p:txBody>
      </p:sp>
      <p:pic>
        <p:nvPicPr>
          <p:cNvPr id="7" name="Som gravado">
            <a:hlinkClick r:id="" action="ppaction://media"/>
            <a:extLst>
              <a:ext uri="{FF2B5EF4-FFF2-40B4-BE49-F238E27FC236}">
                <a16:creationId xmlns:a16="http://schemas.microsoft.com/office/drawing/2014/main" id="{F8F91255-1639-40A0-9CD7-3E9FEDAFB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459" y="118110"/>
            <a:ext cx="7416800" cy="65570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799069" y="5210809"/>
            <a:ext cx="788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Arte  Ast</a:t>
            </a:r>
            <a:r>
              <a:rPr sz="1800" spc="-5" dirty="0">
                <a:latin typeface="Arial"/>
                <a:cs typeface="Arial"/>
              </a:rPr>
              <a:t>eca.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81250" y="71119"/>
            <a:ext cx="4345806" cy="62483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53740" y="497840"/>
            <a:ext cx="263652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8155" algn="l"/>
              </a:tabLst>
            </a:pPr>
            <a:r>
              <a:rPr dirty="0"/>
              <a:t>2	-</a:t>
            </a:r>
            <a:r>
              <a:rPr spc="-90" dirty="0"/>
              <a:t> </a:t>
            </a:r>
            <a:r>
              <a:rPr dirty="0"/>
              <a:t>MAIAS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4669" y="1375409"/>
            <a:ext cx="2930525" cy="4469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488315" indent="-3429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Arial"/>
                <a:cs typeface="Arial"/>
              </a:rPr>
              <a:t>2.1- </a:t>
            </a:r>
            <a:r>
              <a:rPr sz="2800" b="1" spc="-5" dirty="0">
                <a:latin typeface="Arial"/>
                <a:cs typeface="Arial"/>
              </a:rPr>
              <a:t>Espaço:  </a:t>
            </a:r>
            <a:r>
              <a:rPr sz="2800" spc="-5" dirty="0">
                <a:latin typeface="Arial"/>
                <a:cs typeface="Arial"/>
              </a:rPr>
              <a:t>Península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de  </a:t>
            </a:r>
            <a:r>
              <a:rPr sz="2800" spc="-5" dirty="0">
                <a:latin typeface="Arial"/>
                <a:cs typeface="Arial"/>
              </a:rPr>
              <a:t>Yucatán,  Guatemala,  Honduras </a:t>
            </a:r>
            <a:r>
              <a:rPr sz="2800" dirty="0">
                <a:latin typeface="Arial"/>
                <a:cs typeface="Arial"/>
              </a:rPr>
              <a:t>e  </a:t>
            </a:r>
            <a:r>
              <a:rPr sz="2800" spc="-5" dirty="0">
                <a:latin typeface="Arial"/>
                <a:cs typeface="Arial"/>
              </a:rPr>
              <a:t>Belize.</a:t>
            </a:r>
            <a:endParaRPr sz="2800">
              <a:latin typeface="Arial"/>
              <a:cs typeface="Arial"/>
            </a:endParaRPr>
          </a:p>
          <a:p>
            <a:pPr marL="354965" marR="537210" indent="-342900">
              <a:lnSpc>
                <a:spcPct val="100000"/>
              </a:lnSpc>
              <a:spcBef>
                <a:spcPts val="690"/>
              </a:spcBef>
            </a:pPr>
            <a:r>
              <a:rPr sz="2800" dirty="0">
                <a:latin typeface="Arial"/>
                <a:cs typeface="Arial"/>
              </a:rPr>
              <a:t>2.2- </a:t>
            </a:r>
            <a:r>
              <a:rPr sz="2800" b="1" spc="-5" dirty="0">
                <a:latin typeface="Arial"/>
                <a:cs typeface="Arial"/>
              </a:rPr>
              <a:t>Origem:</a:t>
            </a:r>
            <a:r>
              <a:rPr sz="2800" b="1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?  (incerta).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800" dirty="0">
                <a:latin typeface="Arial"/>
                <a:cs typeface="Arial"/>
              </a:rPr>
              <a:t>2.3- </a:t>
            </a:r>
            <a:r>
              <a:rPr sz="2800" b="1" spc="-5" dirty="0">
                <a:latin typeface="Arial"/>
                <a:cs typeface="Arial"/>
              </a:rPr>
              <a:t>Apogeu:</a:t>
            </a:r>
            <a:r>
              <a:rPr sz="2800" b="1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séc.</a:t>
            </a:r>
            <a:endParaRPr sz="2800">
              <a:latin typeface="Arial"/>
              <a:cs typeface="Arial"/>
            </a:endParaRPr>
          </a:p>
          <a:p>
            <a:pPr marL="354965">
              <a:lnSpc>
                <a:spcPct val="100000"/>
              </a:lnSpc>
            </a:pPr>
            <a:r>
              <a:rPr sz="2800" spc="-5" dirty="0">
                <a:latin typeface="Arial"/>
                <a:cs typeface="Arial"/>
              </a:rPr>
              <a:t>VIII </a:t>
            </a:r>
            <a:r>
              <a:rPr sz="2800" dirty="0">
                <a:latin typeface="Arial"/>
                <a:cs typeface="Arial"/>
              </a:rPr>
              <a:t>e </a:t>
            </a:r>
            <a:r>
              <a:rPr sz="2800" spc="-5" dirty="0">
                <a:latin typeface="Arial"/>
                <a:cs typeface="Arial"/>
              </a:rPr>
              <a:t>IX.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55670" y="1499869"/>
            <a:ext cx="5509260" cy="40170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50F6DBF2-B211-42B1-BF6D-91A2AC92CF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4669" y="610870"/>
            <a:ext cx="2962910" cy="122047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354965" marR="5080" indent="-342900">
              <a:lnSpc>
                <a:spcPct val="90000"/>
              </a:lnSpc>
              <a:spcBef>
                <a:spcPts val="434"/>
              </a:spcBef>
            </a:pPr>
            <a:r>
              <a:rPr sz="2800" b="0" dirty="0">
                <a:latin typeface="Arial"/>
                <a:cs typeface="Arial"/>
              </a:rPr>
              <a:t>2.4- </a:t>
            </a:r>
            <a:r>
              <a:rPr sz="2800" spc="-5" dirty="0"/>
              <a:t>Sistema </a:t>
            </a:r>
            <a:r>
              <a:rPr sz="2800" dirty="0"/>
              <a:t>de  </a:t>
            </a:r>
            <a:r>
              <a:rPr sz="2800" spc="-10" dirty="0"/>
              <a:t>Governo:  </a:t>
            </a:r>
            <a:r>
              <a:rPr sz="2800" b="0" dirty="0">
                <a:latin typeface="Arial"/>
                <a:cs typeface="Arial"/>
              </a:rPr>
              <a:t>desc</a:t>
            </a:r>
            <a:r>
              <a:rPr sz="2800" b="0" spc="10" dirty="0">
                <a:latin typeface="Arial"/>
                <a:cs typeface="Arial"/>
              </a:rPr>
              <a:t>e</a:t>
            </a:r>
            <a:r>
              <a:rPr sz="2800" b="0" dirty="0">
                <a:latin typeface="Arial"/>
                <a:cs typeface="Arial"/>
              </a:rPr>
              <a:t>n</a:t>
            </a:r>
            <a:r>
              <a:rPr sz="2800" b="0" spc="-10" dirty="0">
                <a:latin typeface="Arial"/>
                <a:cs typeface="Arial"/>
              </a:rPr>
              <a:t>t</a:t>
            </a:r>
            <a:r>
              <a:rPr sz="2800" b="0" spc="5" dirty="0">
                <a:latin typeface="Arial"/>
                <a:cs typeface="Arial"/>
              </a:rPr>
              <a:t>r</a:t>
            </a:r>
            <a:r>
              <a:rPr sz="2800" b="0" dirty="0">
                <a:latin typeface="Arial"/>
                <a:cs typeface="Arial"/>
              </a:rPr>
              <a:t>a</a:t>
            </a:r>
            <a:r>
              <a:rPr sz="2800" b="0" spc="5" dirty="0">
                <a:latin typeface="Arial"/>
                <a:cs typeface="Arial"/>
              </a:rPr>
              <a:t>l</a:t>
            </a:r>
            <a:r>
              <a:rPr sz="2800" b="0" spc="-5" dirty="0">
                <a:latin typeface="Arial"/>
                <a:cs typeface="Arial"/>
              </a:rPr>
              <a:t>i</a:t>
            </a:r>
            <a:r>
              <a:rPr sz="2800" b="0" dirty="0">
                <a:latin typeface="Arial"/>
                <a:cs typeface="Arial"/>
              </a:rPr>
              <a:t>zado.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4669" y="1851659"/>
            <a:ext cx="2844165" cy="378714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54965" marR="1056640" indent="-342900">
              <a:lnSpc>
                <a:spcPts val="302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15" dirty="0">
                <a:latin typeface="Arial"/>
                <a:cs typeface="Arial"/>
              </a:rPr>
              <a:t>C</a:t>
            </a:r>
            <a:r>
              <a:rPr sz="2800" spc="5" dirty="0">
                <a:latin typeface="Arial"/>
                <a:cs typeface="Arial"/>
              </a:rPr>
              <a:t>i</a:t>
            </a:r>
            <a:r>
              <a:rPr sz="2800" dirty="0">
                <a:latin typeface="Arial"/>
                <a:cs typeface="Arial"/>
              </a:rPr>
              <a:t>dades-  Estados.</a:t>
            </a:r>
            <a:endParaRPr sz="2800">
              <a:latin typeface="Arial"/>
              <a:cs typeface="Arial"/>
            </a:endParaRPr>
          </a:p>
          <a:p>
            <a:pPr marL="12700" marR="47625">
              <a:lnSpc>
                <a:spcPts val="3720"/>
              </a:lnSpc>
              <a:spcBef>
                <a:spcPts val="14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Havia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Regadio.  </a:t>
            </a:r>
            <a:r>
              <a:rPr sz="2800" dirty="0">
                <a:latin typeface="Arial"/>
                <a:cs typeface="Arial"/>
              </a:rPr>
              <a:t>2.5-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Economia:</a:t>
            </a:r>
            <a:endParaRPr sz="2800">
              <a:latin typeface="Arial"/>
              <a:cs typeface="Arial"/>
            </a:endParaRPr>
          </a:p>
          <a:p>
            <a:pPr marL="354965" marR="5080" indent="-342900">
              <a:lnSpc>
                <a:spcPct val="90000"/>
              </a:lnSpc>
              <a:spcBef>
                <a:spcPts val="50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Agricultura:  milho, </a:t>
            </a:r>
            <a:r>
              <a:rPr sz="2800" dirty="0">
                <a:latin typeface="Arial"/>
                <a:cs typeface="Arial"/>
              </a:rPr>
              <a:t>algodão,  </a:t>
            </a:r>
            <a:r>
              <a:rPr sz="2800" spc="-5" dirty="0">
                <a:latin typeface="Arial"/>
                <a:cs typeface="Arial"/>
              </a:rPr>
              <a:t>tomate,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“feijão”,  batata, cacau,  etc.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63620" y="1252219"/>
            <a:ext cx="5401310" cy="41211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909059" y="5406390"/>
            <a:ext cx="4521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Arial"/>
                <a:cs typeface="Arial"/>
              </a:rPr>
              <a:t>T</a:t>
            </a:r>
            <a:r>
              <a:rPr sz="1400" spc="5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ka</a:t>
            </a:r>
            <a:r>
              <a:rPr sz="1400" spc="5" dirty="0">
                <a:latin typeface="Arial"/>
                <a:cs typeface="Arial"/>
              </a:rPr>
              <a:t>l</a:t>
            </a:r>
            <a:r>
              <a:rPr sz="1400" dirty="0"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id="{947BBA27-4142-4D5D-AECF-36ACC4086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4669" y="582929"/>
            <a:ext cx="26346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dirty="0">
                <a:latin typeface="Arial"/>
                <a:cs typeface="Arial"/>
              </a:rPr>
              <a:t>2.6-</a:t>
            </a:r>
            <a:r>
              <a:rPr sz="2800" b="0" spc="-70" dirty="0">
                <a:latin typeface="Arial"/>
                <a:cs typeface="Arial"/>
              </a:rPr>
              <a:t> </a:t>
            </a:r>
            <a:r>
              <a:rPr sz="2800" spc="-5" dirty="0"/>
              <a:t>Sociedade: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449069" y="1626870"/>
            <a:ext cx="1277620" cy="1310640"/>
            <a:chOff x="1449069" y="1626870"/>
            <a:chExt cx="1277620" cy="1310640"/>
          </a:xfrm>
        </p:grpSpPr>
        <p:sp>
          <p:nvSpPr>
            <p:cNvPr id="4" name="object 4"/>
            <p:cNvSpPr/>
            <p:nvPr/>
          </p:nvSpPr>
          <p:spPr>
            <a:xfrm>
              <a:off x="1451609" y="1629410"/>
              <a:ext cx="1272540" cy="1305560"/>
            </a:xfrm>
            <a:custGeom>
              <a:avLst/>
              <a:gdLst/>
              <a:ahLst/>
              <a:cxnLst/>
              <a:rect l="l" t="t" r="r" b="b"/>
              <a:pathLst>
                <a:path w="1272539" h="1305560">
                  <a:moveTo>
                    <a:pt x="636270" y="0"/>
                  </a:moveTo>
                  <a:lnTo>
                    <a:pt x="0" y="1305560"/>
                  </a:lnTo>
                  <a:lnTo>
                    <a:pt x="1272540" y="1305560"/>
                  </a:lnTo>
                  <a:lnTo>
                    <a:pt x="636270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51609" y="1629410"/>
              <a:ext cx="1272540" cy="1305560"/>
            </a:xfrm>
            <a:custGeom>
              <a:avLst/>
              <a:gdLst/>
              <a:ahLst/>
              <a:cxnLst/>
              <a:rect l="l" t="t" r="r" b="b"/>
              <a:pathLst>
                <a:path w="1272539" h="1305560">
                  <a:moveTo>
                    <a:pt x="0" y="1305560"/>
                  </a:moveTo>
                  <a:lnTo>
                    <a:pt x="1272540" y="1305560"/>
                  </a:lnTo>
                  <a:lnTo>
                    <a:pt x="636270" y="0"/>
                  </a:lnTo>
                  <a:lnTo>
                    <a:pt x="0" y="1305560"/>
                  </a:lnTo>
                  <a:close/>
                </a:path>
              </a:pathLst>
            </a:custGeom>
            <a:ln w="46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54150" y="2057400"/>
            <a:ext cx="12655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3749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NOBRES  </a:t>
            </a:r>
            <a:r>
              <a:rPr sz="1400" b="1" spc="5" dirty="0">
                <a:latin typeface="Arial"/>
                <a:cs typeface="Arial"/>
              </a:rPr>
              <a:t>SAC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spc="5" dirty="0">
                <a:latin typeface="Arial"/>
                <a:cs typeface="Arial"/>
              </a:rPr>
              <a:t>RD</a:t>
            </a:r>
            <a:r>
              <a:rPr sz="1400" b="1" spc="10" dirty="0">
                <a:latin typeface="Arial"/>
                <a:cs typeface="Arial"/>
              </a:rPr>
              <a:t>O</a:t>
            </a:r>
            <a:r>
              <a:rPr sz="1400" b="1" spc="-10" dirty="0">
                <a:latin typeface="Arial"/>
                <a:cs typeface="Arial"/>
              </a:rPr>
              <a:t>T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dirty="0">
                <a:latin typeface="Arial"/>
                <a:cs typeface="Arial"/>
              </a:rPr>
              <a:t>S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12800" y="2932429"/>
            <a:ext cx="2548890" cy="1313180"/>
            <a:chOff x="812800" y="2932429"/>
            <a:chExt cx="2548890" cy="1313180"/>
          </a:xfrm>
        </p:grpSpPr>
        <p:sp>
          <p:nvSpPr>
            <p:cNvPr id="8" name="object 8"/>
            <p:cNvSpPr/>
            <p:nvPr/>
          </p:nvSpPr>
          <p:spPr>
            <a:xfrm>
              <a:off x="815340" y="2934969"/>
              <a:ext cx="2543810" cy="1308100"/>
            </a:xfrm>
            <a:custGeom>
              <a:avLst/>
              <a:gdLst/>
              <a:ahLst/>
              <a:cxnLst/>
              <a:rect l="l" t="t" r="r" b="b"/>
              <a:pathLst>
                <a:path w="2543810" h="1308100">
                  <a:moveTo>
                    <a:pt x="1907539" y="0"/>
                  </a:moveTo>
                  <a:lnTo>
                    <a:pt x="636269" y="0"/>
                  </a:lnTo>
                  <a:lnTo>
                    <a:pt x="0" y="1308099"/>
                  </a:lnTo>
                  <a:lnTo>
                    <a:pt x="2543810" y="1308099"/>
                  </a:lnTo>
                  <a:lnTo>
                    <a:pt x="1907539" y="0"/>
                  </a:lnTo>
                  <a:close/>
                </a:path>
              </a:pathLst>
            </a:custGeom>
            <a:solidFill>
              <a:srgbClr val="FFFF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15340" y="2934969"/>
              <a:ext cx="2543810" cy="1308100"/>
            </a:xfrm>
            <a:custGeom>
              <a:avLst/>
              <a:gdLst/>
              <a:ahLst/>
              <a:cxnLst/>
              <a:rect l="l" t="t" r="r" b="b"/>
              <a:pathLst>
                <a:path w="2543810" h="1308100">
                  <a:moveTo>
                    <a:pt x="0" y="1308099"/>
                  </a:moveTo>
                  <a:lnTo>
                    <a:pt x="2543810" y="1308099"/>
                  </a:lnTo>
                  <a:lnTo>
                    <a:pt x="1907539" y="0"/>
                  </a:lnTo>
                  <a:lnTo>
                    <a:pt x="636269" y="0"/>
                  </a:lnTo>
                  <a:lnTo>
                    <a:pt x="0" y="1308099"/>
                  </a:lnTo>
                  <a:close/>
                </a:path>
              </a:pathLst>
            </a:custGeom>
            <a:ln w="4672">
              <a:solidFill>
                <a:srgbClr val="0098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728470" y="3470909"/>
            <a:ext cx="7188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“</a:t>
            </a:r>
            <a:r>
              <a:rPr sz="1400" b="1" spc="5" dirty="0">
                <a:latin typeface="Arial"/>
                <a:cs typeface="Arial"/>
              </a:rPr>
              <a:t>P</a:t>
            </a:r>
            <a:r>
              <a:rPr sz="1400" b="1" dirty="0">
                <a:latin typeface="Arial"/>
                <a:cs typeface="Arial"/>
              </a:rPr>
              <a:t>O</a:t>
            </a:r>
            <a:r>
              <a:rPr sz="1400" b="1" spc="5" dirty="0">
                <a:latin typeface="Arial"/>
                <a:cs typeface="Arial"/>
              </a:rPr>
              <a:t>V</a:t>
            </a:r>
            <a:r>
              <a:rPr sz="1400" b="1" dirty="0">
                <a:latin typeface="Arial"/>
                <a:cs typeface="Arial"/>
              </a:rPr>
              <a:t>O”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6733" y="4240733"/>
            <a:ext cx="3821429" cy="1310640"/>
            <a:chOff x="176733" y="4240733"/>
            <a:chExt cx="3821429" cy="1310640"/>
          </a:xfrm>
        </p:grpSpPr>
        <p:sp>
          <p:nvSpPr>
            <p:cNvPr id="12" name="object 12"/>
            <p:cNvSpPr/>
            <p:nvPr/>
          </p:nvSpPr>
          <p:spPr>
            <a:xfrm>
              <a:off x="179069" y="4243069"/>
              <a:ext cx="3816350" cy="1305560"/>
            </a:xfrm>
            <a:custGeom>
              <a:avLst/>
              <a:gdLst/>
              <a:ahLst/>
              <a:cxnLst/>
              <a:rect l="l" t="t" r="r" b="b"/>
              <a:pathLst>
                <a:path w="3816350" h="1305560">
                  <a:moveTo>
                    <a:pt x="3180080" y="0"/>
                  </a:moveTo>
                  <a:lnTo>
                    <a:pt x="636270" y="0"/>
                  </a:lnTo>
                  <a:lnTo>
                    <a:pt x="0" y="1305559"/>
                  </a:lnTo>
                  <a:lnTo>
                    <a:pt x="3816350" y="1305559"/>
                  </a:lnTo>
                  <a:lnTo>
                    <a:pt x="3180080" y="0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9069" y="4243069"/>
              <a:ext cx="3816350" cy="1305560"/>
            </a:xfrm>
            <a:custGeom>
              <a:avLst/>
              <a:gdLst/>
              <a:ahLst/>
              <a:cxnLst/>
              <a:rect l="l" t="t" r="r" b="b"/>
              <a:pathLst>
                <a:path w="3816350" h="1305560">
                  <a:moveTo>
                    <a:pt x="0" y="1305559"/>
                  </a:moveTo>
                  <a:lnTo>
                    <a:pt x="3816350" y="1305559"/>
                  </a:lnTo>
                  <a:lnTo>
                    <a:pt x="3180080" y="0"/>
                  </a:lnTo>
                  <a:lnTo>
                    <a:pt x="636270" y="0"/>
                  </a:lnTo>
                  <a:lnTo>
                    <a:pt x="0" y="1305559"/>
                  </a:lnTo>
                  <a:close/>
                </a:path>
              </a:pathLst>
            </a:custGeom>
            <a:ln w="46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572260" y="4776470"/>
            <a:ext cx="10280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5" dirty="0">
                <a:latin typeface="Arial"/>
                <a:cs typeface="Arial"/>
              </a:rPr>
              <a:t>E</a:t>
            </a:r>
            <a:r>
              <a:rPr sz="1400" b="1" spc="-5" dirty="0">
                <a:latin typeface="Arial"/>
                <a:cs typeface="Arial"/>
              </a:rPr>
              <a:t>S</a:t>
            </a:r>
            <a:r>
              <a:rPr sz="1400" b="1" spc="5" dirty="0">
                <a:latin typeface="Arial"/>
                <a:cs typeface="Arial"/>
              </a:rPr>
              <a:t>CRAV</a:t>
            </a:r>
            <a:r>
              <a:rPr sz="1400" b="1" dirty="0">
                <a:latin typeface="Arial"/>
                <a:cs typeface="Arial"/>
              </a:rPr>
              <a:t>OS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067809" y="1653539"/>
            <a:ext cx="4932680" cy="40805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486909" y="5859779"/>
            <a:ext cx="9150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PALENQUE</a:t>
            </a:r>
            <a:r>
              <a:rPr sz="1200" spc="-5" dirty="0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7" name="Som gravado">
            <a:hlinkClick r:id="" action="ppaction://media"/>
            <a:extLst>
              <a:ext uri="{FF2B5EF4-FFF2-40B4-BE49-F238E27FC236}">
                <a16:creationId xmlns:a16="http://schemas.microsoft.com/office/drawing/2014/main" id="{7E3660E9-8128-4EE1-BEA2-0581EA7693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2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4669" y="1301750"/>
            <a:ext cx="2479040" cy="3454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31140" algn="ctr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Arial"/>
                <a:cs typeface="Arial"/>
              </a:rPr>
              <a:t>2.7-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Religião:</a:t>
            </a:r>
            <a:endParaRPr sz="2800">
              <a:latin typeface="Arial"/>
              <a:cs typeface="Arial"/>
            </a:endParaRPr>
          </a:p>
          <a:p>
            <a:pPr marR="196215" algn="ctr">
              <a:lnSpc>
                <a:spcPct val="100000"/>
              </a:lnSpc>
            </a:pPr>
            <a:r>
              <a:rPr sz="2800" spc="-5" dirty="0">
                <a:latin typeface="Arial"/>
                <a:cs typeface="Arial"/>
              </a:rPr>
              <a:t>Politeísta.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800" dirty="0">
                <a:latin typeface="Arial"/>
                <a:cs typeface="Arial"/>
              </a:rPr>
              <a:t>2.8-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Cultura: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9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Arquitetura.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Matemática.</a:t>
            </a:r>
            <a:endParaRPr sz="2800">
              <a:latin typeface="Arial"/>
              <a:cs typeface="Arial"/>
            </a:endParaRPr>
          </a:p>
          <a:p>
            <a:pPr marL="12700" marR="5080">
              <a:lnSpc>
                <a:spcPts val="4060"/>
              </a:lnSpc>
              <a:spcBef>
                <a:spcPts val="24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Calendário.  </a:t>
            </a:r>
            <a:r>
              <a:rPr sz="2800" dirty="0">
                <a:latin typeface="Arial"/>
                <a:cs typeface="Arial"/>
              </a:rPr>
              <a:t>2.9- </a:t>
            </a:r>
            <a:r>
              <a:rPr sz="2800" b="1" spc="-5" dirty="0">
                <a:latin typeface="Arial"/>
                <a:cs typeface="Arial"/>
              </a:rPr>
              <a:t>Fim:</a:t>
            </a:r>
            <a:r>
              <a:rPr sz="2800" b="1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1546.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47720" y="1557019"/>
            <a:ext cx="5472430" cy="34455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id="{740BBADF-EC8B-4633-B98F-3A38C60BFA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5619" y="187960"/>
            <a:ext cx="6216650" cy="64808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863080" y="3625850"/>
            <a:ext cx="1066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Arte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Maia.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1-</a:t>
            </a:r>
            <a:r>
              <a:rPr spc="-70" dirty="0"/>
              <a:t> </a:t>
            </a:r>
            <a:r>
              <a:rPr spc="-5" dirty="0"/>
              <a:t>INCAS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4669" y="1159509"/>
            <a:ext cx="3890010" cy="4391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Arial"/>
                <a:cs typeface="Arial"/>
              </a:rPr>
              <a:t>1.1- </a:t>
            </a:r>
            <a:r>
              <a:rPr sz="2800" b="1" spc="-5" dirty="0">
                <a:latin typeface="Arial"/>
                <a:cs typeface="Arial"/>
              </a:rPr>
              <a:t>Espaço: </a:t>
            </a:r>
            <a:r>
              <a:rPr sz="2800" dirty="0">
                <a:latin typeface="Arial"/>
                <a:cs typeface="Arial"/>
              </a:rPr>
              <a:t>região do  </a:t>
            </a:r>
            <a:r>
              <a:rPr sz="2800" spc="-5" dirty="0">
                <a:latin typeface="Arial"/>
                <a:cs typeface="Arial"/>
              </a:rPr>
              <a:t>Peru, Norte do Chile </a:t>
            </a:r>
            <a:r>
              <a:rPr sz="2800" dirty="0">
                <a:latin typeface="Arial"/>
                <a:cs typeface="Arial"/>
              </a:rPr>
              <a:t>e  </a:t>
            </a:r>
            <a:r>
              <a:rPr sz="2800" spc="-5" dirty="0">
                <a:latin typeface="Arial"/>
                <a:cs typeface="Arial"/>
              </a:rPr>
              <a:t>Planalto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Boliviano.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z="2800" dirty="0">
                <a:latin typeface="Arial"/>
                <a:cs typeface="Arial"/>
              </a:rPr>
              <a:t>1.2-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Origens: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Nações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precedentes:</a:t>
            </a:r>
            <a:endParaRPr sz="2800">
              <a:latin typeface="Arial"/>
              <a:cs typeface="Arial"/>
            </a:endParaRPr>
          </a:p>
          <a:p>
            <a:pPr marL="755650" lvl="1" indent="-286385">
              <a:lnSpc>
                <a:spcPct val="100000"/>
              </a:lnSpc>
              <a:spcBef>
                <a:spcPts val="600"/>
              </a:spcBef>
              <a:buFont typeface="Arial"/>
              <a:buChar char="–"/>
              <a:tabLst>
                <a:tab pos="755650" algn="l"/>
              </a:tabLst>
            </a:pPr>
            <a:r>
              <a:rPr sz="2400" b="1" i="1" spc="-10" dirty="0">
                <a:latin typeface="Arial"/>
                <a:cs typeface="Arial"/>
              </a:rPr>
              <a:t>Chavim </a:t>
            </a:r>
            <a:r>
              <a:rPr sz="2400" dirty="0">
                <a:latin typeface="Arial"/>
                <a:cs typeface="Arial"/>
              </a:rPr>
              <a:t>– c. </a:t>
            </a:r>
            <a:r>
              <a:rPr sz="2400" spc="-5" dirty="0">
                <a:latin typeface="Arial"/>
                <a:cs typeface="Arial"/>
              </a:rPr>
              <a:t>1000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a.C.</a:t>
            </a:r>
            <a:endParaRPr sz="2400">
              <a:latin typeface="Arial"/>
              <a:cs typeface="Arial"/>
            </a:endParaRPr>
          </a:p>
          <a:p>
            <a:pPr marL="755015" marR="346075" lvl="1" indent="-285750">
              <a:lnSpc>
                <a:spcPct val="100000"/>
              </a:lnSpc>
              <a:spcBef>
                <a:spcPts val="600"/>
              </a:spcBef>
              <a:buFont typeface="Arial"/>
              <a:buChar char="–"/>
              <a:tabLst>
                <a:tab pos="755650" algn="l"/>
              </a:tabLst>
            </a:pPr>
            <a:r>
              <a:rPr sz="2400" b="1" i="1" spc="-5" dirty="0">
                <a:latin typeface="Arial"/>
                <a:cs typeface="Arial"/>
              </a:rPr>
              <a:t>Teotihuanacos </a:t>
            </a:r>
            <a:r>
              <a:rPr sz="2400" dirty="0">
                <a:latin typeface="Arial"/>
                <a:cs typeface="Arial"/>
              </a:rPr>
              <a:t>e  </a:t>
            </a:r>
            <a:r>
              <a:rPr sz="2400" b="1" i="1" spc="-5" dirty="0">
                <a:latin typeface="Arial"/>
                <a:cs typeface="Arial"/>
              </a:rPr>
              <a:t>Huari </a:t>
            </a:r>
            <a:r>
              <a:rPr sz="2400" dirty="0">
                <a:latin typeface="Arial"/>
                <a:cs typeface="Arial"/>
              </a:rPr>
              <a:t>– </a:t>
            </a:r>
            <a:r>
              <a:rPr sz="2400" spc="-5" dirty="0">
                <a:latin typeface="Arial"/>
                <a:cs typeface="Arial"/>
              </a:rPr>
              <a:t>Séc. </a:t>
            </a:r>
            <a:r>
              <a:rPr sz="2400" dirty="0">
                <a:latin typeface="Arial"/>
                <a:cs typeface="Arial"/>
              </a:rPr>
              <a:t>VIII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até  IX.</a:t>
            </a:r>
            <a:endParaRPr sz="2400">
              <a:latin typeface="Arial"/>
              <a:cs typeface="Arial"/>
            </a:endParaRPr>
          </a:p>
          <a:p>
            <a:pPr marL="755650" lvl="1" indent="-286385">
              <a:lnSpc>
                <a:spcPct val="100000"/>
              </a:lnSpc>
              <a:spcBef>
                <a:spcPts val="590"/>
              </a:spcBef>
              <a:buFont typeface="Arial"/>
              <a:buChar char="–"/>
              <a:tabLst>
                <a:tab pos="755650" algn="l"/>
              </a:tabLst>
            </a:pPr>
            <a:r>
              <a:rPr sz="2400" b="1" i="1" spc="-5" dirty="0">
                <a:latin typeface="Arial"/>
                <a:cs typeface="Arial"/>
              </a:rPr>
              <a:t>Chimu </a:t>
            </a:r>
            <a:r>
              <a:rPr sz="2400" dirty="0">
                <a:latin typeface="Arial"/>
                <a:cs typeface="Arial"/>
              </a:rPr>
              <a:t>– </a:t>
            </a:r>
            <a:r>
              <a:rPr sz="2400" spc="-5" dirty="0">
                <a:latin typeface="Arial"/>
                <a:cs typeface="Arial"/>
              </a:rPr>
              <a:t>séc.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XVIII.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98390" y="836930"/>
            <a:ext cx="3202940" cy="5918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1CB9B002-0850-48CB-B511-93AA4A0FC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81425"/>
            <a:ext cx="9144000" cy="5270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7219" y="582929"/>
            <a:ext cx="7309484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</a:pPr>
            <a:r>
              <a:rPr sz="3200" b="0" dirty="0">
                <a:latin typeface="Arial"/>
                <a:cs typeface="Arial"/>
              </a:rPr>
              <a:t>1.3- </a:t>
            </a:r>
            <a:r>
              <a:rPr sz="3200" dirty="0"/>
              <a:t>Formação do Império – séc. </a:t>
            </a:r>
            <a:r>
              <a:rPr sz="3200" spc="-5" dirty="0"/>
              <a:t>XI ao  XV: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7219" y="1659890"/>
            <a:ext cx="7274559" cy="4664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lang="pt-BR" sz="3200" dirty="0">
                <a:latin typeface="Arial"/>
                <a:cs typeface="Arial"/>
              </a:rPr>
              <a:t>C</a:t>
            </a:r>
            <a:r>
              <a:rPr sz="3200" dirty="0" err="1">
                <a:latin typeface="Arial"/>
                <a:cs typeface="Arial"/>
              </a:rPr>
              <a:t>onquista</a:t>
            </a:r>
            <a:r>
              <a:rPr sz="3200" dirty="0">
                <a:latin typeface="Arial"/>
                <a:cs typeface="Arial"/>
              </a:rPr>
              <a:t> dos reinos </a:t>
            </a:r>
            <a:r>
              <a:rPr sz="3200" b="1" i="1" dirty="0">
                <a:latin typeface="Arial"/>
                <a:cs typeface="Arial"/>
              </a:rPr>
              <a:t>Chimu</a:t>
            </a:r>
            <a:r>
              <a:rPr sz="3200" b="1" i="1" spc="-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e</a:t>
            </a:r>
          </a:p>
          <a:p>
            <a:pPr marL="354965">
              <a:lnSpc>
                <a:spcPct val="100000"/>
              </a:lnSpc>
            </a:pPr>
            <a:r>
              <a:rPr sz="3200" b="1" i="1" dirty="0">
                <a:latin typeface="Arial"/>
                <a:cs typeface="Arial"/>
              </a:rPr>
              <a:t>Chanco</a:t>
            </a:r>
            <a:r>
              <a:rPr sz="3200" dirty="0">
                <a:latin typeface="Arial"/>
                <a:cs typeface="Arial"/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790"/>
              </a:spcBef>
              <a:buChar char="•"/>
              <a:tabLst>
                <a:tab pos="354965" algn="l"/>
                <a:tab pos="355600" algn="l"/>
                <a:tab pos="3143885" algn="l"/>
              </a:tabLst>
            </a:pPr>
            <a:r>
              <a:rPr sz="3200" dirty="0">
                <a:latin typeface="Arial"/>
                <a:cs typeface="Arial"/>
              </a:rPr>
              <a:t>Confederação	</a:t>
            </a:r>
            <a:r>
              <a:rPr sz="3200" b="1" i="1" spc="-5" dirty="0">
                <a:latin typeface="Arial"/>
                <a:cs typeface="Arial"/>
              </a:rPr>
              <a:t>Cuzquenha </a:t>
            </a:r>
            <a:r>
              <a:rPr sz="3200" dirty="0">
                <a:latin typeface="Arial"/>
                <a:cs typeface="Arial"/>
              </a:rPr>
              <a:t>– séc.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XII.</a:t>
            </a:r>
            <a:endParaRPr sz="3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8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Expansão Inca:</a:t>
            </a:r>
          </a:p>
          <a:p>
            <a:pPr marL="755650" lvl="1" indent="-286385">
              <a:lnSpc>
                <a:spcPct val="100000"/>
              </a:lnSpc>
              <a:spcBef>
                <a:spcPts val="700"/>
              </a:spcBef>
              <a:buChar char="–"/>
              <a:tabLst>
                <a:tab pos="755650" algn="l"/>
              </a:tabLst>
            </a:pPr>
            <a:r>
              <a:rPr sz="2800" dirty="0">
                <a:latin typeface="Arial"/>
                <a:cs typeface="Arial"/>
              </a:rPr>
              <a:t>Busca de prestígio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militar.</a:t>
            </a:r>
            <a:endParaRPr sz="2800" dirty="0">
              <a:latin typeface="Arial"/>
              <a:cs typeface="Arial"/>
            </a:endParaRPr>
          </a:p>
          <a:p>
            <a:pPr marL="755015" marR="786130" lvl="1" indent="-285750">
              <a:lnSpc>
                <a:spcPct val="100000"/>
              </a:lnSpc>
              <a:spcBef>
                <a:spcPts val="690"/>
              </a:spcBef>
              <a:buChar char="–"/>
              <a:tabLst>
                <a:tab pos="755650" algn="l"/>
              </a:tabLst>
            </a:pPr>
            <a:r>
              <a:rPr sz="2800" dirty="0">
                <a:latin typeface="Arial"/>
                <a:cs typeface="Arial"/>
              </a:rPr>
              <a:t>Busca de </a:t>
            </a:r>
            <a:r>
              <a:rPr sz="2800" spc="-5" dirty="0">
                <a:latin typeface="Arial"/>
                <a:cs typeface="Arial"/>
              </a:rPr>
              <a:t>prisioneiros </a:t>
            </a:r>
            <a:r>
              <a:rPr sz="2800" dirty="0">
                <a:latin typeface="Arial"/>
                <a:cs typeface="Arial"/>
              </a:rPr>
              <a:t>para sacrifício  </a:t>
            </a:r>
            <a:r>
              <a:rPr sz="2800" spc="-5" dirty="0">
                <a:latin typeface="Arial"/>
                <a:cs typeface="Arial"/>
              </a:rPr>
              <a:t>humanos.</a:t>
            </a:r>
            <a:endParaRPr sz="2800" dirty="0">
              <a:latin typeface="Arial"/>
              <a:cs typeface="Arial"/>
            </a:endParaRPr>
          </a:p>
          <a:p>
            <a:pPr marL="755650" lvl="1" indent="-286385">
              <a:lnSpc>
                <a:spcPct val="100000"/>
              </a:lnSpc>
              <a:spcBef>
                <a:spcPts val="700"/>
              </a:spcBef>
              <a:buChar char="–"/>
              <a:tabLst>
                <a:tab pos="755650" algn="l"/>
              </a:tabLst>
            </a:pPr>
            <a:r>
              <a:rPr sz="2800" dirty="0">
                <a:latin typeface="Arial"/>
                <a:cs typeface="Arial"/>
              </a:rPr>
              <a:t>Busca por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mão-de-obra.</a:t>
            </a:r>
          </a:p>
          <a:p>
            <a:pPr marL="755650" lvl="1" indent="-286385">
              <a:lnSpc>
                <a:spcPct val="100000"/>
              </a:lnSpc>
              <a:spcBef>
                <a:spcPts val="690"/>
              </a:spcBef>
              <a:buChar char="–"/>
              <a:tabLst>
                <a:tab pos="755650" algn="l"/>
              </a:tabLst>
            </a:pPr>
            <a:r>
              <a:rPr sz="2800" spc="-5" dirty="0">
                <a:latin typeface="Arial"/>
                <a:cs typeface="Arial"/>
              </a:rPr>
              <a:t>“Missão</a:t>
            </a:r>
            <a:r>
              <a:rPr sz="2800" dirty="0">
                <a:latin typeface="Arial"/>
                <a:cs typeface="Arial"/>
              </a:rPr>
              <a:t> Civilizadora”.</a:t>
            </a:r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481A987C-D7F1-4438-AB4E-2529FF8BE8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4669" y="654050"/>
            <a:ext cx="7863840" cy="4919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394970" indent="-3429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Arial"/>
                <a:cs typeface="Arial"/>
              </a:rPr>
              <a:t>1.4- </a:t>
            </a:r>
            <a:r>
              <a:rPr sz="3200" b="1" dirty="0">
                <a:latin typeface="Arial"/>
                <a:cs typeface="Arial"/>
              </a:rPr>
              <a:t>Sistema </a:t>
            </a:r>
            <a:r>
              <a:rPr sz="3200" b="1" spc="-5" dirty="0">
                <a:latin typeface="Arial"/>
                <a:cs typeface="Arial"/>
              </a:rPr>
              <a:t>de </a:t>
            </a:r>
            <a:r>
              <a:rPr sz="3200" b="1" dirty="0">
                <a:latin typeface="Arial"/>
                <a:cs typeface="Arial"/>
              </a:rPr>
              <a:t>Governo: </a:t>
            </a:r>
            <a:r>
              <a:rPr sz="3200" dirty="0">
                <a:latin typeface="Arial"/>
                <a:cs typeface="Arial"/>
              </a:rPr>
              <a:t>centralizado -  Cuzco.</a:t>
            </a:r>
            <a:endParaRPr sz="3200">
              <a:latin typeface="Arial"/>
              <a:cs typeface="Arial"/>
            </a:endParaRPr>
          </a:p>
          <a:p>
            <a:pPr marL="12700" marR="3446779">
              <a:lnSpc>
                <a:spcPct val="120600"/>
              </a:lnSpc>
              <a:spcBef>
                <a:spcPts val="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Monarquia</a:t>
            </a:r>
            <a:r>
              <a:rPr sz="3200" spc="-8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Teocrática.  1.5-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Economia:</a:t>
            </a:r>
            <a:endParaRPr sz="3200">
              <a:latin typeface="Arial"/>
              <a:cs typeface="Arial"/>
            </a:endParaRPr>
          </a:p>
          <a:p>
            <a:pPr marL="354965" marR="1863725" indent="-342900">
              <a:lnSpc>
                <a:spcPct val="100000"/>
              </a:lnSpc>
              <a:spcBef>
                <a:spcPts val="8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Agricultura: milho, </a:t>
            </a:r>
            <a:r>
              <a:rPr sz="3200" dirty="0">
                <a:latin typeface="Arial"/>
                <a:cs typeface="Arial"/>
              </a:rPr>
              <a:t>batata-doce,  oleaginosas, tomate,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etc.</a:t>
            </a:r>
            <a:endParaRPr sz="3200">
              <a:latin typeface="Arial"/>
              <a:cs typeface="Arial"/>
            </a:endParaRPr>
          </a:p>
          <a:p>
            <a:pPr marL="354965" marR="5080" indent="-342900">
              <a:lnSpc>
                <a:spcPct val="100000"/>
              </a:lnSpc>
              <a:spcBef>
                <a:spcPts val="8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Pecuária: camelídeos – Lhamas, Alpacas  e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Vicunhas.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9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Propriedade da terra: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Estado.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3" name="Som gravado">
            <a:hlinkClick r:id="" action="ppaction://media"/>
            <a:extLst>
              <a:ext uri="{FF2B5EF4-FFF2-40B4-BE49-F238E27FC236}">
                <a16:creationId xmlns:a16="http://schemas.microsoft.com/office/drawing/2014/main" id="{07C22FB0-1429-456B-81AB-83D7EF908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850" y="115570"/>
            <a:ext cx="5059002" cy="65537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33169" y="1402079"/>
            <a:ext cx="668147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19375" marR="5080" indent="-2607310">
              <a:lnSpc>
                <a:spcPct val="100000"/>
              </a:lnSpc>
              <a:spcBef>
                <a:spcPts val="100"/>
              </a:spcBef>
            </a:pPr>
            <a:r>
              <a:rPr sz="4000" spc="-10" dirty="0"/>
              <a:t>Destaque: </a:t>
            </a:r>
            <a:r>
              <a:rPr sz="4000" spc="-5" dirty="0"/>
              <a:t>Astecas, Maias </a:t>
            </a:r>
            <a:r>
              <a:rPr sz="4000" dirty="0"/>
              <a:t>e  </a:t>
            </a:r>
            <a:r>
              <a:rPr sz="4000" spc="-5" dirty="0"/>
              <a:t>Incas.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401320" y="3392170"/>
            <a:ext cx="647636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latin typeface="Arial"/>
                <a:cs typeface="Arial"/>
              </a:rPr>
              <a:t>Desenvolvimento </a:t>
            </a:r>
            <a:r>
              <a:rPr sz="3200" b="1" spc="-5" dirty="0">
                <a:latin typeface="Arial"/>
                <a:cs typeface="Arial"/>
              </a:rPr>
              <a:t>tecnológico </a:t>
            </a:r>
            <a:r>
              <a:rPr sz="3200" b="1" dirty="0">
                <a:latin typeface="Arial"/>
                <a:cs typeface="Arial"/>
              </a:rPr>
              <a:t>e  </a:t>
            </a:r>
            <a:r>
              <a:rPr sz="3200" b="1" spc="-5" dirty="0">
                <a:latin typeface="Arial"/>
                <a:cs typeface="Arial"/>
              </a:rPr>
              <a:t>complexidade</a:t>
            </a:r>
            <a:r>
              <a:rPr sz="3200" b="1" dirty="0">
                <a:latin typeface="Arial"/>
                <a:cs typeface="Arial"/>
              </a:rPr>
              <a:t> cultural.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304329DA-C528-43BD-89CF-2B656319C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4669" y="726440"/>
            <a:ext cx="26346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dirty="0">
                <a:latin typeface="Arial"/>
                <a:cs typeface="Arial"/>
              </a:rPr>
              <a:t>1.6-</a:t>
            </a:r>
            <a:r>
              <a:rPr sz="2800" b="0" spc="-70" dirty="0">
                <a:latin typeface="Arial"/>
                <a:cs typeface="Arial"/>
              </a:rPr>
              <a:t> </a:t>
            </a:r>
            <a:r>
              <a:rPr sz="2800" spc="-5" dirty="0"/>
              <a:t>Sociedade: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573779" y="1377950"/>
            <a:ext cx="2007870" cy="2232660"/>
            <a:chOff x="3573779" y="1377950"/>
            <a:chExt cx="2007870" cy="2232660"/>
          </a:xfrm>
        </p:grpSpPr>
        <p:sp>
          <p:nvSpPr>
            <p:cNvPr id="4" name="object 4"/>
            <p:cNvSpPr/>
            <p:nvPr/>
          </p:nvSpPr>
          <p:spPr>
            <a:xfrm>
              <a:off x="3576319" y="1380490"/>
              <a:ext cx="2002789" cy="2227580"/>
            </a:xfrm>
            <a:custGeom>
              <a:avLst/>
              <a:gdLst/>
              <a:ahLst/>
              <a:cxnLst/>
              <a:rect l="l" t="t" r="r" b="b"/>
              <a:pathLst>
                <a:path w="2002789" h="2227579">
                  <a:moveTo>
                    <a:pt x="1000759" y="0"/>
                  </a:moveTo>
                  <a:lnTo>
                    <a:pt x="0" y="2227580"/>
                  </a:lnTo>
                  <a:lnTo>
                    <a:pt x="2002789" y="2227580"/>
                  </a:lnTo>
                  <a:lnTo>
                    <a:pt x="1000759" y="0"/>
                  </a:lnTo>
                  <a:close/>
                </a:path>
              </a:pathLst>
            </a:custGeom>
            <a:solidFill>
              <a:srgbClr val="FF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76319" y="1380490"/>
              <a:ext cx="2002789" cy="2227580"/>
            </a:xfrm>
            <a:custGeom>
              <a:avLst/>
              <a:gdLst/>
              <a:ahLst/>
              <a:cxnLst/>
              <a:rect l="l" t="t" r="r" b="b"/>
              <a:pathLst>
                <a:path w="2002789" h="2227579">
                  <a:moveTo>
                    <a:pt x="0" y="2227580"/>
                  </a:moveTo>
                  <a:lnTo>
                    <a:pt x="2002789" y="2227580"/>
                  </a:lnTo>
                  <a:lnTo>
                    <a:pt x="1000759" y="0"/>
                  </a:lnTo>
                  <a:lnTo>
                    <a:pt x="0" y="2227580"/>
                  </a:lnTo>
                  <a:close/>
                </a:path>
              </a:pathLst>
            </a:custGeom>
            <a:ln w="46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944620" y="2694940"/>
            <a:ext cx="126555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IMPERADOR  </a:t>
            </a:r>
            <a:r>
              <a:rPr sz="1400" b="1" spc="5" dirty="0">
                <a:latin typeface="Arial"/>
                <a:cs typeface="Arial"/>
              </a:rPr>
              <a:t>SAC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spc="5" dirty="0">
                <a:latin typeface="Arial"/>
                <a:cs typeface="Arial"/>
              </a:rPr>
              <a:t>RD</a:t>
            </a:r>
            <a:r>
              <a:rPr sz="1400" b="1" spc="10" dirty="0">
                <a:latin typeface="Arial"/>
                <a:cs typeface="Arial"/>
              </a:rPr>
              <a:t>O</a:t>
            </a:r>
            <a:r>
              <a:rPr sz="1400" b="1" spc="-10" dirty="0">
                <a:latin typeface="Arial"/>
                <a:cs typeface="Arial"/>
              </a:rPr>
              <a:t>T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dirty="0">
                <a:latin typeface="Arial"/>
                <a:cs typeface="Arial"/>
              </a:rPr>
              <a:t>S  NOBRES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573223" y="3605733"/>
            <a:ext cx="4008120" cy="2232660"/>
            <a:chOff x="2573223" y="3605733"/>
            <a:chExt cx="4008120" cy="2232660"/>
          </a:xfrm>
        </p:grpSpPr>
        <p:sp>
          <p:nvSpPr>
            <p:cNvPr id="8" name="object 8"/>
            <p:cNvSpPr/>
            <p:nvPr/>
          </p:nvSpPr>
          <p:spPr>
            <a:xfrm>
              <a:off x="2575559" y="3608069"/>
              <a:ext cx="4003040" cy="2227580"/>
            </a:xfrm>
            <a:custGeom>
              <a:avLst/>
              <a:gdLst/>
              <a:ahLst/>
              <a:cxnLst/>
              <a:rect l="l" t="t" r="r" b="b"/>
              <a:pathLst>
                <a:path w="4003040" h="2227579">
                  <a:moveTo>
                    <a:pt x="3002279" y="0"/>
                  </a:moveTo>
                  <a:lnTo>
                    <a:pt x="1000760" y="0"/>
                  </a:lnTo>
                  <a:lnTo>
                    <a:pt x="0" y="2227579"/>
                  </a:lnTo>
                  <a:lnTo>
                    <a:pt x="4003040" y="2227579"/>
                  </a:lnTo>
                  <a:lnTo>
                    <a:pt x="3002279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575559" y="3608069"/>
              <a:ext cx="4003040" cy="2227580"/>
            </a:xfrm>
            <a:custGeom>
              <a:avLst/>
              <a:gdLst/>
              <a:ahLst/>
              <a:cxnLst/>
              <a:rect l="l" t="t" r="r" b="b"/>
              <a:pathLst>
                <a:path w="4003040" h="2227579">
                  <a:moveTo>
                    <a:pt x="0" y="2227579"/>
                  </a:moveTo>
                  <a:lnTo>
                    <a:pt x="4003040" y="2227579"/>
                  </a:lnTo>
                  <a:lnTo>
                    <a:pt x="3002279" y="0"/>
                  </a:lnTo>
                  <a:lnTo>
                    <a:pt x="1000760" y="0"/>
                  </a:lnTo>
                  <a:lnTo>
                    <a:pt x="0" y="2227579"/>
                  </a:lnTo>
                  <a:close/>
                </a:path>
              </a:pathLst>
            </a:custGeom>
            <a:ln w="46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122420" y="4603750"/>
            <a:ext cx="909319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i="1" dirty="0">
                <a:latin typeface="Arial"/>
                <a:cs typeface="Arial"/>
              </a:rPr>
              <a:t>MIT</a:t>
            </a:r>
            <a:r>
              <a:rPr sz="1400" b="1" i="1" spc="-10" dirty="0">
                <a:latin typeface="Arial"/>
                <a:cs typeface="Arial"/>
              </a:rPr>
              <a:t>M</a:t>
            </a:r>
            <a:r>
              <a:rPr sz="1400" b="1" i="1" spc="5" dirty="0">
                <a:latin typeface="Arial"/>
                <a:cs typeface="Arial"/>
              </a:rPr>
              <a:t>AC</a:t>
            </a:r>
            <a:r>
              <a:rPr sz="1400" b="1" i="1" spc="10" dirty="0">
                <a:latin typeface="Arial"/>
                <a:cs typeface="Arial"/>
              </a:rPr>
              <a:t>’</a:t>
            </a:r>
            <a:r>
              <a:rPr sz="1400" b="1" i="1" dirty="0">
                <a:latin typeface="Arial"/>
                <a:cs typeface="Arial"/>
              </a:rPr>
              <a:t>S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1" name="Som gravado">
            <a:hlinkClick r:id="" action="ppaction://media"/>
            <a:extLst>
              <a:ext uri="{FF2B5EF4-FFF2-40B4-BE49-F238E27FC236}">
                <a16:creationId xmlns:a16="http://schemas.microsoft.com/office/drawing/2014/main" id="{8DC8C042-9420-4161-85BD-4200699A7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4669" y="481330"/>
            <a:ext cx="7400925" cy="532638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3200" dirty="0">
                <a:latin typeface="Arial"/>
                <a:cs typeface="Arial"/>
              </a:rPr>
              <a:t>1.7- </a:t>
            </a:r>
            <a:r>
              <a:rPr sz="3200" b="1" dirty="0">
                <a:latin typeface="Arial"/>
                <a:cs typeface="Arial"/>
              </a:rPr>
              <a:t>Religião:</a:t>
            </a:r>
            <a:r>
              <a:rPr sz="3200" b="1" spc="-1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Politeísta.</a:t>
            </a:r>
            <a:endParaRPr sz="3200">
              <a:latin typeface="Arial"/>
              <a:cs typeface="Arial"/>
            </a:endParaRPr>
          </a:p>
          <a:p>
            <a:pPr marL="12700" marR="1599565">
              <a:lnSpc>
                <a:spcPct val="120800"/>
              </a:lnSpc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Ligada às forças da Natureza.  1.8- </a:t>
            </a:r>
            <a:r>
              <a:rPr sz="3200" b="1" spc="-5" dirty="0">
                <a:latin typeface="Arial"/>
                <a:cs typeface="Arial"/>
              </a:rPr>
              <a:t>Cultura: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9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Sem Sistema de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Escrita.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8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Arquitetura.</a:t>
            </a:r>
            <a:endParaRPr sz="3200">
              <a:latin typeface="Arial"/>
              <a:cs typeface="Arial"/>
            </a:endParaRPr>
          </a:p>
          <a:p>
            <a:pPr marL="12700" marR="5080">
              <a:lnSpc>
                <a:spcPct val="120800"/>
              </a:lnSpc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Matemática </a:t>
            </a:r>
            <a:r>
              <a:rPr sz="3200" dirty="0">
                <a:latin typeface="Arial"/>
                <a:cs typeface="Arial"/>
              </a:rPr>
              <a:t>– Sistema Decimal - KIPU.  1.9- </a:t>
            </a:r>
            <a:r>
              <a:rPr sz="3200" b="1" spc="-5" dirty="0">
                <a:latin typeface="Arial"/>
                <a:cs typeface="Arial"/>
              </a:rPr>
              <a:t>Fim do</a:t>
            </a:r>
            <a:r>
              <a:rPr sz="3200" b="1" spc="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Império: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9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1532 – Pizarro </a:t>
            </a:r>
            <a:r>
              <a:rPr sz="3200" i="1" dirty="0">
                <a:latin typeface="Arial"/>
                <a:cs typeface="Arial"/>
              </a:rPr>
              <a:t>versus</a:t>
            </a:r>
            <a:r>
              <a:rPr sz="3200" i="1" spc="-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Atahualpa.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8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1572 – Tupac </a:t>
            </a:r>
            <a:r>
              <a:rPr sz="3200" spc="-5" dirty="0">
                <a:latin typeface="Arial"/>
                <a:cs typeface="Arial"/>
              </a:rPr>
              <a:t>Amaru </a:t>
            </a:r>
            <a:r>
              <a:rPr sz="3200" dirty="0">
                <a:latin typeface="Arial"/>
                <a:cs typeface="Arial"/>
              </a:rPr>
              <a:t>é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esquartejado.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3" name="Som gravado">
            <a:hlinkClick r:id="" action="ppaction://media"/>
            <a:extLst>
              <a:ext uri="{FF2B5EF4-FFF2-40B4-BE49-F238E27FC236}">
                <a16:creationId xmlns:a16="http://schemas.microsoft.com/office/drawing/2014/main" id="{7073FAC8-97CB-43F6-8170-E56891535C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5570"/>
            <a:ext cx="9144000" cy="6045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67229" y="6146800"/>
            <a:ext cx="16376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MACHU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PICHU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id="{85A3C65B-126D-48B8-81DB-D7891D098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5060" y="189229"/>
            <a:ext cx="6913880" cy="64592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7D43A0-9A01-45A9-AEDA-2C073EF6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1066800"/>
            <a:ext cx="5257800" cy="1785104"/>
          </a:xfrm>
        </p:spPr>
        <p:txBody>
          <a:bodyPr/>
          <a:lstStyle/>
          <a:p>
            <a:r>
              <a:rPr lang="pt-BR" dirty="0">
                <a:latin typeface="Arial Nova" panose="020B0504020202020204" pitchFamily="34" charset="0"/>
              </a:rPr>
              <a:t>* </a:t>
            </a:r>
            <a:r>
              <a:rPr lang="pt-BR" sz="3600" dirty="0">
                <a:latin typeface="Arial Nova" panose="020B0504020202020204" pitchFamily="34" charset="0"/>
              </a:rPr>
              <a:t>Fazer os exercícios da apostila páginas: 33, 34 e 41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478897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19400" y="497840"/>
            <a:ext cx="350647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8155" algn="l"/>
              </a:tabLst>
            </a:pPr>
            <a:r>
              <a:rPr dirty="0"/>
              <a:t>1	-</a:t>
            </a:r>
            <a:r>
              <a:rPr spc="-90" dirty="0"/>
              <a:t> </a:t>
            </a:r>
            <a:r>
              <a:rPr dirty="0"/>
              <a:t>ASTECAS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01320" y="1591309"/>
            <a:ext cx="3626485" cy="437896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545465" marR="5080" indent="-533400">
              <a:lnSpc>
                <a:spcPct val="90000"/>
              </a:lnSpc>
              <a:spcBef>
                <a:spcPts val="434"/>
              </a:spcBef>
            </a:pPr>
            <a:r>
              <a:rPr sz="2800" dirty="0">
                <a:latin typeface="Arial"/>
                <a:cs typeface="Arial"/>
              </a:rPr>
              <a:t>1.1- </a:t>
            </a:r>
            <a:r>
              <a:rPr sz="2800" b="1" spc="-10" dirty="0">
                <a:latin typeface="Arial"/>
                <a:cs typeface="Arial"/>
              </a:rPr>
              <a:t>Espaço: </a:t>
            </a:r>
            <a:r>
              <a:rPr sz="2800" spc="-5" dirty="0">
                <a:latin typeface="Arial"/>
                <a:cs typeface="Arial"/>
              </a:rPr>
              <a:t>Planalto  Central </a:t>
            </a:r>
            <a:r>
              <a:rPr sz="2800" dirty="0">
                <a:latin typeface="Arial"/>
                <a:cs typeface="Arial"/>
              </a:rPr>
              <a:t>Mexicano,  do </a:t>
            </a:r>
            <a:r>
              <a:rPr sz="2800" spc="-5" dirty="0">
                <a:latin typeface="Arial"/>
                <a:cs typeface="Arial"/>
              </a:rPr>
              <a:t>Golfo </a:t>
            </a:r>
            <a:r>
              <a:rPr sz="2800" spc="5" dirty="0">
                <a:latin typeface="Arial"/>
                <a:cs typeface="Arial"/>
              </a:rPr>
              <a:t>do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México  ao Pacífico, </a:t>
            </a:r>
            <a:r>
              <a:rPr sz="2800" spc="-5" dirty="0">
                <a:latin typeface="Arial"/>
                <a:cs typeface="Arial"/>
              </a:rPr>
              <a:t>Norte  </a:t>
            </a:r>
            <a:r>
              <a:rPr sz="2800" dirty="0">
                <a:latin typeface="Arial"/>
                <a:cs typeface="Arial"/>
              </a:rPr>
              <a:t>da</a:t>
            </a:r>
            <a:r>
              <a:rPr sz="2800" spc="-5" dirty="0">
                <a:latin typeface="Arial"/>
                <a:cs typeface="Arial"/>
              </a:rPr>
              <a:t> Guatemala.</a:t>
            </a:r>
            <a:endParaRPr sz="2800">
              <a:latin typeface="Arial"/>
              <a:cs typeface="Arial"/>
            </a:endParaRPr>
          </a:p>
          <a:p>
            <a:pPr marL="545465" marR="362585" indent="-533400">
              <a:lnSpc>
                <a:spcPct val="89900"/>
              </a:lnSpc>
              <a:spcBef>
                <a:spcPts val="700"/>
              </a:spcBef>
            </a:pPr>
            <a:r>
              <a:rPr sz="2800" dirty="0">
                <a:latin typeface="Arial"/>
                <a:cs typeface="Arial"/>
              </a:rPr>
              <a:t>1.2- </a:t>
            </a:r>
            <a:r>
              <a:rPr sz="2800" b="1" spc="-5" dirty="0">
                <a:latin typeface="Arial"/>
                <a:cs typeface="Arial"/>
              </a:rPr>
              <a:t>Origem:</a:t>
            </a:r>
            <a:r>
              <a:rPr sz="2800" b="1" spc="-95" dirty="0">
                <a:latin typeface="Arial"/>
                <a:cs typeface="Arial"/>
              </a:rPr>
              <a:t> </a:t>
            </a:r>
            <a:r>
              <a:rPr sz="2800" b="1" i="1" dirty="0">
                <a:latin typeface="Arial"/>
                <a:cs typeface="Arial"/>
              </a:rPr>
              <a:t>Aztlán  </a:t>
            </a:r>
            <a:r>
              <a:rPr sz="2800" dirty="0">
                <a:latin typeface="Arial"/>
                <a:cs typeface="Arial"/>
              </a:rPr>
              <a:t>(Noroeste do  México) – </a:t>
            </a:r>
            <a:r>
              <a:rPr sz="2800" spc="-5" dirty="0">
                <a:latin typeface="Arial"/>
                <a:cs typeface="Arial"/>
              </a:rPr>
              <a:t>eram  chamados </a:t>
            </a:r>
            <a:r>
              <a:rPr sz="2800" dirty="0">
                <a:latin typeface="Arial"/>
                <a:cs typeface="Arial"/>
              </a:rPr>
              <a:t>de  </a:t>
            </a:r>
            <a:r>
              <a:rPr sz="2800" b="1" i="1" spc="-5" dirty="0">
                <a:latin typeface="Arial"/>
                <a:cs typeface="Arial"/>
              </a:rPr>
              <a:t>Chichimecas  </a:t>
            </a:r>
            <a:r>
              <a:rPr sz="2800" dirty="0">
                <a:latin typeface="Arial"/>
                <a:cs typeface="Arial"/>
              </a:rPr>
              <a:t>(Bárbaros).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11320" y="1527810"/>
            <a:ext cx="4753610" cy="45186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66C06639-A2DD-463E-B45B-A09D2119FD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2440" y="367029"/>
            <a:ext cx="406717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</a:pPr>
            <a:r>
              <a:rPr sz="2800" b="0" dirty="0">
                <a:latin typeface="Arial"/>
                <a:cs typeface="Arial"/>
              </a:rPr>
              <a:t>1.4- </a:t>
            </a:r>
            <a:r>
              <a:rPr sz="2800" spc="-5" dirty="0"/>
              <a:t>Sistema </a:t>
            </a:r>
            <a:r>
              <a:rPr sz="2800" spc="-10" dirty="0"/>
              <a:t>de  </a:t>
            </a:r>
            <a:r>
              <a:rPr sz="2800" spc="-5" dirty="0"/>
              <a:t>Governo:</a:t>
            </a:r>
            <a:r>
              <a:rPr sz="2800" spc="-85" dirty="0"/>
              <a:t> </a:t>
            </a:r>
            <a:r>
              <a:rPr sz="2800" b="0" dirty="0">
                <a:latin typeface="Arial"/>
                <a:cs typeface="Arial"/>
              </a:rPr>
              <a:t>centralizado.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34987" y="2704147"/>
            <a:ext cx="3824604" cy="2717800"/>
            <a:chOff x="534987" y="2704147"/>
            <a:chExt cx="3824604" cy="2717800"/>
          </a:xfrm>
        </p:grpSpPr>
        <p:sp>
          <p:nvSpPr>
            <p:cNvPr id="4" name="object 4"/>
            <p:cNvSpPr/>
            <p:nvPr/>
          </p:nvSpPr>
          <p:spPr>
            <a:xfrm>
              <a:off x="2447289" y="3608070"/>
              <a:ext cx="0" cy="1799589"/>
            </a:xfrm>
            <a:custGeom>
              <a:avLst/>
              <a:gdLst/>
              <a:ahLst/>
              <a:cxnLst/>
              <a:rect l="l" t="t" r="r" b="b"/>
              <a:pathLst>
                <a:path h="1799589">
                  <a:moveTo>
                    <a:pt x="0" y="1799589"/>
                  </a:moveTo>
                  <a:lnTo>
                    <a:pt x="0" y="1350009"/>
                  </a:lnTo>
                </a:path>
                <a:path h="1799589">
                  <a:moveTo>
                    <a:pt x="0" y="449579"/>
                  </a:moveTo>
                  <a:lnTo>
                    <a:pt x="0" y="0"/>
                  </a:lnTo>
                </a:path>
              </a:pathLst>
            </a:custGeom>
            <a:ln w="283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9750" y="2708910"/>
              <a:ext cx="3815079" cy="899160"/>
            </a:xfrm>
            <a:custGeom>
              <a:avLst/>
              <a:gdLst/>
              <a:ahLst/>
              <a:cxnLst/>
              <a:rect l="l" t="t" r="r" b="b"/>
              <a:pathLst>
                <a:path w="3815079" h="899160">
                  <a:moveTo>
                    <a:pt x="3665220" y="0"/>
                  </a:moveTo>
                  <a:lnTo>
                    <a:pt x="149859" y="0"/>
                  </a:lnTo>
                  <a:lnTo>
                    <a:pt x="105501" y="8260"/>
                  </a:lnTo>
                  <a:lnTo>
                    <a:pt x="64739" y="30723"/>
                  </a:lnTo>
                  <a:lnTo>
                    <a:pt x="31170" y="63916"/>
                  </a:lnTo>
                  <a:lnTo>
                    <a:pt x="8392" y="104363"/>
                  </a:lnTo>
                  <a:lnTo>
                    <a:pt x="0" y="148589"/>
                  </a:lnTo>
                  <a:lnTo>
                    <a:pt x="0" y="749300"/>
                  </a:lnTo>
                  <a:lnTo>
                    <a:pt x="8392" y="793658"/>
                  </a:lnTo>
                  <a:lnTo>
                    <a:pt x="31170" y="834420"/>
                  </a:lnTo>
                  <a:lnTo>
                    <a:pt x="64739" y="867989"/>
                  </a:lnTo>
                  <a:lnTo>
                    <a:pt x="105501" y="890767"/>
                  </a:lnTo>
                  <a:lnTo>
                    <a:pt x="149859" y="899159"/>
                  </a:lnTo>
                  <a:lnTo>
                    <a:pt x="3665220" y="899159"/>
                  </a:lnTo>
                  <a:lnTo>
                    <a:pt x="3709578" y="890767"/>
                  </a:lnTo>
                  <a:lnTo>
                    <a:pt x="3750340" y="867989"/>
                  </a:lnTo>
                  <a:lnTo>
                    <a:pt x="3783909" y="834420"/>
                  </a:lnTo>
                  <a:lnTo>
                    <a:pt x="3806687" y="793658"/>
                  </a:lnTo>
                  <a:lnTo>
                    <a:pt x="3815079" y="749300"/>
                  </a:lnTo>
                  <a:lnTo>
                    <a:pt x="3815079" y="148589"/>
                  </a:lnTo>
                  <a:lnTo>
                    <a:pt x="3806687" y="104363"/>
                  </a:lnTo>
                  <a:lnTo>
                    <a:pt x="3783909" y="63916"/>
                  </a:lnTo>
                  <a:lnTo>
                    <a:pt x="3750340" y="30723"/>
                  </a:lnTo>
                  <a:lnTo>
                    <a:pt x="3709578" y="8260"/>
                  </a:lnTo>
                  <a:lnTo>
                    <a:pt x="3665220" y="0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39750" y="2708910"/>
              <a:ext cx="3815079" cy="899160"/>
            </a:xfrm>
            <a:custGeom>
              <a:avLst/>
              <a:gdLst/>
              <a:ahLst/>
              <a:cxnLst/>
              <a:rect l="l" t="t" r="r" b="b"/>
              <a:pathLst>
                <a:path w="3815079" h="899160">
                  <a:moveTo>
                    <a:pt x="149859" y="0"/>
                  </a:moveTo>
                  <a:lnTo>
                    <a:pt x="105501" y="8260"/>
                  </a:lnTo>
                  <a:lnTo>
                    <a:pt x="64739" y="30723"/>
                  </a:lnTo>
                  <a:lnTo>
                    <a:pt x="31170" y="63916"/>
                  </a:lnTo>
                  <a:lnTo>
                    <a:pt x="8392" y="104363"/>
                  </a:lnTo>
                  <a:lnTo>
                    <a:pt x="0" y="148589"/>
                  </a:lnTo>
                  <a:lnTo>
                    <a:pt x="0" y="749300"/>
                  </a:lnTo>
                  <a:lnTo>
                    <a:pt x="8392" y="793658"/>
                  </a:lnTo>
                  <a:lnTo>
                    <a:pt x="31170" y="834420"/>
                  </a:lnTo>
                  <a:lnTo>
                    <a:pt x="64739" y="867989"/>
                  </a:lnTo>
                  <a:lnTo>
                    <a:pt x="105501" y="890767"/>
                  </a:lnTo>
                  <a:lnTo>
                    <a:pt x="149859" y="899159"/>
                  </a:lnTo>
                  <a:lnTo>
                    <a:pt x="3665220" y="899159"/>
                  </a:lnTo>
                  <a:lnTo>
                    <a:pt x="3709578" y="890767"/>
                  </a:lnTo>
                  <a:lnTo>
                    <a:pt x="3750340" y="867989"/>
                  </a:lnTo>
                  <a:lnTo>
                    <a:pt x="3783909" y="834420"/>
                  </a:lnTo>
                  <a:lnTo>
                    <a:pt x="3806687" y="793658"/>
                  </a:lnTo>
                  <a:lnTo>
                    <a:pt x="3815079" y="749300"/>
                  </a:lnTo>
                  <a:lnTo>
                    <a:pt x="3815079" y="148589"/>
                  </a:lnTo>
                  <a:lnTo>
                    <a:pt x="3806687" y="104363"/>
                  </a:lnTo>
                  <a:lnTo>
                    <a:pt x="3783909" y="63916"/>
                  </a:lnTo>
                  <a:lnTo>
                    <a:pt x="3750340" y="30723"/>
                  </a:lnTo>
                  <a:lnTo>
                    <a:pt x="3709578" y="8260"/>
                  </a:lnTo>
                  <a:lnTo>
                    <a:pt x="3665220" y="0"/>
                  </a:lnTo>
                  <a:lnTo>
                    <a:pt x="149859" y="0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9750" y="4057650"/>
              <a:ext cx="3815079" cy="900430"/>
            </a:xfrm>
            <a:custGeom>
              <a:avLst/>
              <a:gdLst/>
              <a:ahLst/>
              <a:cxnLst/>
              <a:rect l="l" t="t" r="r" b="b"/>
              <a:pathLst>
                <a:path w="3815079" h="900429">
                  <a:moveTo>
                    <a:pt x="3665220" y="0"/>
                  </a:moveTo>
                  <a:lnTo>
                    <a:pt x="149859" y="0"/>
                  </a:lnTo>
                  <a:lnTo>
                    <a:pt x="105501" y="8392"/>
                  </a:lnTo>
                  <a:lnTo>
                    <a:pt x="64739" y="31170"/>
                  </a:lnTo>
                  <a:lnTo>
                    <a:pt x="31170" y="64739"/>
                  </a:lnTo>
                  <a:lnTo>
                    <a:pt x="8392" y="105501"/>
                  </a:lnTo>
                  <a:lnTo>
                    <a:pt x="0" y="149860"/>
                  </a:lnTo>
                  <a:lnTo>
                    <a:pt x="0" y="750569"/>
                  </a:lnTo>
                  <a:lnTo>
                    <a:pt x="8392" y="794928"/>
                  </a:lnTo>
                  <a:lnTo>
                    <a:pt x="31170" y="835690"/>
                  </a:lnTo>
                  <a:lnTo>
                    <a:pt x="64739" y="869259"/>
                  </a:lnTo>
                  <a:lnTo>
                    <a:pt x="105501" y="892037"/>
                  </a:lnTo>
                  <a:lnTo>
                    <a:pt x="149859" y="900430"/>
                  </a:lnTo>
                  <a:lnTo>
                    <a:pt x="3665220" y="900430"/>
                  </a:lnTo>
                  <a:lnTo>
                    <a:pt x="3709578" y="892037"/>
                  </a:lnTo>
                  <a:lnTo>
                    <a:pt x="3750340" y="869259"/>
                  </a:lnTo>
                  <a:lnTo>
                    <a:pt x="3783909" y="835690"/>
                  </a:lnTo>
                  <a:lnTo>
                    <a:pt x="3806687" y="794928"/>
                  </a:lnTo>
                  <a:lnTo>
                    <a:pt x="3815079" y="750569"/>
                  </a:lnTo>
                  <a:lnTo>
                    <a:pt x="3815079" y="149860"/>
                  </a:lnTo>
                  <a:lnTo>
                    <a:pt x="3806687" y="105501"/>
                  </a:lnTo>
                  <a:lnTo>
                    <a:pt x="3783909" y="64739"/>
                  </a:lnTo>
                  <a:lnTo>
                    <a:pt x="3750340" y="31170"/>
                  </a:lnTo>
                  <a:lnTo>
                    <a:pt x="3709578" y="8392"/>
                  </a:lnTo>
                  <a:lnTo>
                    <a:pt x="3665220" y="0"/>
                  </a:lnTo>
                  <a:close/>
                </a:path>
              </a:pathLst>
            </a:custGeom>
            <a:solidFill>
              <a:srgbClr val="FF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9750" y="4057650"/>
              <a:ext cx="3815079" cy="900430"/>
            </a:xfrm>
            <a:custGeom>
              <a:avLst/>
              <a:gdLst/>
              <a:ahLst/>
              <a:cxnLst/>
              <a:rect l="l" t="t" r="r" b="b"/>
              <a:pathLst>
                <a:path w="3815079" h="900429">
                  <a:moveTo>
                    <a:pt x="149859" y="0"/>
                  </a:moveTo>
                  <a:lnTo>
                    <a:pt x="105501" y="8392"/>
                  </a:lnTo>
                  <a:lnTo>
                    <a:pt x="64739" y="31170"/>
                  </a:lnTo>
                  <a:lnTo>
                    <a:pt x="31170" y="64739"/>
                  </a:lnTo>
                  <a:lnTo>
                    <a:pt x="8392" y="105501"/>
                  </a:lnTo>
                  <a:lnTo>
                    <a:pt x="0" y="149860"/>
                  </a:lnTo>
                  <a:lnTo>
                    <a:pt x="0" y="750569"/>
                  </a:lnTo>
                  <a:lnTo>
                    <a:pt x="8392" y="794928"/>
                  </a:lnTo>
                  <a:lnTo>
                    <a:pt x="31170" y="835690"/>
                  </a:lnTo>
                  <a:lnTo>
                    <a:pt x="64739" y="869259"/>
                  </a:lnTo>
                  <a:lnTo>
                    <a:pt x="105501" y="892037"/>
                  </a:lnTo>
                  <a:lnTo>
                    <a:pt x="149859" y="900430"/>
                  </a:lnTo>
                  <a:lnTo>
                    <a:pt x="3665220" y="900430"/>
                  </a:lnTo>
                  <a:lnTo>
                    <a:pt x="3709578" y="892037"/>
                  </a:lnTo>
                  <a:lnTo>
                    <a:pt x="3750340" y="869259"/>
                  </a:lnTo>
                  <a:lnTo>
                    <a:pt x="3783909" y="835690"/>
                  </a:lnTo>
                  <a:lnTo>
                    <a:pt x="3806687" y="794928"/>
                  </a:lnTo>
                  <a:lnTo>
                    <a:pt x="3815079" y="750569"/>
                  </a:lnTo>
                  <a:lnTo>
                    <a:pt x="3815079" y="149860"/>
                  </a:lnTo>
                  <a:lnTo>
                    <a:pt x="3806687" y="105501"/>
                  </a:lnTo>
                  <a:lnTo>
                    <a:pt x="3783909" y="64739"/>
                  </a:lnTo>
                  <a:lnTo>
                    <a:pt x="3750340" y="31170"/>
                  </a:lnTo>
                  <a:lnTo>
                    <a:pt x="3709578" y="8392"/>
                  </a:lnTo>
                  <a:lnTo>
                    <a:pt x="3665220" y="0"/>
                  </a:lnTo>
                  <a:lnTo>
                    <a:pt x="149859" y="0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72440" y="1309370"/>
            <a:ext cx="3970020" cy="3562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999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Relação </a:t>
            </a:r>
            <a:r>
              <a:rPr sz="2800" dirty="0">
                <a:latin typeface="Arial"/>
                <a:cs typeface="Arial"/>
              </a:rPr>
              <a:t>com os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povos  dominados: </a:t>
            </a:r>
            <a:r>
              <a:rPr sz="2800" spc="-5" dirty="0">
                <a:latin typeface="Arial"/>
                <a:cs typeface="Arial"/>
              </a:rPr>
              <a:t>Tributária  </a:t>
            </a:r>
            <a:r>
              <a:rPr sz="2800" dirty="0">
                <a:latin typeface="Arial"/>
                <a:cs typeface="Arial"/>
              </a:rPr>
              <a:t>de </a:t>
            </a:r>
            <a:r>
              <a:rPr sz="2800" spc="-5" dirty="0">
                <a:latin typeface="Arial"/>
                <a:cs typeface="Arial"/>
              </a:rPr>
              <a:t>Produção.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600">
              <a:latin typeface="Arial"/>
              <a:cs typeface="Arial"/>
            </a:endParaRPr>
          </a:p>
          <a:p>
            <a:pPr marR="12065" algn="ctr">
              <a:lnSpc>
                <a:spcPct val="100000"/>
              </a:lnSpc>
            </a:pPr>
            <a:r>
              <a:rPr sz="2300" b="1" dirty="0">
                <a:latin typeface="Arial"/>
                <a:cs typeface="Arial"/>
              </a:rPr>
              <a:t>Teocracia</a:t>
            </a:r>
            <a:r>
              <a:rPr sz="2300" b="1" spc="-10" dirty="0">
                <a:latin typeface="Arial"/>
                <a:cs typeface="Arial"/>
              </a:rPr>
              <a:t> </a:t>
            </a:r>
            <a:r>
              <a:rPr sz="2300" b="1" spc="-5" dirty="0">
                <a:latin typeface="Arial"/>
                <a:cs typeface="Arial"/>
              </a:rPr>
              <a:t>Militar</a:t>
            </a:r>
            <a:endParaRPr sz="2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100">
              <a:latin typeface="Arial"/>
              <a:cs typeface="Arial"/>
            </a:endParaRPr>
          </a:p>
          <a:p>
            <a:pPr marL="1186180" marR="1198880" indent="-81280" algn="ctr">
              <a:lnSpc>
                <a:spcPct val="100000"/>
              </a:lnSpc>
              <a:spcBef>
                <a:spcPts val="5"/>
              </a:spcBef>
            </a:pPr>
            <a:r>
              <a:rPr sz="2300" b="1" dirty="0">
                <a:latin typeface="Arial"/>
                <a:cs typeface="Arial"/>
              </a:rPr>
              <a:t>Teocracia  de</a:t>
            </a:r>
            <a:r>
              <a:rPr sz="2300" b="1" spc="-90" dirty="0">
                <a:latin typeface="Arial"/>
                <a:cs typeface="Arial"/>
              </a:rPr>
              <a:t> </a:t>
            </a:r>
            <a:r>
              <a:rPr sz="2300" b="1" dirty="0">
                <a:latin typeface="Arial"/>
                <a:cs typeface="Arial"/>
              </a:rPr>
              <a:t>Regadio</a:t>
            </a:r>
            <a:endParaRPr sz="23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35077" y="5402987"/>
            <a:ext cx="3824604" cy="909955"/>
            <a:chOff x="535077" y="5402987"/>
            <a:chExt cx="3824604" cy="909955"/>
          </a:xfrm>
        </p:grpSpPr>
        <p:sp>
          <p:nvSpPr>
            <p:cNvPr id="11" name="object 11"/>
            <p:cNvSpPr/>
            <p:nvPr/>
          </p:nvSpPr>
          <p:spPr>
            <a:xfrm>
              <a:off x="539749" y="5407659"/>
              <a:ext cx="3815079" cy="900430"/>
            </a:xfrm>
            <a:custGeom>
              <a:avLst/>
              <a:gdLst/>
              <a:ahLst/>
              <a:cxnLst/>
              <a:rect l="l" t="t" r="r" b="b"/>
              <a:pathLst>
                <a:path w="3815079" h="900429">
                  <a:moveTo>
                    <a:pt x="3665220" y="0"/>
                  </a:moveTo>
                  <a:lnTo>
                    <a:pt x="149859" y="0"/>
                  </a:lnTo>
                  <a:lnTo>
                    <a:pt x="105501" y="8392"/>
                  </a:lnTo>
                  <a:lnTo>
                    <a:pt x="64739" y="31170"/>
                  </a:lnTo>
                  <a:lnTo>
                    <a:pt x="31170" y="64739"/>
                  </a:lnTo>
                  <a:lnTo>
                    <a:pt x="8392" y="105501"/>
                  </a:lnTo>
                  <a:lnTo>
                    <a:pt x="0" y="149859"/>
                  </a:lnTo>
                  <a:lnTo>
                    <a:pt x="0" y="750569"/>
                  </a:lnTo>
                  <a:lnTo>
                    <a:pt x="8392" y="794928"/>
                  </a:lnTo>
                  <a:lnTo>
                    <a:pt x="31170" y="835690"/>
                  </a:lnTo>
                  <a:lnTo>
                    <a:pt x="64739" y="869259"/>
                  </a:lnTo>
                  <a:lnTo>
                    <a:pt x="105501" y="892037"/>
                  </a:lnTo>
                  <a:lnTo>
                    <a:pt x="149859" y="900429"/>
                  </a:lnTo>
                  <a:lnTo>
                    <a:pt x="3665220" y="900429"/>
                  </a:lnTo>
                  <a:lnTo>
                    <a:pt x="3709578" y="892037"/>
                  </a:lnTo>
                  <a:lnTo>
                    <a:pt x="3750340" y="869259"/>
                  </a:lnTo>
                  <a:lnTo>
                    <a:pt x="3783909" y="835690"/>
                  </a:lnTo>
                  <a:lnTo>
                    <a:pt x="3806687" y="794928"/>
                  </a:lnTo>
                  <a:lnTo>
                    <a:pt x="3815079" y="750569"/>
                  </a:lnTo>
                  <a:lnTo>
                    <a:pt x="3815079" y="149859"/>
                  </a:lnTo>
                  <a:lnTo>
                    <a:pt x="3806687" y="105501"/>
                  </a:lnTo>
                  <a:lnTo>
                    <a:pt x="3783909" y="64739"/>
                  </a:lnTo>
                  <a:lnTo>
                    <a:pt x="3750340" y="31170"/>
                  </a:lnTo>
                  <a:lnTo>
                    <a:pt x="3709578" y="8392"/>
                  </a:lnTo>
                  <a:lnTo>
                    <a:pt x="3665220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39749" y="5407659"/>
              <a:ext cx="3815079" cy="900430"/>
            </a:xfrm>
            <a:custGeom>
              <a:avLst/>
              <a:gdLst/>
              <a:ahLst/>
              <a:cxnLst/>
              <a:rect l="l" t="t" r="r" b="b"/>
              <a:pathLst>
                <a:path w="3815079" h="900429">
                  <a:moveTo>
                    <a:pt x="149859" y="0"/>
                  </a:moveTo>
                  <a:lnTo>
                    <a:pt x="105501" y="8392"/>
                  </a:lnTo>
                  <a:lnTo>
                    <a:pt x="64739" y="31170"/>
                  </a:lnTo>
                  <a:lnTo>
                    <a:pt x="31170" y="64739"/>
                  </a:lnTo>
                  <a:lnTo>
                    <a:pt x="8392" y="105501"/>
                  </a:lnTo>
                  <a:lnTo>
                    <a:pt x="0" y="149859"/>
                  </a:lnTo>
                  <a:lnTo>
                    <a:pt x="0" y="750569"/>
                  </a:lnTo>
                  <a:lnTo>
                    <a:pt x="8392" y="794928"/>
                  </a:lnTo>
                  <a:lnTo>
                    <a:pt x="31170" y="835690"/>
                  </a:lnTo>
                  <a:lnTo>
                    <a:pt x="64739" y="869259"/>
                  </a:lnTo>
                  <a:lnTo>
                    <a:pt x="105501" y="892037"/>
                  </a:lnTo>
                  <a:lnTo>
                    <a:pt x="149859" y="900429"/>
                  </a:lnTo>
                  <a:lnTo>
                    <a:pt x="3665220" y="900429"/>
                  </a:lnTo>
                  <a:lnTo>
                    <a:pt x="3709578" y="892037"/>
                  </a:lnTo>
                  <a:lnTo>
                    <a:pt x="3750340" y="869259"/>
                  </a:lnTo>
                  <a:lnTo>
                    <a:pt x="3783909" y="835690"/>
                  </a:lnTo>
                  <a:lnTo>
                    <a:pt x="3806687" y="794928"/>
                  </a:lnTo>
                  <a:lnTo>
                    <a:pt x="3815079" y="750569"/>
                  </a:lnTo>
                  <a:lnTo>
                    <a:pt x="3815079" y="149859"/>
                  </a:lnTo>
                  <a:lnTo>
                    <a:pt x="3806687" y="105501"/>
                  </a:lnTo>
                  <a:lnTo>
                    <a:pt x="3783909" y="64739"/>
                  </a:lnTo>
                  <a:lnTo>
                    <a:pt x="3750340" y="31170"/>
                  </a:lnTo>
                  <a:lnTo>
                    <a:pt x="3709578" y="8392"/>
                  </a:lnTo>
                  <a:lnTo>
                    <a:pt x="3665220" y="0"/>
                  </a:lnTo>
                  <a:lnTo>
                    <a:pt x="149859" y="0"/>
                  </a:lnTo>
                  <a:close/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206500" y="5670550"/>
            <a:ext cx="248094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dirty="0">
                <a:latin typeface="Arial"/>
                <a:cs typeface="Arial"/>
              </a:rPr>
              <a:t>Servidão</a:t>
            </a:r>
            <a:r>
              <a:rPr sz="2300" b="1" spc="-80" dirty="0">
                <a:latin typeface="Arial"/>
                <a:cs typeface="Arial"/>
              </a:rPr>
              <a:t> </a:t>
            </a:r>
            <a:r>
              <a:rPr sz="2300" b="1" dirty="0">
                <a:latin typeface="Arial"/>
                <a:cs typeface="Arial"/>
              </a:rPr>
              <a:t>Coletiva</a:t>
            </a:r>
            <a:endParaRPr sz="23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72000" y="1296669"/>
            <a:ext cx="4392930" cy="4292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775200" y="5642609"/>
            <a:ext cx="1559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Códice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Asteca.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6" name="Som gravado">
            <a:hlinkClick r:id="" action="ppaction://media"/>
            <a:extLst>
              <a:ext uri="{FF2B5EF4-FFF2-40B4-BE49-F238E27FC236}">
                <a16:creationId xmlns:a16="http://schemas.microsoft.com/office/drawing/2014/main" id="{AC74D2C9-4E10-439A-8975-D63E9D7403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9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0430" y="200660"/>
            <a:ext cx="7344409" cy="64554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4669" y="510540"/>
            <a:ext cx="292100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0" dirty="0">
                <a:latin typeface="Arial"/>
                <a:cs typeface="Arial"/>
              </a:rPr>
              <a:t>1.5-</a:t>
            </a:r>
            <a:r>
              <a:rPr sz="3200" b="0" spc="-85" dirty="0">
                <a:latin typeface="Arial"/>
                <a:cs typeface="Arial"/>
              </a:rPr>
              <a:t> </a:t>
            </a:r>
            <a:r>
              <a:rPr sz="3200" dirty="0"/>
              <a:t>Economia: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4669" y="1099820"/>
            <a:ext cx="7873365" cy="463804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354965" marR="716915" indent="-342900">
              <a:lnSpc>
                <a:spcPts val="3829"/>
              </a:lnSpc>
              <a:spcBef>
                <a:spcPts val="23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Agricultura: milho, </a:t>
            </a:r>
            <a:r>
              <a:rPr sz="3200" dirty="0" err="1">
                <a:latin typeface="Arial"/>
                <a:cs typeface="Arial"/>
              </a:rPr>
              <a:t>grãos</a:t>
            </a:r>
            <a:r>
              <a:rPr sz="3200" dirty="0">
                <a:latin typeface="Arial"/>
                <a:cs typeface="Arial"/>
              </a:rPr>
              <a:t>,  </a:t>
            </a:r>
            <a:r>
              <a:rPr sz="3200" spc="-5" dirty="0">
                <a:latin typeface="Arial"/>
                <a:cs typeface="Arial"/>
              </a:rPr>
              <a:t>tomate, pimenta,</a:t>
            </a:r>
            <a:r>
              <a:rPr sz="3200" dirty="0">
                <a:latin typeface="Arial"/>
                <a:cs typeface="Arial"/>
              </a:rPr>
              <a:t> etc.</a:t>
            </a:r>
          </a:p>
          <a:p>
            <a:pPr marL="354965" marR="828675" indent="-342900">
              <a:lnSpc>
                <a:spcPct val="100000"/>
              </a:lnSpc>
              <a:spcBef>
                <a:spcPts val="67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Propriedade da terra: coletiva de uso  </a:t>
            </a:r>
            <a:r>
              <a:rPr sz="3200" spc="-5" dirty="0">
                <a:latin typeface="Arial"/>
                <a:cs typeface="Arial"/>
              </a:rPr>
              <a:t>individual.</a:t>
            </a:r>
            <a:endParaRPr sz="3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8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Coletiva:</a:t>
            </a:r>
            <a:endParaRPr sz="3200" dirty="0">
              <a:latin typeface="Arial"/>
              <a:cs typeface="Arial"/>
            </a:endParaRPr>
          </a:p>
          <a:p>
            <a:pPr marL="755015" marR="5080" lvl="1" indent="-285750">
              <a:lnSpc>
                <a:spcPct val="100000"/>
              </a:lnSpc>
              <a:spcBef>
                <a:spcPts val="690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i="1" spc="-5" dirty="0">
                <a:latin typeface="Arial"/>
                <a:cs typeface="Arial"/>
              </a:rPr>
              <a:t>Calpulli</a:t>
            </a:r>
            <a:r>
              <a:rPr sz="2800" spc="-5" dirty="0">
                <a:latin typeface="Arial"/>
                <a:cs typeface="Arial"/>
              </a:rPr>
              <a:t>: unidades familiares, </a:t>
            </a:r>
            <a:r>
              <a:rPr sz="2800" dirty="0">
                <a:latin typeface="Arial"/>
                <a:cs typeface="Arial"/>
              </a:rPr>
              <a:t>localizadas em  “bairros” – garantiam a tributação.</a:t>
            </a:r>
          </a:p>
          <a:p>
            <a:pPr marL="755650" lvl="1" indent="-286385">
              <a:lnSpc>
                <a:spcPct val="100000"/>
              </a:lnSpc>
              <a:spcBef>
                <a:spcPts val="700"/>
              </a:spcBef>
              <a:buChar char="–"/>
              <a:tabLst>
                <a:tab pos="755650" algn="l"/>
              </a:tabLst>
            </a:pPr>
            <a:r>
              <a:rPr sz="2800" spc="-5" dirty="0">
                <a:latin typeface="Arial"/>
                <a:cs typeface="Arial"/>
              </a:rPr>
              <a:t>Templos.</a:t>
            </a:r>
            <a:endParaRPr sz="2800" dirty="0">
              <a:latin typeface="Arial"/>
              <a:cs typeface="Arial"/>
            </a:endParaRPr>
          </a:p>
          <a:p>
            <a:pPr marL="755650" lvl="1" indent="-286385">
              <a:lnSpc>
                <a:spcPct val="100000"/>
              </a:lnSpc>
              <a:spcBef>
                <a:spcPts val="700"/>
              </a:spcBef>
              <a:buChar char="–"/>
              <a:tabLst>
                <a:tab pos="755650" algn="l"/>
              </a:tabLst>
            </a:pPr>
            <a:r>
              <a:rPr sz="2800" spc="-5" dirty="0">
                <a:latin typeface="Arial"/>
                <a:cs typeface="Arial"/>
              </a:rPr>
              <a:t>Cidades.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41BDF3D8-1BCD-4624-98AC-AD0AF181B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4669" y="798829"/>
            <a:ext cx="26346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dirty="0">
                <a:latin typeface="Arial"/>
                <a:cs typeface="Arial"/>
              </a:rPr>
              <a:t>1.6-</a:t>
            </a:r>
            <a:r>
              <a:rPr sz="2800" b="0" spc="-70" dirty="0">
                <a:latin typeface="Arial"/>
                <a:cs typeface="Arial"/>
              </a:rPr>
              <a:t> </a:t>
            </a:r>
            <a:r>
              <a:rPr sz="2800" spc="-5" dirty="0"/>
              <a:t>Sociedade: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50669" y="1125219"/>
            <a:ext cx="7343140" cy="4431030"/>
            <a:chOff x="1550669" y="1125219"/>
            <a:chExt cx="7343140" cy="4431030"/>
          </a:xfrm>
        </p:grpSpPr>
        <p:sp>
          <p:nvSpPr>
            <p:cNvPr id="4" name="object 4"/>
            <p:cNvSpPr/>
            <p:nvPr/>
          </p:nvSpPr>
          <p:spPr>
            <a:xfrm>
              <a:off x="3851909" y="1125219"/>
              <a:ext cx="5041899" cy="443103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53209" y="1297939"/>
              <a:ext cx="1210310" cy="1372870"/>
            </a:xfrm>
            <a:custGeom>
              <a:avLst/>
              <a:gdLst/>
              <a:ahLst/>
              <a:cxnLst/>
              <a:rect l="l" t="t" r="r" b="b"/>
              <a:pathLst>
                <a:path w="1210310" h="1372870">
                  <a:moveTo>
                    <a:pt x="605790" y="0"/>
                  </a:moveTo>
                  <a:lnTo>
                    <a:pt x="0" y="1372870"/>
                  </a:lnTo>
                  <a:lnTo>
                    <a:pt x="1210310" y="1372870"/>
                  </a:lnTo>
                  <a:lnTo>
                    <a:pt x="605790" y="0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53209" y="1297939"/>
              <a:ext cx="1210310" cy="1372870"/>
            </a:xfrm>
            <a:custGeom>
              <a:avLst/>
              <a:gdLst/>
              <a:ahLst/>
              <a:cxnLst/>
              <a:rect l="l" t="t" r="r" b="b"/>
              <a:pathLst>
                <a:path w="1210310" h="1372870">
                  <a:moveTo>
                    <a:pt x="0" y="1372870"/>
                  </a:moveTo>
                  <a:lnTo>
                    <a:pt x="1210310" y="1372870"/>
                  </a:lnTo>
                  <a:lnTo>
                    <a:pt x="605790" y="0"/>
                  </a:lnTo>
                  <a:lnTo>
                    <a:pt x="0" y="1372870"/>
                  </a:lnTo>
                  <a:close/>
                </a:path>
              </a:pathLst>
            </a:custGeom>
            <a:ln w="46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410969" y="1827529"/>
            <a:ext cx="149669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10" dirty="0">
                <a:latin typeface="Arial"/>
                <a:cs typeface="Arial"/>
              </a:rPr>
              <a:t>IMPERADOR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43103" y="2668473"/>
            <a:ext cx="3630929" cy="2747010"/>
            <a:chOff x="343103" y="2668473"/>
            <a:chExt cx="3630929" cy="2747010"/>
          </a:xfrm>
        </p:grpSpPr>
        <p:sp>
          <p:nvSpPr>
            <p:cNvPr id="9" name="object 9"/>
            <p:cNvSpPr/>
            <p:nvPr/>
          </p:nvSpPr>
          <p:spPr>
            <a:xfrm>
              <a:off x="949960" y="2670809"/>
              <a:ext cx="2416810" cy="1372870"/>
            </a:xfrm>
            <a:custGeom>
              <a:avLst/>
              <a:gdLst/>
              <a:ahLst/>
              <a:cxnLst/>
              <a:rect l="l" t="t" r="r" b="b"/>
              <a:pathLst>
                <a:path w="2416810" h="1372870">
                  <a:moveTo>
                    <a:pt x="1812289" y="0"/>
                  </a:moveTo>
                  <a:lnTo>
                    <a:pt x="604520" y="0"/>
                  </a:lnTo>
                  <a:lnTo>
                    <a:pt x="0" y="1372870"/>
                  </a:lnTo>
                  <a:lnTo>
                    <a:pt x="2416810" y="1372870"/>
                  </a:lnTo>
                  <a:lnTo>
                    <a:pt x="1812289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49960" y="2670809"/>
              <a:ext cx="2416810" cy="1372870"/>
            </a:xfrm>
            <a:custGeom>
              <a:avLst/>
              <a:gdLst/>
              <a:ahLst/>
              <a:cxnLst/>
              <a:rect l="l" t="t" r="r" b="b"/>
              <a:pathLst>
                <a:path w="2416810" h="1372870">
                  <a:moveTo>
                    <a:pt x="0" y="1372870"/>
                  </a:moveTo>
                  <a:lnTo>
                    <a:pt x="2416810" y="1372870"/>
                  </a:lnTo>
                  <a:lnTo>
                    <a:pt x="1812289" y="0"/>
                  </a:lnTo>
                  <a:lnTo>
                    <a:pt x="604520" y="0"/>
                  </a:lnTo>
                  <a:lnTo>
                    <a:pt x="0" y="1372870"/>
                  </a:lnTo>
                  <a:close/>
                </a:path>
              </a:pathLst>
            </a:custGeom>
            <a:ln w="46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5440" y="4042409"/>
              <a:ext cx="3625850" cy="1370330"/>
            </a:xfrm>
            <a:custGeom>
              <a:avLst/>
              <a:gdLst/>
              <a:ahLst/>
              <a:cxnLst/>
              <a:rect l="l" t="t" r="r" b="b"/>
              <a:pathLst>
                <a:path w="3625850" h="1370329">
                  <a:moveTo>
                    <a:pt x="3021330" y="0"/>
                  </a:moveTo>
                  <a:lnTo>
                    <a:pt x="603250" y="0"/>
                  </a:lnTo>
                  <a:lnTo>
                    <a:pt x="0" y="1370330"/>
                  </a:lnTo>
                  <a:lnTo>
                    <a:pt x="3625850" y="1370330"/>
                  </a:lnTo>
                  <a:lnTo>
                    <a:pt x="3021330" y="0"/>
                  </a:lnTo>
                  <a:close/>
                </a:path>
              </a:pathLst>
            </a:custGeom>
            <a:solidFill>
              <a:srgbClr val="FFFF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45440" y="4042409"/>
              <a:ext cx="3625850" cy="1370330"/>
            </a:xfrm>
            <a:custGeom>
              <a:avLst/>
              <a:gdLst/>
              <a:ahLst/>
              <a:cxnLst/>
              <a:rect l="l" t="t" r="r" b="b"/>
              <a:pathLst>
                <a:path w="3625850" h="1370329">
                  <a:moveTo>
                    <a:pt x="0" y="1370330"/>
                  </a:moveTo>
                  <a:lnTo>
                    <a:pt x="3625850" y="1370330"/>
                  </a:lnTo>
                  <a:lnTo>
                    <a:pt x="3021330" y="0"/>
                  </a:lnTo>
                  <a:lnTo>
                    <a:pt x="603250" y="0"/>
                  </a:lnTo>
                  <a:lnTo>
                    <a:pt x="0" y="1370330"/>
                  </a:lnTo>
                  <a:close/>
                </a:path>
              </a:pathLst>
            </a:custGeom>
            <a:ln w="46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975360" y="2910840"/>
            <a:ext cx="2299335" cy="2409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2729" marR="177800" indent="120650" algn="just">
              <a:lnSpc>
                <a:spcPct val="100000"/>
              </a:lnSpc>
              <a:spcBef>
                <a:spcPts val="100"/>
              </a:spcBef>
            </a:pPr>
            <a:r>
              <a:rPr sz="1900" b="1" spc="-5" dirty="0">
                <a:latin typeface="Arial"/>
                <a:cs typeface="Arial"/>
              </a:rPr>
              <a:t>GUERREIROS  </a:t>
            </a:r>
            <a:r>
              <a:rPr sz="1900" b="1" spc="-10" dirty="0">
                <a:latin typeface="Arial"/>
                <a:cs typeface="Arial"/>
              </a:rPr>
              <a:t>SACERDOTES  </a:t>
            </a:r>
            <a:r>
              <a:rPr sz="1900" b="1" dirty="0">
                <a:latin typeface="Arial"/>
                <a:cs typeface="Arial"/>
              </a:rPr>
              <a:t>F</a:t>
            </a:r>
            <a:r>
              <a:rPr sz="1900" b="1" spc="-5" dirty="0">
                <a:latin typeface="Arial"/>
                <a:cs typeface="Arial"/>
              </a:rPr>
              <a:t>UNC</a:t>
            </a:r>
            <a:r>
              <a:rPr sz="1900" b="1" dirty="0">
                <a:latin typeface="Arial"/>
                <a:cs typeface="Arial"/>
              </a:rPr>
              <a:t>I</a:t>
            </a:r>
            <a:r>
              <a:rPr sz="1900" b="1" spc="-10" dirty="0">
                <a:latin typeface="Arial"/>
                <a:cs typeface="Arial"/>
              </a:rPr>
              <a:t>O</a:t>
            </a:r>
            <a:r>
              <a:rPr sz="1900" b="1" spc="-5" dirty="0">
                <a:latin typeface="Arial"/>
                <a:cs typeface="Arial"/>
              </a:rPr>
              <a:t>NÁ</a:t>
            </a:r>
            <a:r>
              <a:rPr sz="1900" b="1" spc="-15" dirty="0">
                <a:latin typeface="Arial"/>
                <a:cs typeface="Arial"/>
              </a:rPr>
              <a:t>R</a:t>
            </a:r>
            <a:r>
              <a:rPr sz="1900" b="1" dirty="0">
                <a:latin typeface="Arial"/>
                <a:cs typeface="Arial"/>
              </a:rPr>
              <a:t>IOS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400">
              <a:latin typeface="Arial"/>
              <a:cs typeface="Arial"/>
            </a:endParaRPr>
          </a:p>
          <a:p>
            <a:pPr marL="12700" marR="5080" indent="-635" algn="ctr">
              <a:lnSpc>
                <a:spcPct val="100000"/>
              </a:lnSpc>
            </a:pPr>
            <a:r>
              <a:rPr sz="1900" b="1" i="1" spc="-5" dirty="0">
                <a:latin typeface="Arial"/>
                <a:cs typeface="Arial"/>
              </a:rPr>
              <a:t>MACEHUALLI  (CIDADE </a:t>
            </a:r>
            <a:r>
              <a:rPr sz="1900" b="1" i="1" dirty="0">
                <a:latin typeface="Arial"/>
                <a:cs typeface="Arial"/>
              </a:rPr>
              <a:t>E</a:t>
            </a:r>
            <a:r>
              <a:rPr sz="1900" b="1" i="1" spc="-110" dirty="0">
                <a:latin typeface="Arial"/>
                <a:cs typeface="Arial"/>
              </a:rPr>
              <a:t> </a:t>
            </a:r>
            <a:r>
              <a:rPr sz="1900" b="1" i="1" spc="-5" dirty="0">
                <a:latin typeface="Arial"/>
                <a:cs typeface="Arial"/>
              </a:rPr>
              <a:t>CAMPO)  </a:t>
            </a:r>
            <a:r>
              <a:rPr sz="1900" b="1" dirty="0">
                <a:latin typeface="Arial"/>
                <a:cs typeface="Arial"/>
              </a:rPr>
              <a:t>E</a:t>
            </a:r>
            <a:endParaRPr sz="1900">
              <a:latin typeface="Arial"/>
              <a:cs typeface="Arial"/>
            </a:endParaRPr>
          </a:p>
          <a:p>
            <a:pPr marL="66040" algn="ctr">
              <a:lnSpc>
                <a:spcPct val="100000"/>
              </a:lnSpc>
            </a:pPr>
            <a:r>
              <a:rPr sz="1900" b="1" spc="-10" dirty="0">
                <a:latin typeface="Arial"/>
                <a:cs typeface="Arial"/>
              </a:rPr>
              <a:t>ESCRAVOS</a:t>
            </a:r>
            <a:endParaRPr sz="1900">
              <a:latin typeface="Arial"/>
              <a:cs typeface="Arial"/>
            </a:endParaRPr>
          </a:p>
        </p:txBody>
      </p:sp>
      <p:pic>
        <p:nvPicPr>
          <p:cNvPr id="14" name="Som gravado">
            <a:hlinkClick r:id="" action="ppaction://media"/>
            <a:extLst>
              <a:ext uri="{FF2B5EF4-FFF2-40B4-BE49-F238E27FC236}">
                <a16:creationId xmlns:a16="http://schemas.microsoft.com/office/drawing/2014/main" id="{4108F36C-3473-4BB6-83A0-1446B7BF3D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4669" y="781050"/>
            <a:ext cx="3871595" cy="453457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2800" dirty="0">
                <a:latin typeface="Arial"/>
                <a:cs typeface="Arial"/>
              </a:rPr>
              <a:t>1.7- </a:t>
            </a:r>
            <a:r>
              <a:rPr sz="2800" b="1" spc="-5" dirty="0">
                <a:latin typeface="Arial"/>
                <a:cs typeface="Arial"/>
              </a:rPr>
              <a:t>Religião:</a:t>
            </a:r>
            <a:r>
              <a:rPr sz="2800" b="1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politeísta.</a:t>
            </a:r>
          </a:p>
          <a:p>
            <a:pPr marL="355600" indent="-342900">
              <a:lnSpc>
                <a:spcPts val="3190"/>
              </a:lnSpc>
              <a:spcBef>
                <a:spcPts val="359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Destaque:</a:t>
            </a:r>
            <a:endParaRPr sz="2800" dirty="0">
              <a:latin typeface="Arial"/>
              <a:cs typeface="Arial"/>
            </a:endParaRPr>
          </a:p>
          <a:p>
            <a:pPr marL="354965">
              <a:lnSpc>
                <a:spcPts val="3190"/>
              </a:lnSpc>
            </a:pPr>
            <a:r>
              <a:rPr sz="2800" b="1" i="1" spc="-5" dirty="0">
                <a:latin typeface="Arial"/>
                <a:cs typeface="Arial"/>
              </a:rPr>
              <a:t>Quetzalcoatl</a:t>
            </a:r>
            <a:r>
              <a:rPr sz="2800" spc="-5" dirty="0">
                <a:latin typeface="Arial"/>
                <a:cs typeface="Arial"/>
              </a:rPr>
              <a:t>.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2800" dirty="0">
                <a:latin typeface="Arial"/>
                <a:cs typeface="Arial"/>
              </a:rPr>
              <a:t>1.8-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Cultura:</a:t>
            </a:r>
            <a:endParaRPr sz="2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59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Arquitetura.</a:t>
            </a:r>
            <a:endParaRPr sz="2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59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 err="1">
                <a:latin typeface="Arial"/>
                <a:cs typeface="Arial"/>
              </a:rPr>
              <a:t>Astronomia</a:t>
            </a:r>
            <a:r>
              <a:rPr sz="2800" spc="-5" dirty="0">
                <a:latin typeface="Arial"/>
                <a:cs typeface="Arial"/>
              </a:rPr>
              <a:t>.</a:t>
            </a:r>
            <a:endParaRPr sz="2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59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Astrologia.</a:t>
            </a:r>
            <a:endParaRPr sz="2800" dirty="0">
              <a:latin typeface="Arial"/>
              <a:cs typeface="Arial"/>
            </a:endParaRPr>
          </a:p>
          <a:p>
            <a:pPr marL="354965" marR="5080" indent="-342900">
              <a:lnSpc>
                <a:spcPts val="3020"/>
              </a:lnSpc>
              <a:spcBef>
                <a:spcPts val="740"/>
              </a:spcBef>
            </a:pPr>
            <a:r>
              <a:rPr sz="2800" dirty="0">
                <a:latin typeface="Arial"/>
                <a:cs typeface="Arial"/>
              </a:rPr>
              <a:t>1.9- </a:t>
            </a:r>
            <a:r>
              <a:rPr sz="2800" b="1" dirty="0">
                <a:latin typeface="Arial"/>
                <a:cs typeface="Arial"/>
              </a:rPr>
              <a:t>Fim do </a:t>
            </a:r>
            <a:r>
              <a:rPr sz="2800" b="1" spc="-5" dirty="0">
                <a:latin typeface="Arial"/>
                <a:cs typeface="Arial"/>
              </a:rPr>
              <a:t>Império:  </a:t>
            </a:r>
            <a:r>
              <a:rPr sz="2800" dirty="0">
                <a:latin typeface="Arial"/>
                <a:cs typeface="Arial"/>
              </a:rPr>
              <a:t>1521 – </a:t>
            </a:r>
            <a:r>
              <a:rPr sz="2800" spc="-5" dirty="0">
                <a:latin typeface="Arial"/>
                <a:cs typeface="Arial"/>
              </a:rPr>
              <a:t>Hernán Cortés  </a:t>
            </a:r>
            <a:r>
              <a:rPr sz="2800" dirty="0">
                <a:latin typeface="Arial"/>
                <a:cs typeface="Arial"/>
              </a:rPr>
              <a:t>conquista o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“México”.</a:t>
            </a:r>
          </a:p>
        </p:txBody>
      </p:sp>
      <p:sp>
        <p:nvSpPr>
          <p:cNvPr id="3" name="object 3"/>
          <p:cNvSpPr/>
          <p:nvPr/>
        </p:nvSpPr>
        <p:spPr>
          <a:xfrm>
            <a:off x="4617720" y="692150"/>
            <a:ext cx="3853179" cy="56883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9461B180-E3C0-4E47-96A4-BAC0D9DAC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070" y="933450"/>
            <a:ext cx="8641080" cy="49174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58850" y="6074409"/>
            <a:ext cx="24142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PIRÂMIDES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ASTECAS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id="{69258E7A-6C52-4360-B1CB-6EEE81914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4230" y="115570"/>
            <a:ext cx="4972050" cy="64096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947409" y="2816859"/>
            <a:ext cx="2755265" cy="1945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6449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Exemplo </a:t>
            </a:r>
            <a:r>
              <a:rPr sz="1800" spc="-10" dirty="0">
                <a:latin typeface="Arial"/>
                <a:cs typeface="Arial"/>
              </a:rPr>
              <a:t>de Calendário  </a:t>
            </a:r>
            <a:r>
              <a:rPr sz="1800" spc="-5" dirty="0">
                <a:latin typeface="Arial"/>
                <a:cs typeface="Arial"/>
              </a:rPr>
              <a:t>Asteca.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Aqui um Zodíaco Asteca,  Símbolo do esforço Asteca  para </a:t>
            </a:r>
            <a:r>
              <a:rPr sz="1800" spc="-10" dirty="0">
                <a:latin typeface="Arial"/>
                <a:cs typeface="Arial"/>
              </a:rPr>
              <a:t>desenvolver </a:t>
            </a:r>
            <a:r>
              <a:rPr sz="1800" dirty="0">
                <a:latin typeface="Arial"/>
                <a:cs typeface="Arial"/>
              </a:rPr>
              <a:t>a  </a:t>
            </a:r>
            <a:r>
              <a:rPr sz="1800" spc="-5" dirty="0">
                <a:latin typeface="Arial"/>
                <a:cs typeface="Arial"/>
              </a:rPr>
              <a:t>Astronomia 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Astrologia.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id="{906340DE-709E-426E-ABEF-CB353594F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</TotalTime>
  <Words>513</Words>
  <Application>Microsoft Office PowerPoint</Application>
  <PresentationFormat>Apresentação na tela (4:3)</PresentationFormat>
  <Paragraphs>98</Paragraphs>
  <Slides>24</Slides>
  <Notes>0</Notes>
  <HiddenSlides>0</HiddenSlides>
  <MMClips>19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8" baseType="lpstr">
      <vt:lpstr>Arial</vt:lpstr>
      <vt:lpstr>Arial Nova</vt:lpstr>
      <vt:lpstr>Calibri</vt:lpstr>
      <vt:lpstr>Office Theme</vt:lpstr>
      <vt:lpstr>Apresentação do PowerPoint</vt:lpstr>
      <vt:lpstr>Destaque: Astecas, Maias e  Incas.</vt:lpstr>
      <vt:lpstr>1 - ASTECAS</vt:lpstr>
      <vt:lpstr>1.4- Sistema de  Governo: centralizado.</vt:lpstr>
      <vt:lpstr>1.5- Economia:</vt:lpstr>
      <vt:lpstr>1.6- Sociedade: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2 - MAIAS</vt:lpstr>
      <vt:lpstr>2.4- Sistema de  Governo:  descentralizado.</vt:lpstr>
      <vt:lpstr>2.6- Sociedade:</vt:lpstr>
      <vt:lpstr>Apresentação do PowerPoint</vt:lpstr>
      <vt:lpstr>Apresentação do PowerPoint</vt:lpstr>
      <vt:lpstr>1- INCAS</vt:lpstr>
      <vt:lpstr>1.3- Formação do Império – séc. XI ao  XV:</vt:lpstr>
      <vt:lpstr>Apresentação do PowerPoint</vt:lpstr>
      <vt:lpstr>1.6- Sociedade:</vt:lpstr>
      <vt:lpstr>Apresentação do PowerPoint</vt:lpstr>
      <vt:lpstr>Apresentação do PowerPoint</vt:lpstr>
      <vt:lpstr>Apresentação do PowerPoint</vt:lpstr>
      <vt:lpstr>* Fazer os exercícios da apostila páginas: 33, 34 e 41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Wellington Marçal</dc:creator>
  <cp:lastModifiedBy>Douglas dos Santos</cp:lastModifiedBy>
  <cp:revision>12</cp:revision>
  <dcterms:created xsi:type="dcterms:W3CDTF">2020-05-02T17:22:53Z</dcterms:created>
  <dcterms:modified xsi:type="dcterms:W3CDTF">2020-05-02T19:13:03Z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2011-06-12T00:00:00Z</vt:filetime>
  </property>
  <property fmtid="{D5CDD505-2E9C-101B-9397-08002B2CF9AE}" pid="3" name="Creator">
    <vt:lpwstr>Impress</vt:lpwstr>
  </property>
  <property fmtid="{D5CDD505-2E9C-101B-9397-08002B2CF9AE}" pid="4" name="LastSaved">
    <vt:filetime>2020-05-02T00:00:00Z</vt:filetime>
  </property>
</Properties>
</file>