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8" r:id="rId4"/>
    <p:sldId id="269" r:id="rId5"/>
    <p:sldId id="270" r:id="rId6"/>
    <p:sldId id="262" r:id="rId7"/>
    <p:sldId id="261" r:id="rId8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a Alves" initials="BA" lastIdx="1" clrIdx="0">
    <p:extLst>
      <p:ext uri="{19B8F6BF-5375-455C-9EA6-DF929625EA0E}">
        <p15:presenceInfo xmlns:p15="http://schemas.microsoft.com/office/powerpoint/2012/main" userId="Bruna Alv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55" d="100"/>
          <a:sy n="55" d="100"/>
        </p:scale>
        <p:origin x="614" y="53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commentAuthors" Target="commentAuthors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heme" Target="theme/theme1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2T10:14:09.108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D0EFA9-57C0-4188-B1C6-56EB9958F127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77323E-F331-42C0-8ED8-298FE2B5981D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624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849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9298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251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2189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211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420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6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9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v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215C2D-4C5F-41A8-B554-C650AF34C482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E39326-9852-4665-8E10-5CCFE1522248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396C3-3492-4496-8698-79E4814AE53F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5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7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F0D0AC-B9DC-491A-B40C-0529EC313878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8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A34909-1BC5-45CA-8566-BEB9E3794744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0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v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48602-A83C-4B27-B476-20AF32AE1EED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5" name="Espaço Reservado para Conteúdo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6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8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9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02F2C7-204F-4F9D-81F3-C7CE8047CD3A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1526F9-43E7-4B77-89D8-9DEFDDBA71B5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grpSp>
        <p:nvGrpSpPr>
          <p:cNvPr id="615" name="quadro" descr="Gráfico de caixas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5CA678-7531-4BBD-B1E6-6A1CA37BCB1B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grpSp>
        <p:nvGrpSpPr>
          <p:cNvPr id="614" name="quadro" descr="Gráfico de caixas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v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v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v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v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184FD6-C734-4162-88D8-0C01192F6E9B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9758D4F-735F-46FE-9FCB-4849D9F60668}" type="datetime1">
              <a:rPr lang="pt-BR" smtClean="0"/>
              <a:t>24/05/2020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undoeducacao.uol.com.br/geografia/Exodo-rural-no-brasil.htm" TargetMode="External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7.xml" /><Relationship Id="rId5" Type="http://schemas.openxmlformats.org/officeDocument/2006/relationships/comments" Target="../comments/comment1.xml" /><Relationship Id="rId4" Type="http://schemas.openxmlformats.org/officeDocument/2006/relationships/hyperlink" Target="https://mundoeducacao.uol.com.br/geografia/efeitos-mecanizacao-campo.htm" TargetMode="Externa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t-BR" dirty="0"/>
              <a:t>Capítulo 5: População brasileira e seus movimentos.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t-BR" dirty="0"/>
              <a:t>Páginas 2 á 18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522414" y="260648"/>
            <a:ext cx="9143998" cy="1020762"/>
          </a:xfrm>
        </p:spPr>
        <p:txBody>
          <a:bodyPr rtlCol="0"/>
          <a:lstStyle/>
          <a:p>
            <a:pPr algn="ctr" rtl="0"/>
            <a:r>
              <a:rPr lang="pt-BR" dirty="0"/>
              <a:t>Densidade Demográfica 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>
              <a:buFont typeface="Wingdings" panose="05000000000000000000" pitchFamily="2" charset="2"/>
              <a:buChar char="§"/>
            </a:pPr>
            <a:r>
              <a:rPr lang="pt-BR" dirty="0"/>
              <a:t>Geralmente, uma área é expressa em quilômetros quadrados(Km²).</a:t>
            </a:r>
          </a:p>
          <a:p>
            <a:pPr rtl="0"/>
            <a:r>
              <a:rPr lang="pt-BR" dirty="0"/>
              <a:t>Distribuição da população brasileira no território nacional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Os estudos de população são realizados a partir dos dados coletados pelos censos demográficos e pesquisas de campo, que são organizados e interpretados por instituições oficiais do governo e universidades. O IBGE (Instituto Brasileiro de Geografia e Estatística) acumula uma grande quantidade de pesquisas e dados estatísticos sobre a população brasileira.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Densidade demográfica = </a:t>
            </a:r>
            <a:r>
              <a:rPr lang="pt-BR" u="sng" dirty="0"/>
              <a:t>População absoluta</a:t>
            </a:r>
          </a:p>
          <a:p>
            <a:pPr marL="0" indent="0">
              <a:buNone/>
            </a:pPr>
            <a:r>
              <a:rPr lang="pt-BR" dirty="0"/>
              <a:t>                                                                área ocupada 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Diferença entre povoado e populoso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792189" y="1772816"/>
            <a:ext cx="8604447" cy="4267200"/>
          </a:xfrm>
        </p:spPr>
        <p:txBody>
          <a:bodyPr rtlCol="0">
            <a:normAutofit/>
          </a:bodyPr>
          <a:lstStyle/>
          <a:p>
            <a:pPr rtl="0"/>
            <a:endParaRPr lang="pt-BR" dirty="0"/>
          </a:p>
          <a:p>
            <a:pPr rtl="0"/>
            <a:r>
              <a:rPr lang="pt-BR" dirty="0"/>
              <a:t>A partir do cálculo da densidade demográfica, é possível observar se um país, estados e municípios são populosos ou povoados.</a:t>
            </a:r>
          </a:p>
          <a:p>
            <a:pPr rtl="0"/>
            <a:r>
              <a:rPr lang="pt-BR" dirty="0"/>
              <a:t>Populoso: Significa uma população numerosa. Refere-se a população absoluta sem considerar a área.</a:t>
            </a:r>
          </a:p>
          <a:p>
            <a:pPr rtl="0"/>
            <a:r>
              <a:rPr lang="pt-BR" dirty="0"/>
              <a:t>Povoado: Significado de habitado ou ocupado, referindo-se á a população relativa, ou seja a densidade demográfica.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Crescimento da população brasileira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77788" y="1484784"/>
            <a:ext cx="11521280" cy="5112568"/>
          </a:xfrm>
        </p:spPr>
        <p:txBody>
          <a:bodyPr rtlCol="0">
            <a:normAutofit/>
          </a:bodyPr>
          <a:lstStyle/>
          <a:p>
            <a:r>
              <a:rPr lang="pt-BR" b="1" dirty="0"/>
              <a:t>Taxa de Natalidade</a:t>
            </a:r>
            <a:r>
              <a:rPr lang="pt-BR" dirty="0"/>
              <a:t>: </a:t>
            </a:r>
            <a:r>
              <a:rPr lang="pt-BR" u="sng" dirty="0"/>
              <a:t>nº de nascimentos    x   1000 ( ‰) ou x 100 (%)</a:t>
            </a:r>
            <a:br>
              <a:rPr lang="pt-BR" dirty="0"/>
            </a:br>
            <a:r>
              <a:rPr lang="pt-BR" dirty="0"/>
              <a:t>                                                   população total</a:t>
            </a:r>
          </a:p>
          <a:p>
            <a:r>
              <a:rPr lang="pt-BR" b="1" dirty="0"/>
              <a:t>Taxa de Mortalidade</a:t>
            </a:r>
            <a:r>
              <a:rPr lang="pt-BR" dirty="0"/>
              <a:t>:    </a:t>
            </a:r>
            <a:r>
              <a:rPr lang="pt-BR" u="sng" dirty="0"/>
              <a:t>nº de mortes      x   1000 ( ‰) ou x 100 (%)</a:t>
            </a:r>
            <a:br>
              <a:rPr lang="pt-BR" dirty="0"/>
            </a:br>
            <a:r>
              <a:rPr lang="pt-BR" dirty="0"/>
              <a:t>                                                   população total</a:t>
            </a:r>
          </a:p>
          <a:p>
            <a:r>
              <a:rPr lang="pt-BR" b="1" dirty="0"/>
              <a:t>Taxa de fecundidade</a:t>
            </a:r>
            <a:r>
              <a:rPr lang="pt-BR" dirty="0"/>
              <a:t>: média de número de filhos das mulheres entre 15 e 45 anos.</a:t>
            </a:r>
          </a:p>
          <a:p>
            <a:r>
              <a:rPr lang="pt-BR" b="1" dirty="0"/>
              <a:t>Mortalidade infantil</a:t>
            </a:r>
            <a:r>
              <a:rPr lang="pt-BR" dirty="0"/>
              <a:t>: número de crianças que morreram antes de completar 1 ano de vida, medida a cada 100 ou a cada 1000 crianças nascidas.</a:t>
            </a:r>
          </a:p>
          <a:p>
            <a:r>
              <a:rPr lang="pt-BR" b="1" dirty="0"/>
              <a:t>Expectativa de vida</a:t>
            </a:r>
            <a:r>
              <a:rPr lang="pt-BR" dirty="0"/>
              <a:t>: idade média que a população alcança.</a:t>
            </a:r>
          </a:p>
          <a:p>
            <a:r>
              <a:rPr lang="pt-BR" b="1" dirty="0"/>
              <a:t>Crescimento vertical</a:t>
            </a:r>
            <a:r>
              <a:rPr lang="pt-BR" dirty="0"/>
              <a:t>: diferença entre o número de nascimentos e o número de mortes.</a:t>
            </a:r>
          </a:p>
          <a:p>
            <a:r>
              <a:rPr lang="pt-BR" b="1" dirty="0"/>
              <a:t>Crescimento Vegetativo</a:t>
            </a:r>
            <a:r>
              <a:rPr lang="pt-BR" dirty="0"/>
              <a:t>: diferença entre as taxas de natalidade e de mortalidade.</a:t>
            </a:r>
          </a:p>
          <a:p>
            <a:pPr marL="0" indent="0" rtl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522414" y="260648"/>
            <a:ext cx="9143998" cy="1020762"/>
          </a:xfrm>
        </p:spPr>
        <p:txBody>
          <a:bodyPr rtlCol="0"/>
          <a:lstStyle/>
          <a:p>
            <a:pPr algn="ctr" rtl="0"/>
            <a:r>
              <a:rPr lang="pt-BR" dirty="0"/>
              <a:t>Movimentos da população brasileira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49796" y="1988840"/>
            <a:ext cx="103326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/>
              <a:t>Tipos de migração</a:t>
            </a:r>
            <a:endParaRPr lang="pt-BR" sz="2400" dirty="0"/>
          </a:p>
          <a:p>
            <a:endParaRPr lang="pt-B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Migração pendular</a:t>
            </a:r>
            <a:r>
              <a:rPr lang="pt-BR" sz="2400" b="1" dirty="0"/>
              <a:t>: </a:t>
            </a:r>
            <a:r>
              <a:rPr lang="pt-BR" sz="2400" dirty="0"/>
              <a:t>é um fenômeno que não se trata propriamente de uma migração, pois é uma transferência momentânea, diária. É caracterizada pelo deslocamento diário de pessoas para estudar ou trabalhar em outra cidade, estado ou país. Ocorre comumente nas regiões metropolitanas.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Transumância</a:t>
            </a:r>
            <a:r>
              <a:rPr lang="pt-BR" sz="2400" b="1" dirty="0"/>
              <a:t>: </a:t>
            </a:r>
            <a:r>
              <a:rPr lang="pt-BR" sz="2400" dirty="0"/>
              <a:t>nesse tipo de migração, </a:t>
            </a:r>
            <a:r>
              <a:rPr lang="pt-BR" sz="2400" b="1" dirty="0"/>
              <a:t>um grupo de pessoas</a:t>
            </a:r>
            <a:r>
              <a:rPr lang="pt-BR" sz="2400" dirty="0"/>
              <a:t> muda de cidade, estado ou país por um determinado período, geralmente alguns meses, e continua tendo como referência de moradia o local de origem. É o caso de trabalhadores rurais que vão todos os anos para outros estados trabalhar no corte de cana-de-açúcar, por exemplo, e, encerrado o período de colheita, retornam para seus estados de origem.</a:t>
            </a:r>
          </a:p>
        </p:txBody>
      </p:sp>
    </p:spTree>
    <p:extLst>
      <p:ext uri="{BB962C8B-B14F-4D97-AF65-F5344CB8AC3E}">
        <p14:creationId xmlns:p14="http://schemas.microsoft.com/office/powerpoint/2010/main" val="215372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05780" y="1052736"/>
            <a:ext cx="11593288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b="1" u="sng" dirty="0">
                <a:solidFill>
                  <a:srgbClr val="FF0000"/>
                </a:solidFill>
                <a:hlinkClick r:id="rId3"/>
              </a:rPr>
              <a:t>Êxodo rural:</a:t>
            </a:r>
            <a:r>
              <a:rPr lang="pt-BR" sz="2400" dirty="0">
                <a:solidFill>
                  <a:srgbClr val="FF0000"/>
                </a:solidFill>
              </a:rPr>
              <a:t> </a:t>
            </a:r>
            <a:r>
              <a:rPr lang="pt-BR" sz="2400" dirty="0"/>
              <a:t>é o deslocamento de pessoas do campo para as cidades. Essa mudança é permanente e, geralmente, ocorre porque os habitantes do campo buscam na cidade melhores condições de vida. Entretanto, essa migração pode ser involuntária, quando acontece, por exemplo, em decorrência da </a:t>
            </a:r>
            <a:r>
              <a:rPr lang="pt-BR" sz="2400" b="1" u="sng" dirty="0">
                <a:hlinkClick r:id="rId4"/>
              </a:rPr>
              <a:t>mecanização</a:t>
            </a:r>
            <a:r>
              <a:rPr lang="pt-BR" sz="2400" dirty="0"/>
              <a:t> do trabalho no campo.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Migração de retorno</a:t>
            </a:r>
            <a:r>
              <a:rPr lang="pt-BR" sz="2400" dirty="0"/>
              <a:t>: Quando o indivíduo retorna ao seu local de origem, isso dá através de condições econômicas favoráveis a esse retorno.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Principais causas de atração e repulsão da população.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65820" y="2204864"/>
            <a:ext cx="10945216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Principais causas de repulsão</a:t>
            </a:r>
            <a:r>
              <a:rPr lang="pt-BR" sz="2400" dirty="0"/>
              <a:t>: Pobreza ou dificuldades econômicas e guerras nos países, relações com familiares, escassez ou excessiva concentração de terras, problemas climáticos entres outros.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Principais causas de atração: </a:t>
            </a:r>
            <a:r>
              <a:rPr lang="pt-BR" sz="2400" b="1" dirty="0"/>
              <a:t>Estão ofertas de serviços e empregos, possibilidades de melhores condições de vida, possibilidade de acesso a saúde e educação entre outros.</a:t>
            </a:r>
          </a:p>
          <a:p>
            <a:pPr>
              <a:lnSpc>
                <a:spcPct val="90000"/>
              </a:lnSpc>
            </a:pPr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Quadro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3_TF02804846_TF02804846.potx" id="{6015D36F-FE88-4299-9413-9A6625F0A96F}" vid="{686326CD-C078-4685-B568-5DB8C1FEF170}"/>
    </a:ext>
  </a:extLst>
</a:theme>
</file>

<file path=ppt/theme/theme2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educação em lousa (widescreen)</Template>
  <TotalTime>1390</TotalTime>
  <Words>256</Words>
  <Application>Microsoft Office PowerPoint</Application>
  <PresentationFormat>Personalizar</PresentationFormat>
  <Paragraphs>47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Quadro 16x9</vt:lpstr>
      <vt:lpstr>Capítulo 5: População brasileira e seus movimentos.</vt:lpstr>
      <vt:lpstr>Densidade Demográfica </vt:lpstr>
      <vt:lpstr>Diferença entre povoado e populoso</vt:lpstr>
      <vt:lpstr>Crescimento da população brasileira </vt:lpstr>
      <vt:lpstr>Movimentos da população brasileira </vt:lpstr>
      <vt:lpstr>Apresentação do PowerPoint</vt:lpstr>
      <vt:lpstr>Principais causas de atração e repulsão da população.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5: População brasileira e seus movimentos.</dc:title>
  <dc:creator>Bruna Alves</dc:creator>
  <cp:lastModifiedBy>Rosilene Gomes</cp:lastModifiedBy>
  <cp:revision>11</cp:revision>
  <dcterms:created xsi:type="dcterms:W3CDTF">2020-05-21T14:23:32Z</dcterms:created>
  <dcterms:modified xsi:type="dcterms:W3CDTF">2020-05-24T18:47:38Z</dcterms:modified>
</cp:coreProperties>
</file>