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embeddedFontLst>
    <p:embeddedFont>
      <p:font typeface="Comfortaa" charset="0"/>
      <p:regular r:id="rId8"/>
      <p:bold r:id="rId9"/>
    </p:embeddedFont>
    <p:embeddedFont>
      <p:font typeface="Verdana" pitchFamily="34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-222" y="-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854d88e8de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854d88e8de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854d88e8de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854d88e8de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854d88e8de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854d88e8de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854d88e8de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854d88e8de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glesnapontadalingua.com.br/2014/01/zero-conditional-em-ingles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inglesnapontadalingua.com.br/2011/04/dica-de-gramatica-third-conditional.html" TargetMode="External"/><Relationship Id="rId5" Type="http://schemas.openxmlformats.org/officeDocument/2006/relationships/hyperlink" Target="https://www.inglesnapontadalingua.com.br/2010/12/dica-de-gramatica-conditionals-ii.html" TargetMode="External"/><Relationship Id="rId4" Type="http://schemas.openxmlformats.org/officeDocument/2006/relationships/hyperlink" Target="https://www.inglesnapontadalingua.com.br/2010/08/dica-de-gramatica-conditionals-i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-223800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Conditional sentences</a:t>
            </a:r>
            <a:endParaRPr b="1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197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6125" y="1828800"/>
            <a:ext cx="7556500" cy="3231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365125"/>
            <a:ext cx="8520600" cy="420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457200" algn="just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Conditional Sentences (orações condicionais em inglês) são sentenças (frases) que expressam uma condição.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27025" algn="just" rtl="0">
              <a:lnSpc>
                <a:spcPct val="160000"/>
              </a:lnSpc>
              <a:spcBef>
                <a:spcPts val="1500"/>
              </a:spcBef>
              <a:spcAft>
                <a:spcPts val="0"/>
              </a:spcAft>
              <a:buClr>
                <a:srgbClr val="000000"/>
              </a:buClr>
              <a:buSzPts val="1550"/>
              <a:buFont typeface="Comfortaa"/>
              <a:buChar char="●"/>
            </a:pPr>
            <a:r>
              <a:rPr lang="pt-BR" sz="1550">
                <a:solidFill>
                  <a:srgbClr val="000000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If I don’t have lunch, I feel dizzy./ Se eu não almoço, eu fico tonta.</a:t>
            </a:r>
            <a:endParaRPr sz="1550">
              <a:solidFill>
                <a:srgbClr val="000000"/>
              </a:solidFill>
              <a:highlight>
                <a:srgbClr val="FFFFFF"/>
              </a:highlight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27025" algn="just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0"/>
              <a:buFont typeface="Comfortaa"/>
              <a:buChar char="●"/>
            </a:pPr>
            <a:r>
              <a:rPr lang="pt-BR" sz="1550">
                <a:solidFill>
                  <a:srgbClr val="000000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If I study hard, I’ll pass the test./ Se eu estudar bastante, eu passarei na prova.</a:t>
            </a:r>
            <a:endParaRPr sz="1550">
              <a:solidFill>
                <a:srgbClr val="000000"/>
              </a:solidFill>
              <a:highlight>
                <a:srgbClr val="FFFFFF"/>
              </a:highlight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27025" algn="just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0"/>
              <a:buFont typeface="Comfortaa"/>
              <a:buChar char="●"/>
            </a:pPr>
            <a:r>
              <a:rPr lang="pt-BR" sz="1550">
                <a:solidFill>
                  <a:srgbClr val="000000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If I won the lottery, I would buy a Ferrarri./ </a:t>
            </a:r>
            <a:r>
              <a:rPr lang="pt-BR" sz="1550">
                <a:solidFill>
                  <a:srgbClr val="404040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Se eu ganhasse na loteria, eu compraria uma Ferrari.</a:t>
            </a:r>
            <a:endParaRPr sz="2050">
              <a:solidFill>
                <a:srgbClr val="000000"/>
              </a:solidFill>
              <a:highlight>
                <a:srgbClr val="FFFFFF"/>
              </a:highlight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body" idx="1"/>
          </p:nvPr>
        </p:nvSpPr>
        <p:spPr>
          <a:xfrm>
            <a:off x="311700" y="365125"/>
            <a:ext cx="8520600" cy="420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457200" algn="just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7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Ao observarmos a frase destacada abaixo, podemos verificar que temos  duas sentenças: </a:t>
            </a:r>
            <a:r>
              <a:rPr lang="pt-BR" sz="1700" b="1">
                <a:solidFill>
                  <a:srgbClr val="1155CC"/>
                </a:solidFill>
                <a:latin typeface="Comfortaa"/>
                <a:ea typeface="Comfortaa"/>
                <a:cs typeface="Comfortaa"/>
                <a:sym typeface="Comfortaa"/>
              </a:rPr>
              <a:t>1) se você quiser;</a:t>
            </a:r>
            <a:r>
              <a:rPr lang="pt-BR" sz="17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pt-BR" sz="1700" b="1">
                <a:solidFill>
                  <a:srgbClr val="FF0000"/>
                </a:solidFill>
                <a:latin typeface="Comfortaa"/>
                <a:ea typeface="Comfortaa"/>
                <a:cs typeface="Comfortaa"/>
                <a:sym typeface="Comfortaa"/>
              </a:rPr>
              <a:t>2) eu posso agendar uma reunião.</a:t>
            </a:r>
            <a:r>
              <a:rPr lang="pt-BR" sz="17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Note que a primeira sentença – </a:t>
            </a:r>
            <a:r>
              <a:rPr lang="pt-BR" sz="1700" i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se você quiser</a:t>
            </a:r>
            <a:r>
              <a:rPr lang="pt-BR" sz="17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– está expressando uma condição e a segunda é o resultado da condição expressada na primeira. Isto é, se tal fato acontecer (</a:t>
            </a:r>
            <a:r>
              <a:rPr lang="pt-BR" sz="1700" i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condição</a:t>
            </a:r>
            <a:r>
              <a:rPr lang="pt-BR" sz="17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), o fato tal acontecerá (</a:t>
            </a:r>
            <a:r>
              <a:rPr lang="pt-BR" sz="1700" i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resultado</a:t>
            </a:r>
            <a:r>
              <a:rPr lang="pt-BR" sz="17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).</a:t>
            </a:r>
            <a:endParaRPr sz="17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ctr" rtl="0">
              <a:lnSpc>
                <a:spcPct val="16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pt-BR" sz="1700" b="1">
                <a:solidFill>
                  <a:srgbClr val="1155CC"/>
                </a:solidFill>
                <a:latin typeface="Comfortaa"/>
                <a:ea typeface="Comfortaa"/>
                <a:cs typeface="Comfortaa"/>
                <a:sym typeface="Comfortaa"/>
              </a:rPr>
              <a:t>Se você quiser</a:t>
            </a:r>
            <a:r>
              <a:rPr lang="pt-BR" sz="1700" b="1">
                <a:solidFill>
                  <a:srgbClr val="FF0000"/>
                </a:solidFill>
                <a:latin typeface="Comfortaa"/>
                <a:ea typeface="Comfortaa"/>
                <a:cs typeface="Comfortaa"/>
                <a:sym typeface="Comfortaa"/>
              </a:rPr>
              <a:t>, eu posso agendar uma reunião.</a:t>
            </a:r>
            <a:endParaRPr sz="1700" b="1">
              <a:solidFill>
                <a:srgbClr val="FF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ctr" rtl="0">
              <a:lnSpc>
                <a:spcPct val="16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700" b="1">
                <a:solidFill>
                  <a:srgbClr val="1155CC"/>
                </a:solidFill>
                <a:latin typeface="Comfortaa"/>
                <a:ea typeface="Comfortaa"/>
                <a:cs typeface="Comfortaa"/>
                <a:sym typeface="Comfortaa"/>
              </a:rPr>
              <a:t>If you want</a:t>
            </a:r>
            <a:r>
              <a:rPr lang="pt-BR" sz="1700" b="1">
                <a:solidFill>
                  <a:srgbClr val="FF0000"/>
                </a:solidFill>
                <a:latin typeface="Comfortaa"/>
                <a:ea typeface="Comfortaa"/>
                <a:cs typeface="Comfortaa"/>
                <a:sym typeface="Comfortaa"/>
              </a:rPr>
              <a:t>, I can schedule a meeting.</a:t>
            </a:r>
            <a:endParaRPr sz="1700">
              <a:solidFill>
                <a:srgbClr val="FF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15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>
            <a:spLocks noGrp="1"/>
          </p:cNvSpPr>
          <p:nvPr>
            <p:ph type="body" idx="1"/>
          </p:nvPr>
        </p:nvSpPr>
        <p:spPr>
          <a:xfrm>
            <a:off x="311700" y="476250"/>
            <a:ext cx="8520600" cy="447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700">
                <a:solidFill>
                  <a:schemeClr val="dk1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Outras palavras como </a:t>
            </a:r>
            <a:r>
              <a:rPr lang="pt-BR" sz="1700" b="1">
                <a:solidFill>
                  <a:schemeClr val="dk1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unless</a:t>
            </a:r>
            <a:r>
              <a:rPr lang="pt-BR" sz="1700" i="1">
                <a:solidFill>
                  <a:schemeClr val="dk1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, </a:t>
            </a:r>
            <a:r>
              <a:rPr lang="pt-BR" sz="1700" b="1">
                <a:solidFill>
                  <a:schemeClr val="dk1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provided</a:t>
            </a:r>
            <a:r>
              <a:rPr lang="pt-BR" sz="1700">
                <a:solidFill>
                  <a:schemeClr val="dk1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 e até expressões como </a:t>
            </a:r>
            <a:r>
              <a:rPr lang="pt-BR" sz="1700" b="1" i="1">
                <a:solidFill>
                  <a:schemeClr val="dk1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When</a:t>
            </a:r>
            <a:r>
              <a:rPr lang="pt-BR" sz="1700" i="1">
                <a:solidFill>
                  <a:schemeClr val="dk1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, </a:t>
            </a:r>
            <a:r>
              <a:rPr lang="pt-BR" sz="1700" b="1" i="1">
                <a:solidFill>
                  <a:schemeClr val="dk1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if only</a:t>
            </a:r>
            <a:r>
              <a:rPr lang="pt-BR" sz="1700" i="1">
                <a:solidFill>
                  <a:schemeClr val="dk1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, </a:t>
            </a:r>
            <a:r>
              <a:rPr lang="pt-BR" sz="1700" b="1" i="1">
                <a:solidFill>
                  <a:schemeClr val="dk1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In case </a:t>
            </a:r>
            <a:r>
              <a:rPr lang="pt-BR" sz="1700">
                <a:solidFill>
                  <a:schemeClr val="dk1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e outras são também usadas para expressar condições e, portanto, acabam fazendo parte do universo das </a:t>
            </a:r>
            <a:r>
              <a:rPr lang="pt-BR" sz="1700" b="1">
                <a:solidFill>
                  <a:schemeClr val="dk1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Conditional Sentences</a:t>
            </a:r>
            <a:r>
              <a:rPr lang="pt-BR" sz="1700">
                <a:solidFill>
                  <a:schemeClr val="dk1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.</a:t>
            </a:r>
            <a:endParaRPr sz="1700">
              <a:solidFill>
                <a:schemeClr val="dk1"/>
              </a:solidFill>
              <a:highlight>
                <a:srgbClr val="FFFFFF"/>
              </a:highlight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27025" algn="l" rtl="0">
              <a:lnSpc>
                <a:spcPct val="130000"/>
              </a:lnSpc>
              <a:spcBef>
                <a:spcPts val="1600"/>
              </a:spcBef>
              <a:spcAft>
                <a:spcPts val="0"/>
              </a:spcAft>
              <a:buClr>
                <a:srgbClr val="404040"/>
              </a:buClr>
              <a:buSzPts val="1550"/>
              <a:buFont typeface="Comfortaa"/>
              <a:buChar char="●"/>
            </a:pPr>
            <a:r>
              <a:rPr lang="pt-BR" sz="1550" b="1" i="1">
                <a:solidFill>
                  <a:srgbClr val="404040"/>
                </a:solidFill>
                <a:latin typeface="Comfortaa"/>
                <a:ea typeface="Comfortaa"/>
                <a:cs typeface="Comfortaa"/>
                <a:sym typeface="Comfortaa"/>
              </a:rPr>
              <a:t>When (quando)</a:t>
            </a:r>
            <a:r>
              <a:rPr lang="pt-BR" sz="1550" i="1">
                <a:solidFill>
                  <a:srgbClr val="404040"/>
                </a:solidFill>
                <a:latin typeface="Comfortaa"/>
                <a:ea typeface="Comfortaa"/>
                <a:cs typeface="Comfortaa"/>
                <a:sym typeface="Comfortaa"/>
              </a:rPr>
              <a:t> - </a:t>
            </a:r>
            <a:r>
              <a:rPr lang="pt-BR" sz="1550">
                <a:solidFill>
                  <a:srgbClr val="404040"/>
                </a:solidFill>
                <a:latin typeface="Comfortaa"/>
                <a:ea typeface="Comfortaa"/>
                <a:cs typeface="Comfortaa"/>
                <a:sym typeface="Comfortaa"/>
              </a:rPr>
              <a:t>Pode ser usada para substituir o </a:t>
            </a:r>
            <a:r>
              <a:rPr lang="pt-BR" sz="1550" i="1">
                <a:solidFill>
                  <a:srgbClr val="404040"/>
                </a:solidFill>
                <a:latin typeface="Comfortaa"/>
                <a:ea typeface="Comfortaa"/>
                <a:cs typeface="Comfortaa"/>
                <a:sym typeface="Comfortaa"/>
              </a:rPr>
              <a:t>if</a:t>
            </a:r>
            <a:r>
              <a:rPr lang="pt-BR" sz="1550">
                <a:solidFill>
                  <a:srgbClr val="404040"/>
                </a:solidFill>
                <a:latin typeface="Comfortaa"/>
                <a:ea typeface="Comfortaa"/>
                <a:cs typeface="Comfortaa"/>
                <a:sym typeface="Comfortaa"/>
              </a:rPr>
              <a:t> em frases condicionais de tipo 0 (zero).</a:t>
            </a:r>
            <a:endParaRPr sz="1550">
              <a:solidFill>
                <a:srgbClr val="40404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50">
              <a:solidFill>
                <a:srgbClr val="40404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27025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550"/>
              <a:buFont typeface="Comfortaa"/>
              <a:buChar char="●"/>
            </a:pPr>
            <a:r>
              <a:rPr lang="pt-BR" sz="1550" b="1" i="1">
                <a:solidFill>
                  <a:srgbClr val="404040"/>
                </a:solidFill>
                <a:latin typeface="Comfortaa"/>
                <a:ea typeface="Comfortaa"/>
                <a:cs typeface="Comfortaa"/>
                <a:sym typeface="Comfortaa"/>
              </a:rPr>
              <a:t>Unless (a menos que; a não ser que, exceto se) </a:t>
            </a:r>
            <a:r>
              <a:rPr lang="pt-BR" sz="1550" i="1">
                <a:solidFill>
                  <a:srgbClr val="404040"/>
                </a:solidFill>
                <a:latin typeface="Comfortaa"/>
                <a:ea typeface="Comfortaa"/>
                <a:cs typeface="Comfortaa"/>
                <a:sym typeface="Comfortaa"/>
              </a:rPr>
              <a:t>- </a:t>
            </a:r>
            <a:r>
              <a:rPr lang="pt-BR" sz="1550">
                <a:solidFill>
                  <a:srgbClr val="404040"/>
                </a:solidFill>
                <a:latin typeface="Comfortaa"/>
                <a:ea typeface="Comfortaa"/>
                <a:cs typeface="Comfortaa"/>
                <a:sym typeface="Comfortaa"/>
              </a:rPr>
              <a:t>É usada antes de um verbo na afirmativa, mas expressa ideia negativa.</a:t>
            </a:r>
            <a:endParaRPr sz="1550">
              <a:solidFill>
                <a:srgbClr val="40404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50">
              <a:solidFill>
                <a:srgbClr val="40404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27025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550"/>
              <a:buFont typeface="Comfortaa"/>
              <a:buChar char="●"/>
            </a:pPr>
            <a:r>
              <a:rPr lang="pt-BR" sz="1550" i="1">
                <a:solidFill>
                  <a:srgbClr val="404040"/>
                </a:solidFill>
                <a:latin typeface="Comfortaa"/>
                <a:ea typeface="Comfortaa"/>
                <a:cs typeface="Comfortaa"/>
                <a:sym typeface="Comfortaa"/>
              </a:rPr>
              <a:t>I</a:t>
            </a:r>
            <a:r>
              <a:rPr lang="pt-BR" sz="1550" b="1" i="1">
                <a:solidFill>
                  <a:srgbClr val="404040"/>
                </a:solidFill>
                <a:latin typeface="Comfortaa"/>
                <a:ea typeface="Comfortaa"/>
                <a:cs typeface="Comfortaa"/>
                <a:sym typeface="Comfortaa"/>
              </a:rPr>
              <a:t>n case </a:t>
            </a:r>
            <a:r>
              <a:rPr lang="pt-BR" sz="1550" b="1">
                <a:solidFill>
                  <a:srgbClr val="404040"/>
                </a:solidFill>
                <a:latin typeface="Comfortaa"/>
                <a:ea typeface="Comfortaa"/>
                <a:cs typeface="Comfortaa"/>
                <a:sym typeface="Comfortaa"/>
              </a:rPr>
              <a:t>(caso) - </a:t>
            </a:r>
            <a:r>
              <a:rPr lang="pt-BR" sz="1550">
                <a:solidFill>
                  <a:srgbClr val="404040"/>
                </a:solidFill>
                <a:latin typeface="Comfortaa"/>
                <a:ea typeface="Comfortaa"/>
                <a:cs typeface="Comfortaa"/>
                <a:sym typeface="Comfortaa"/>
              </a:rPr>
              <a:t>Indica motivo.</a:t>
            </a:r>
            <a:endParaRPr sz="1550">
              <a:solidFill>
                <a:srgbClr val="40404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50">
              <a:solidFill>
                <a:srgbClr val="40404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429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omfortaa"/>
              <a:buChar char="●"/>
            </a:pPr>
            <a:r>
              <a:rPr lang="pt-BR" sz="1550" b="1">
                <a:solidFill>
                  <a:srgbClr val="404040"/>
                </a:solidFill>
                <a:latin typeface="Comfortaa"/>
                <a:ea typeface="Comfortaa"/>
                <a:cs typeface="Comfortaa"/>
                <a:sym typeface="Comfortaa"/>
              </a:rPr>
              <a:t>If only - </a:t>
            </a:r>
            <a:r>
              <a:rPr lang="pt-BR" sz="1700">
                <a:solidFill>
                  <a:srgbClr val="222222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para expressar um desejo improvável ou impossível ou um lamento</a:t>
            </a:r>
            <a:endParaRPr sz="1550">
              <a:solidFill>
                <a:srgbClr val="40404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sz="1700">
              <a:solidFill>
                <a:schemeClr val="dk1"/>
              </a:solidFill>
              <a:highlight>
                <a:srgbClr val="FFFFFF"/>
              </a:highlight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>
            <a:off x="311700" y="206375"/>
            <a:ext cx="8520600" cy="436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4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22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Tipos de Conditional Sentences</a:t>
            </a:r>
            <a:endParaRPr sz="2200" b="1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just" rtl="0">
              <a:lnSpc>
                <a:spcPct val="16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21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São quatro os tipo de Conditional Sentences em inglês. </a:t>
            </a:r>
            <a:endParaRPr sz="21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57200" lvl="0" indent="-361950" algn="just" rtl="0">
              <a:lnSpc>
                <a:spcPct val="16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Verdana"/>
              <a:buChar char="●"/>
            </a:pPr>
            <a:r>
              <a:rPr lang="pt-BR" sz="2100">
                <a:solidFill>
                  <a:schemeClr val="dk1"/>
                </a:solidFill>
                <a:uFill>
                  <a:noFill/>
                </a:uFill>
                <a:latin typeface="Verdana"/>
                <a:ea typeface="Verdana"/>
                <a:cs typeface="Verdana"/>
                <a:sym typeface="Verdana"/>
                <a:hlinkClick r:id="rId3"/>
              </a:rPr>
              <a:t>Zero Conditional</a:t>
            </a:r>
            <a:endParaRPr sz="21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57200" lvl="0" indent="-361950" algn="just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Verdana"/>
              <a:buChar char="●"/>
            </a:pPr>
            <a:r>
              <a:rPr lang="pt-BR" sz="2100">
                <a:solidFill>
                  <a:schemeClr val="dk1"/>
                </a:solidFill>
                <a:uFill>
                  <a:noFill/>
                </a:uFill>
                <a:latin typeface="Verdana"/>
                <a:ea typeface="Verdana"/>
                <a:cs typeface="Verdana"/>
                <a:sym typeface="Verdana"/>
                <a:hlinkClick r:id="rId4"/>
              </a:rPr>
              <a:t>First Conditional</a:t>
            </a:r>
            <a:endParaRPr sz="21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57200" lvl="0" indent="-361950" algn="just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Verdana"/>
              <a:buChar char="●"/>
            </a:pPr>
            <a:r>
              <a:rPr lang="pt-BR" sz="2100">
                <a:solidFill>
                  <a:schemeClr val="dk1"/>
                </a:solidFill>
                <a:uFill>
                  <a:noFill/>
                </a:uFill>
                <a:latin typeface="Verdana"/>
                <a:ea typeface="Verdana"/>
                <a:cs typeface="Verdana"/>
                <a:sym typeface="Verdana"/>
                <a:hlinkClick r:id="rId5"/>
              </a:rPr>
              <a:t>Second Conditional</a:t>
            </a:r>
            <a:endParaRPr sz="21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57200" lvl="0" indent="-361950" algn="just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Verdana"/>
              <a:buChar char="●"/>
            </a:pPr>
            <a:r>
              <a:rPr lang="pt-BR" sz="2100">
                <a:solidFill>
                  <a:schemeClr val="dk1"/>
                </a:solidFill>
                <a:uFill>
                  <a:noFill/>
                </a:uFill>
                <a:latin typeface="Verdana"/>
                <a:ea typeface="Verdana"/>
                <a:cs typeface="Verdana"/>
                <a:sym typeface="Verdana"/>
                <a:hlinkClick r:id="rId6"/>
              </a:rPr>
              <a:t>Third Conditional</a:t>
            </a:r>
            <a:endParaRPr sz="27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305</Words>
  <Application>Microsoft Office PowerPoint</Application>
  <PresentationFormat>Apresentação na tela (16:9)</PresentationFormat>
  <Paragraphs>22</Paragraphs>
  <Slides>5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Comfortaa</vt:lpstr>
      <vt:lpstr>Verdana</vt:lpstr>
      <vt:lpstr>Simple Light</vt:lpstr>
      <vt:lpstr>Conditional sentences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Conditional sentences</dc:title>
  <dc:creator>Rosilene</dc:creator>
  <cp:lastModifiedBy>Rosilene</cp:lastModifiedBy>
  <cp:revision>1</cp:revision>
  <dcterms:modified xsi:type="dcterms:W3CDTF">2020-05-18T23:03:38Z</dcterms:modified>
</cp:coreProperties>
</file>