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6079" y="2525395"/>
            <a:ext cx="8371840" cy="33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DDD2B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E3A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E3A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E3A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14350" y="5842761"/>
            <a:ext cx="8629650" cy="15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917950" y="1192149"/>
            <a:ext cx="4902200" cy="3676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094" y="470343"/>
            <a:ext cx="8639810" cy="321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E3A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7.png"/><Relationship Id="rId4" Type="http://schemas.openxmlformats.org/officeDocument/2006/relationships/image" Target="../media/image38.jpeg"/><Relationship Id="rId9" Type="http://schemas.microsoft.com/office/2007/relationships/media" Target="../media/media10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11.m4a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microsoft.com/office/2007/relationships/media" Target="../media/media2.m4a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2.m4a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3.m4a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m4a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4.m4a"/><Relationship Id="rId6" Type="http://schemas.microsoft.com/office/2007/relationships/media" Target="../media/media4.m4a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5.m4a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5.m4a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6.m4a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7.png"/><Relationship Id="rId4" Type="http://schemas.openxmlformats.org/officeDocument/2006/relationships/image" Target="../media/image23.jpeg"/><Relationship Id="rId9" Type="http://schemas.microsoft.com/office/2007/relationships/media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7.m4a"/><Relationship Id="rId6" Type="http://schemas.microsoft.com/office/2007/relationships/media" Target="../media/media7.m4a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8.m4a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6" Type="http://schemas.microsoft.com/office/2007/relationships/media" Target="../media/media9.m4a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14350" y="3343655"/>
            <a:ext cx="8629650" cy="645160"/>
            <a:chOff x="514350" y="3343655"/>
            <a:chExt cx="8629650" cy="645160"/>
          </a:xfrm>
        </p:grpSpPr>
        <p:sp>
          <p:nvSpPr>
            <p:cNvPr id="4" name="object 4"/>
            <p:cNvSpPr/>
            <p:nvPr/>
          </p:nvSpPr>
          <p:spPr>
            <a:xfrm>
              <a:off x="514350" y="3438524"/>
              <a:ext cx="8629650" cy="151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61559" y="3343655"/>
              <a:ext cx="4200144" cy="6446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38420" y="2966973"/>
            <a:ext cx="36499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AEDC8"/>
                </a:solidFill>
                <a:latin typeface="Trebuchet MS"/>
                <a:cs typeface="Trebuchet MS"/>
              </a:rPr>
              <a:t>TIPOS </a:t>
            </a:r>
            <a:r>
              <a:rPr sz="3600" spc="75" dirty="0">
                <a:solidFill>
                  <a:srgbClr val="FAEDC8"/>
                </a:solidFill>
                <a:latin typeface="Trebuchet MS"/>
                <a:cs typeface="Trebuchet MS"/>
              </a:rPr>
              <a:t>DE</a:t>
            </a:r>
            <a:r>
              <a:rPr sz="3600" spc="-455" dirty="0">
                <a:solidFill>
                  <a:srgbClr val="FAEDC8"/>
                </a:solidFill>
                <a:latin typeface="Trebuchet MS"/>
                <a:cs typeface="Trebuchet MS"/>
              </a:rPr>
              <a:t> </a:t>
            </a:r>
            <a:r>
              <a:rPr sz="3600" spc="55" dirty="0">
                <a:solidFill>
                  <a:srgbClr val="FAEDC8"/>
                </a:solidFill>
                <a:latin typeface="Trebuchet MS"/>
                <a:cs typeface="Trebuchet MS"/>
              </a:rPr>
              <a:t>ROCHAS</a:t>
            </a:r>
            <a:endParaRPr sz="3600">
              <a:latin typeface="Trebuchet MS"/>
              <a:cs typeface="Trebuchet MS"/>
            </a:endParaRPr>
          </a:p>
        </p:txBody>
      </p:sp>
      <p:pic>
        <p:nvPicPr>
          <p:cNvPr id="6" name="Som gravado">
            <a:hlinkClick r:id="" action="ppaction://media"/>
            <a:extLst>
              <a:ext uri="{FF2B5EF4-FFF2-40B4-BE49-F238E27FC236}">
                <a16:creationId xmlns:a16="http://schemas.microsoft.com/office/drawing/2014/main" xmlns="" id="{A4D425E6-A4A6-4F10-BCE6-86D1DF3F857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4575"/>
            <a:ext cx="8629650" cy="22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32025" y="1341500"/>
            <a:ext cx="1979676" cy="1484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4212" y="3141726"/>
            <a:ext cx="3105150" cy="3166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72300" y="1268349"/>
            <a:ext cx="1986026" cy="1489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3800" y="3208337"/>
            <a:ext cx="2857500" cy="3028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5155" y="954024"/>
            <a:ext cx="2741676" cy="644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0491" y="577037"/>
            <a:ext cx="21932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EXEMP</a:t>
            </a:r>
            <a:r>
              <a:rPr spc="5" dirty="0"/>
              <a:t>L</a:t>
            </a:r>
            <a:r>
              <a:rPr spc="105" dirty="0"/>
              <a:t>OS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3540" y="1365630"/>
            <a:ext cx="16732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spc="370" dirty="0">
                <a:solidFill>
                  <a:srgbClr val="EFA12D"/>
                </a:solidFill>
                <a:latin typeface="Arial"/>
                <a:cs typeface="Arial"/>
              </a:rPr>
              <a:t></a:t>
            </a:r>
            <a:r>
              <a:rPr sz="1950" spc="350" dirty="0">
                <a:solidFill>
                  <a:srgbClr val="EFA12D"/>
                </a:solidFill>
                <a:latin typeface="Arial"/>
                <a:cs typeface="Arial"/>
              </a:rPr>
              <a:t> </a:t>
            </a:r>
            <a:r>
              <a:rPr sz="2800" spc="-80" dirty="0">
                <a:solidFill>
                  <a:srgbClr val="4E3A2F"/>
                </a:solidFill>
                <a:latin typeface="Arial"/>
                <a:cs typeface="Arial"/>
              </a:rPr>
              <a:t>Gnaisse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06848" y="1365630"/>
            <a:ext cx="2385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spc="370" dirty="0">
                <a:solidFill>
                  <a:srgbClr val="EFA12D"/>
                </a:solidFill>
                <a:latin typeface="Arial"/>
                <a:cs typeface="Arial"/>
              </a:rPr>
              <a:t>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Pedra</a:t>
            </a:r>
            <a:r>
              <a:rPr sz="2800" spc="-3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spc="-105" dirty="0">
                <a:solidFill>
                  <a:srgbClr val="4E3A2F"/>
                </a:solidFill>
                <a:latin typeface="Arial"/>
                <a:cs typeface="Arial"/>
              </a:rPr>
              <a:t>sabão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1" name="Som gravado">
            <a:hlinkClick r:id="" action="ppaction://media"/>
            <a:extLst>
              <a:ext uri="{FF2B5EF4-FFF2-40B4-BE49-F238E27FC236}">
                <a16:creationId xmlns:a16="http://schemas.microsoft.com/office/drawing/2014/main" xmlns="" id="{C09BFB7E-0D30-4A43-B37F-17F956F73D0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0604" y="396240"/>
            <a:ext cx="7983855" cy="4626610"/>
            <a:chOff x="260604" y="396240"/>
            <a:chExt cx="7983855" cy="4626610"/>
          </a:xfrm>
        </p:grpSpPr>
        <p:sp>
          <p:nvSpPr>
            <p:cNvPr id="3" name="object 3"/>
            <p:cNvSpPr/>
            <p:nvPr/>
          </p:nvSpPr>
          <p:spPr>
            <a:xfrm>
              <a:off x="1217612" y="549275"/>
              <a:ext cx="7026275" cy="44735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0604" y="396240"/>
              <a:ext cx="4882896" cy="6446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18415"/>
            <a:ext cx="4333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O </a:t>
            </a:r>
            <a:r>
              <a:rPr spc="-80" dirty="0"/>
              <a:t>CICLO </a:t>
            </a:r>
            <a:r>
              <a:rPr spc="140" dirty="0"/>
              <a:t>DAS</a:t>
            </a:r>
            <a:r>
              <a:rPr spc="-455" dirty="0"/>
              <a:t> </a:t>
            </a:r>
            <a:r>
              <a:rPr spc="55" dirty="0"/>
              <a:t>ROCHAS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9791" y="5128640"/>
            <a:ext cx="846518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Char char="•"/>
              <a:tabLst>
                <a:tab pos="128905" algn="l"/>
              </a:tabLst>
            </a:pPr>
            <a:r>
              <a:rPr sz="1600" spc="-5" dirty="0">
                <a:latin typeface="Arial"/>
                <a:cs typeface="Arial"/>
              </a:rPr>
              <a:t>A partir do magma por solidificação e cristalização, originam –se as </a:t>
            </a:r>
            <a:r>
              <a:rPr sz="1600" b="1" spc="-5" dirty="0">
                <a:latin typeface="Arial"/>
                <a:cs typeface="Arial"/>
              </a:rPr>
              <a:t>rochas magmáticas ou  ígneas.</a:t>
            </a:r>
            <a:endParaRPr sz="1600">
              <a:latin typeface="Arial"/>
              <a:cs typeface="Arial"/>
            </a:endParaRPr>
          </a:p>
          <a:p>
            <a:pPr marL="12700" marR="280670">
              <a:lnSpc>
                <a:spcPct val="100000"/>
              </a:lnSpc>
              <a:buChar char="•"/>
              <a:tabLst>
                <a:tab pos="139700" algn="l"/>
              </a:tabLst>
            </a:pPr>
            <a:r>
              <a:rPr sz="1600" spc="-5" dirty="0">
                <a:latin typeface="Arial"/>
                <a:cs typeface="Arial"/>
              </a:rPr>
              <a:t>Essas rochas chegam à superfície onde ficam expostas aos processos erosivos externos  gerando sedimentos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(intemperismo).</a:t>
            </a:r>
            <a:endParaRPr sz="1600">
              <a:latin typeface="Arial"/>
              <a:cs typeface="Arial"/>
            </a:endParaRPr>
          </a:p>
          <a:p>
            <a:pPr marL="139065" indent="-127000">
              <a:lnSpc>
                <a:spcPct val="100000"/>
              </a:lnSpc>
              <a:buChar char="•"/>
              <a:tabLst>
                <a:tab pos="139700" algn="l"/>
              </a:tabLst>
            </a:pPr>
            <a:r>
              <a:rPr sz="1600" spc="-5" dirty="0">
                <a:latin typeface="Arial"/>
                <a:cs typeface="Arial"/>
              </a:rPr>
              <a:t>Posteriormente, esses sedimentos originam as </a:t>
            </a:r>
            <a:r>
              <a:rPr sz="1600" b="1" spc="-5" dirty="0">
                <a:latin typeface="Arial"/>
                <a:cs typeface="Arial"/>
              </a:rPr>
              <a:t>rochas</a:t>
            </a:r>
            <a:r>
              <a:rPr sz="1600" b="1" spc="9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sedimentares.</a:t>
            </a:r>
            <a:endParaRPr sz="1600">
              <a:latin typeface="Arial"/>
              <a:cs typeface="Arial"/>
            </a:endParaRPr>
          </a:p>
          <a:p>
            <a:pPr marL="139065" indent="-127000">
              <a:lnSpc>
                <a:spcPct val="100000"/>
              </a:lnSpc>
              <a:buChar char="•"/>
              <a:tabLst>
                <a:tab pos="139700" algn="l"/>
              </a:tabLst>
            </a:pPr>
            <a:r>
              <a:rPr sz="1600" spc="-5" dirty="0">
                <a:latin typeface="Arial"/>
                <a:cs typeface="Arial"/>
              </a:rPr>
              <a:t>À medida que essas rochas ou sedimentos atingem o interior da crosta, a temperaturas e</a:t>
            </a:r>
            <a:r>
              <a:rPr sz="1600" spc="2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pressão aumentam, dando início à formação das </a:t>
            </a:r>
            <a:r>
              <a:rPr sz="1600" b="1" spc="-5" dirty="0">
                <a:latin typeface="Arial"/>
                <a:cs typeface="Arial"/>
              </a:rPr>
              <a:t>rochas</a:t>
            </a:r>
            <a:r>
              <a:rPr sz="1600" b="1" spc="8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metamórficas.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" name="Som gravado">
            <a:hlinkClick r:id="" action="ppaction://media"/>
            <a:extLst>
              <a:ext uri="{FF2B5EF4-FFF2-40B4-BE49-F238E27FC236}">
                <a16:creationId xmlns:a16="http://schemas.microsoft.com/office/drawing/2014/main" xmlns="" id="{112F357A-E4F7-4466-B1F0-3090B36750D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8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60A467-0784-4FD4-AEC2-1015668E4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" y="470343"/>
            <a:ext cx="8639810" cy="1107996"/>
          </a:xfrm>
        </p:spPr>
        <p:txBody>
          <a:bodyPr/>
          <a:lstStyle/>
          <a:p>
            <a:r>
              <a:rPr lang="pt-BR" dirty="0"/>
              <a:t>* Fazer uma </a:t>
            </a:r>
            <a:r>
              <a:rPr lang="pt-BR"/>
              <a:t>pesquisa sobre escala de tempo geológico.</a:t>
            </a:r>
          </a:p>
        </p:txBody>
      </p:sp>
    </p:spTree>
    <p:extLst>
      <p:ext uri="{BB962C8B-B14F-4D97-AF65-F5344CB8AC3E}">
        <p14:creationId xmlns:p14="http://schemas.microsoft.com/office/powerpoint/2010/main" xmlns="" val="52089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4575"/>
            <a:ext cx="8629650" cy="220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35150" y="2073275"/>
            <a:ext cx="5715000" cy="4524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204" y="952500"/>
            <a:ext cx="4817364" cy="6446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3540" y="575513"/>
            <a:ext cx="42691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E3A2F"/>
                </a:solidFill>
                <a:latin typeface="Trebuchet MS"/>
                <a:cs typeface="Trebuchet MS"/>
              </a:rPr>
              <a:t>ROCHA</a:t>
            </a:r>
            <a:r>
              <a:rPr sz="3600" spc="-254" dirty="0">
                <a:solidFill>
                  <a:srgbClr val="4E3A2F"/>
                </a:solidFill>
                <a:latin typeface="Trebuchet MS"/>
                <a:cs typeface="Trebuchet MS"/>
              </a:rPr>
              <a:t> </a:t>
            </a:r>
            <a:r>
              <a:rPr sz="3600" spc="40" dirty="0">
                <a:solidFill>
                  <a:srgbClr val="4E3A2F"/>
                </a:solidFill>
                <a:latin typeface="Trebuchet MS"/>
                <a:cs typeface="Trebuchet MS"/>
              </a:rPr>
              <a:t>MAGMÁTICAS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1362582"/>
            <a:ext cx="83070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415" dirty="0">
                <a:solidFill>
                  <a:srgbClr val="EFA12D"/>
                </a:solidFill>
                <a:latin typeface="Arial"/>
                <a:cs typeface="Arial"/>
              </a:rPr>
              <a:t> </a:t>
            </a:r>
            <a:r>
              <a:rPr sz="3200" spc="-5" dirty="0">
                <a:solidFill>
                  <a:srgbClr val="4E3A2F"/>
                </a:solidFill>
                <a:latin typeface="Arial"/>
                <a:cs typeface="Arial"/>
              </a:rPr>
              <a:t>Formadas devido </a:t>
            </a:r>
            <a:r>
              <a:rPr sz="3200" dirty="0">
                <a:solidFill>
                  <a:srgbClr val="4E3A2F"/>
                </a:solidFill>
                <a:latin typeface="Arial"/>
                <a:cs typeface="Arial"/>
              </a:rPr>
              <a:t>à </a:t>
            </a:r>
            <a:r>
              <a:rPr sz="3200" spc="-5" dirty="0">
                <a:solidFill>
                  <a:srgbClr val="4E3A2F"/>
                </a:solidFill>
                <a:latin typeface="Arial"/>
                <a:cs typeface="Arial"/>
              </a:rPr>
              <a:t>solidificação </a:t>
            </a:r>
            <a:r>
              <a:rPr sz="3200" dirty="0">
                <a:solidFill>
                  <a:srgbClr val="4E3A2F"/>
                </a:solidFill>
                <a:latin typeface="Arial"/>
                <a:cs typeface="Arial"/>
              </a:rPr>
              <a:t>do</a:t>
            </a:r>
            <a:r>
              <a:rPr sz="3200" spc="-38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200" spc="-105" dirty="0">
                <a:solidFill>
                  <a:srgbClr val="4E3A2F"/>
                </a:solidFill>
                <a:latin typeface="Arial"/>
                <a:cs typeface="Arial"/>
              </a:rPr>
              <a:t>magma.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8" name="Som gravado">
            <a:hlinkClick r:id="" action="ppaction://media"/>
            <a:extLst>
              <a:ext uri="{FF2B5EF4-FFF2-40B4-BE49-F238E27FC236}">
                <a16:creationId xmlns:a16="http://schemas.microsoft.com/office/drawing/2014/main" xmlns="" id="{55EA8384-6654-4B6B-AB17-C0CD7BABD3B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6013450"/>
            <a:ext cx="8629650" cy="150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9765" y="353059"/>
            <a:ext cx="1202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AF761F"/>
                </a:solidFill>
                <a:latin typeface="Trebuchet MS"/>
                <a:cs typeface="Trebuchet MS"/>
              </a:rPr>
              <a:t>INTRUSIVAS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527" y="353059"/>
            <a:ext cx="1244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AF761F"/>
                </a:solidFill>
                <a:latin typeface="Trebuchet MS"/>
                <a:cs typeface="Trebuchet MS"/>
              </a:rPr>
              <a:t>E</a:t>
            </a:r>
            <a:r>
              <a:rPr sz="1800" spc="-85" dirty="0">
                <a:solidFill>
                  <a:srgbClr val="AF761F"/>
                </a:solidFill>
                <a:latin typeface="Trebuchet MS"/>
                <a:cs typeface="Trebuchet MS"/>
              </a:rPr>
              <a:t>XT</a:t>
            </a:r>
            <a:r>
              <a:rPr sz="1800" spc="85" dirty="0">
                <a:solidFill>
                  <a:srgbClr val="AF761F"/>
                </a:solidFill>
                <a:latin typeface="Trebuchet MS"/>
                <a:cs typeface="Trebuchet MS"/>
              </a:rPr>
              <a:t>R</a:t>
            </a:r>
            <a:r>
              <a:rPr sz="1800" spc="-10" dirty="0">
                <a:solidFill>
                  <a:srgbClr val="AF761F"/>
                </a:solidFill>
                <a:latin typeface="Trebuchet MS"/>
                <a:cs typeface="Trebuchet MS"/>
              </a:rPr>
              <a:t>USI</a:t>
            </a:r>
            <a:r>
              <a:rPr sz="1800" spc="-80" dirty="0">
                <a:solidFill>
                  <a:srgbClr val="AF761F"/>
                </a:solidFill>
                <a:latin typeface="Trebuchet MS"/>
                <a:cs typeface="Trebuchet MS"/>
              </a:rPr>
              <a:t>V</a:t>
            </a:r>
            <a:r>
              <a:rPr sz="1800" spc="90" dirty="0">
                <a:solidFill>
                  <a:srgbClr val="AF761F"/>
                </a:solidFill>
                <a:latin typeface="Trebuchet MS"/>
                <a:cs typeface="Trebuchet MS"/>
              </a:rPr>
              <a:t>AS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9765" y="862025"/>
            <a:ext cx="39458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5" dirty="0">
                <a:latin typeface="Arial"/>
                <a:cs typeface="Arial"/>
              </a:rPr>
              <a:t>Solidificação </a:t>
            </a:r>
            <a:r>
              <a:rPr sz="2400" dirty="0">
                <a:latin typeface="Arial"/>
                <a:cs typeface="Arial"/>
              </a:rPr>
              <a:t>no </a:t>
            </a:r>
            <a:r>
              <a:rPr sz="2400" spc="-5" dirty="0">
                <a:latin typeface="Arial"/>
                <a:cs typeface="Arial"/>
              </a:rPr>
              <a:t>interior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45" dirty="0">
                <a:latin typeface="Arial"/>
                <a:cs typeface="Arial"/>
              </a:rPr>
              <a:t>Terra.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7575" y="881253"/>
            <a:ext cx="391032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650" spc="345" dirty="0">
                <a:solidFill>
                  <a:srgbClr val="EFA12D"/>
                </a:solidFill>
                <a:latin typeface="Arial"/>
                <a:cs typeface="Arial"/>
              </a:rPr>
              <a:t>	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Solidificação na superfície  da</a:t>
            </a:r>
            <a:r>
              <a:rPr sz="2400" spc="-6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4E3A2F"/>
                </a:solidFill>
                <a:latin typeface="Arial"/>
                <a:cs typeface="Arial"/>
              </a:rPr>
              <a:t>Terra.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3850" y="1773301"/>
            <a:ext cx="1797050" cy="1444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87900" y="1700148"/>
            <a:ext cx="1647825" cy="1514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487" y="3447986"/>
            <a:ext cx="3143250" cy="23575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26050" y="3433762"/>
            <a:ext cx="3162300" cy="23717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90597" y="2303779"/>
            <a:ext cx="786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B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sa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55281" y="2376932"/>
            <a:ext cx="774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Gra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ito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3" name="Som gravado">
            <a:hlinkClick r:id="" action="ppaction://media"/>
            <a:extLst>
              <a:ext uri="{FF2B5EF4-FFF2-40B4-BE49-F238E27FC236}">
                <a16:creationId xmlns:a16="http://schemas.microsoft.com/office/drawing/2014/main" xmlns="" id="{1383CD71-751C-4B66-8263-48D29953AA0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3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4575"/>
            <a:ext cx="8629650" cy="22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3350" y="2139950"/>
            <a:ext cx="6505575" cy="381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204" y="952500"/>
            <a:ext cx="5477256" cy="6446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470343"/>
            <a:ext cx="6929755" cy="126174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pc="55" dirty="0"/>
              <a:t>ROCHAS</a:t>
            </a:r>
            <a:r>
              <a:rPr spc="-195" dirty="0"/>
              <a:t> </a:t>
            </a:r>
            <a:r>
              <a:rPr spc="65" dirty="0"/>
              <a:t>SEDIMENTARES</a:t>
            </a: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250" spc="415" dirty="0">
                <a:solidFill>
                  <a:srgbClr val="EFA12D"/>
                </a:solidFill>
                <a:latin typeface="Arial"/>
                <a:cs typeface="Arial"/>
              </a:rPr>
              <a:t> </a:t>
            </a:r>
            <a:r>
              <a:rPr sz="3200" spc="-5" dirty="0">
                <a:latin typeface="Arial"/>
                <a:cs typeface="Arial"/>
              </a:rPr>
              <a:t>Formadas por fragmentos </a:t>
            </a:r>
            <a:r>
              <a:rPr sz="3200" dirty="0">
                <a:latin typeface="Arial"/>
                <a:cs typeface="Arial"/>
              </a:rPr>
              <a:t>de</a:t>
            </a:r>
            <a:r>
              <a:rPr sz="3200" spc="-405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rochas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6" name="Som gravado">
            <a:hlinkClick r:id="" action="ppaction://media"/>
            <a:extLst>
              <a:ext uri="{FF2B5EF4-FFF2-40B4-BE49-F238E27FC236}">
                <a16:creationId xmlns:a16="http://schemas.microsoft.com/office/drawing/2014/main" xmlns="" id="{ECA0C6A8-0161-45FB-B184-B2051B81147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4575"/>
            <a:ext cx="8629650" cy="22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4212" y="4999037"/>
            <a:ext cx="3686175" cy="1238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850" y="1741423"/>
            <a:ext cx="4533900" cy="2695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76825" y="2000123"/>
            <a:ext cx="3622675" cy="28686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155" y="954024"/>
            <a:ext cx="8540496" cy="6446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0491" y="577037"/>
            <a:ext cx="79921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FORMAÇÃO </a:t>
            </a:r>
            <a:r>
              <a:rPr spc="75" dirty="0"/>
              <a:t>DE </a:t>
            </a:r>
            <a:r>
              <a:rPr spc="55" dirty="0"/>
              <a:t>ROCHAS</a:t>
            </a:r>
            <a:r>
              <a:rPr spc="-685" dirty="0"/>
              <a:t> </a:t>
            </a:r>
            <a:r>
              <a:rPr spc="65" dirty="0"/>
              <a:t>SEDIMENTARES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1765" y="1359153"/>
            <a:ext cx="2817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As </a:t>
            </a:r>
            <a:r>
              <a:rPr sz="1800" spc="-5" dirty="0">
                <a:latin typeface="Arial"/>
                <a:cs typeface="Arial"/>
              </a:rPr>
              <a:t>rochas se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fragmentam...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9119" y="4609338"/>
            <a:ext cx="7807959" cy="1293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... </a:t>
            </a:r>
            <a:r>
              <a:rPr sz="1800" spc="-5" dirty="0">
                <a:latin typeface="Arial"/>
                <a:cs typeface="Arial"/>
              </a:rPr>
              <a:t>Se acumulam em lugares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baixos.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3982085" marR="5080" indent="-170815">
              <a:lnSpc>
                <a:spcPct val="100000"/>
              </a:lnSpc>
              <a:spcBef>
                <a:spcPts val="1205"/>
              </a:spcBef>
            </a:pPr>
            <a:r>
              <a:rPr sz="1800" dirty="0">
                <a:latin typeface="Arial"/>
                <a:cs typeface="Arial"/>
              </a:rPr>
              <a:t>Os </a:t>
            </a:r>
            <a:r>
              <a:rPr sz="1800" spc="-5" dirty="0">
                <a:latin typeface="Arial"/>
                <a:cs typeface="Arial"/>
              </a:rPr>
              <a:t>fragmentos de rochas compactados  dão origem à Rochas Sedimentares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Som gravado">
            <a:hlinkClick r:id="" action="ppaction://media"/>
            <a:extLst>
              <a:ext uri="{FF2B5EF4-FFF2-40B4-BE49-F238E27FC236}">
                <a16:creationId xmlns:a16="http://schemas.microsoft.com/office/drawing/2014/main" xmlns="" id="{5A72EF65-DB71-4AAD-B73D-B31AA57137A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4575"/>
            <a:ext cx="8629650" cy="22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437" y="3428936"/>
            <a:ext cx="3903599" cy="25924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19700" y="3357626"/>
            <a:ext cx="3576574" cy="2681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72225" y="1484375"/>
            <a:ext cx="2017776" cy="1512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05155" y="954024"/>
            <a:ext cx="3057525" cy="2209800"/>
            <a:chOff x="105155" y="954024"/>
            <a:chExt cx="3057525" cy="2209800"/>
          </a:xfrm>
        </p:grpSpPr>
        <p:sp>
          <p:nvSpPr>
            <p:cNvPr id="7" name="object 7"/>
            <p:cNvSpPr/>
            <p:nvPr/>
          </p:nvSpPr>
          <p:spPr>
            <a:xfrm>
              <a:off x="1547875" y="1412748"/>
              <a:ext cx="1614424" cy="17510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155" y="954024"/>
              <a:ext cx="2741676" cy="6446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0491" y="577037"/>
            <a:ext cx="21932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EXEMP</a:t>
            </a:r>
            <a:r>
              <a:rPr spc="5" dirty="0"/>
              <a:t>L</a:t>
            </a:r>
            <a:r>
              <a:rPr spc="105" dirty="0"/>
              <a:t>OS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3540" y="1292428"/>
            <a:ext cx="85534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Areia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27575" y="1365630"/>
            <a:ext cx="1151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Are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ito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2" name="Som gravado">
            <a:hlinkClick r:id="" action="ppaction://media"/>
            <a:extLst>
              <a:ext uri="{FF2B5EF4-FFF2-40B4-BE49-F238E27FC236}">
                <a16:creationId xmlns:a16="http://schemas.microsoft.com/office/drawing/2014/main" xmlns="" id="{4E66CE28-78D2-4D3B-A49C-DFC9EC21F4E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4575"/>
            <a:ext cx="8629650" cy="22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650" y="3213036"/>
            <a:ext cx="4310126" cy="3240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95576" y="1412875"/>
            <a:ext cx="1819275" cy="1362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1221104"/>
            <a:ext cx="167258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spc="370" dirty="0">
                <a:solidFill>
                  <a:srgbClr val="EFA12D"/>
                </a:solidFill>
                <a:latin typeface="Arial"/>
                <a:cs typeface="Arial"/>
              </a:rPr>
              <a:t></a:t>
            </a:r>
            <a:r>
              <a:rPr sz="1950" spc="385" dirty="0">
                <a:solidFill>
                  <a:srgbClr val="EFA12D"/>
                </a:solidFill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Calcário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" name="Som gravado">
            <a:hlinkClick r:id="" action="ppaction://media"/>
            <a:extLst>
              <a:ext uri="{FF2B5EF4-FFF2-40B4-BE49-F238E27FC236}">
                <a16:creationId xmlns:a16="http://schemas.microsoft.com/office/drawing/2014/main" xmlns="" id="{0FD29F11-631B-475A-B436-6DCC064752E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6013450"/>
            <a:ext cx="8629650" cy="150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287" y="1557274"/>
            <a:ext cx="3711575" cy="2698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9401" y="1557274"/>
            <a:ext cx="3717925" cy="2787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9765" y="830960"/>
            <a:ext cx="1430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AF761F"/>
                </a:solidFill>
                <a:latin typeface="Trebuchet MS"/>
                <a:cs typeface="Trebuchet MS"/>
              </a:rPr>
              <a:t>ESTALACTITES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24527" y="830960"/>
            <a:ext cx="1515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AF761F"/>
                </a:solidFill>
              </a:rPr>
              <a:t>ESTALAGMITES</a:t>
            </a:r>
            <a:endParaRPr sz="1800"/>
          </a:p>
        </p:txBody>
      </p:sp>
      <p:sp>
        <p:nvSpPr>
          <p:cNvPr id="7" name="object 7"/>
          <p:cNvSpPr txBox="1"/>
          <p:nvPr/>
        </p:nvSpPr>
        <p:spPr>
          <a:xfrm>
            <a:off x="474065" y="4752213"/>
            <a:ext cx="79616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Quando a água se infiltra no calcário, pinga do </a:t>
            </a:r>
            <a:r>
              <a:rPr sz="1800" dirty="0">
                <a:latin typeface="Arial"/>
                <a:cs typeface="Arial"/>
              </a:rPr>
              <a:t>teto </a:t>
            </a:r>
            <a:r>
              <a:rPr sz="1800" spc="-5" dirty="0">
                <a:latin typeface="Arial"/>
                <a:cs typeface="Arial"/>
              </a:rPr>
              <a:t>da caverna e  muito lentamente vai evaporando. Com a evaporação a </a:t>
            </a:r>
            <a:r>
              <a:rPr sz="1800" spc="-10" dirty="0">
                <a:latin typeface="Arial"/>
                <a:cs typeface="Arial"/>
              </a:rPr>
              <a:t>água </a:t>
            </a:r>
            <a:r>
              <a:rPr sz="1800" dirty="0">
                <a:latin typeface="Arial"/>
                <a:cs typeface="Arial"/>
              </a:rPr>
              <a:t>forma </a:t>
            </a:r>
            <a:r>
              <a:rPr sz="1800" spc="-5" dirty="0">
                <a:latin typeface="Arial"/>
                <a:cs typeface="Arial"/>
              </a:rPr>
              <a:t>cristais de  calcário que </a:t>
            </a:r>
            <a:r>
              <a:rPr sz="1800" dirty="0">
                <a:latin typeface="Arial"/>
                <a:cs typeface="Arial"/>
              </a:rPr>
              <a:t>se </a:t>
            </a:r>
            <a:r>
              <a:rPr sz="1800" spc="-5" dirty="0">
                <a:latin typeface="Arial"/>
                <a:cs typeface="Arial"/>
              </a:rPr>
              <a:t>acumulam </a:t>
            </a:r>
            <a:r>
              <a:rPr sz="1800" spc="-10" dirty="0">
                <a:latin typeface="Arial"/>
                <a:cs typeface="Arial"/>
              </a:rPr>
              <a:t>originando </a:t>
            </a:r>
            <a:r>
              <a:rPr sz="1800" spc="-5" dirty="0">
                <a:latin typeface="Arial"/>
                <a:cs typeface="Arial"/>
              </a:rPr>
              <a:t>as </a:t>
            </a:r>
            <a:r>
              <a:rPr sz="1800" b="1" spc="-5" dirty="0">
                <a:latin typeface="Arial"/>
                <a:cs typeface="Arial"/>
              </a:rPr>
              <a:t>estalactites</a:t>
            </a:r>
            <a:r>
              <a:rPr sz="1800" spc="-5" dirty="0">
                <a:latin typeface="Arial"/>
                <a:cs typeface="Arial"/>
              </a:rPr>
              <a:t>.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spc="-5" dirty="0">
                <a:latin typeface="Arial"/>
                <a:cs typeface="Arial"/>
              </a:rPr>
              <a:t>acúmulo </a:t>
            </a:r>
            <a:r>
              <a:rPr sz="1800" spc="-10" dirty="0">
                <a:latin typeface="Arial"/>
                <a:cs typeface="Arial"/>
              </a:rPr>
              <a:t>dos </a:t>
            </a:r>
            <a:r>
              <a:rPr sz="1800" spc="-5" dirty="0">
                <a:latin typeface="Arial"/>
                <a:cs typeface="Arial"/>
              </a:rPr>
              <a:t>cristais  no chão </a:t>
            </a:r>
            <a:r>
              <a:rPr sz="1800" dirty="0">
                <a:latin typeface="Arial"/>
                <a:cs typeface="Arial"/>
              </a:rPr>
              <a:t>forma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estalagmites.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Som gravado">
            <a:hlinkClick r:id="" action="ppaction://media"/>
            <a:extLst>
              <a:ext uri="{FF2B5EF4-FFF2-40B4-BE49-F238E27FC236}">
                <a16:creationId xmlns:a16="http://schemas.microsoft.com/office/drawing/2014/main" xmlns="" id="{713D7B84-7FEB-421D-8118-5E083A35CEB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204" y="952500"/>
            <a:ext cx="9036050" cy="645160"/>
            <a:chOff x="108204" y="952500"/>
            <a:chExt cx="9036050" cy="645160"/>
          </a:xfrm>
        </p:grpSpPr>
        <p:sp>
          <p:nvSpPr>
            <p:cNvPr id="3" name="object 3"/>
            <p:cNvSpPr/>
            <p:nvPr/>
          </p:nvSpPr>
          <p:spPr>
            <a:xfrm>
              <a:off x="514350" y="1044575"/>
              <a:ext cx="8629650" cy="220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204" y="952500"/>
              <a:ext cx="5561076" cy="6446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930"/>
              </a:spcBef>
            </a:pPr>
            <a:r>
              <a:rPr spc="55" dirty="0"/>
              <a:t>ROCHAS</a:t>
            </a:r>
            <a:r>
              <a:rPr spc="-195" dirty="0"/>
              <a:t> </a:t>
            </a:r>
            <a:r>
              <a:rPr spc="35" dirty="0"/>
              <a:t>METAMÓRFICAS</a:t>
            </a:r>
          </a:p>
          <a:p>
            <a:pPr marL="487045" marR="5080" indent="-342900">
              <a:lnSpc>
                <a:spcPct val="100000"/>
              </a:lnSpc>
              <a:spcBef>
                <a:spcPts val="740"/>
              </a:spcBef>
            </a:pPr>
            <a:r>
              <a:rPr sz="2250" spc="415" dirty="0">
                <a:solidFill>
                  <a:srgbClr val="EFA12D"/>
                </a:solidFill>
                <a:latin typeface="Arial"/>
                <a:cs typeface="Arial"/>
              </a:rPr>
              <a:t> </a:t>
            </a:r>
            <a:r>
              <a:rPr sz="3200" dirty="0">
                <a:latin typeface="Arial"/>
                <a:cs typeface="Arial"/>
              </a:rPr>
              <a:t>Se </a:t>
            </a:r>
            <a:r>
              <a:rPr sz="3200" spc="-5" dirty="0">
                <a:latin typeface="Arial"/>
                <a:cs typeface="Arial"/>
              </a:rPr>
              <a:t>formam devido </a:t>
            </a:r>
            <a:r>
              <a:rPr sz="3200" dirty="0">
                <a:latin typeface="Arial"/>
                <a:cs typeface="Arial"/>
              </a:rPr>
              <a:t>à </a:t>
            </a:r>
            <a:r>
              <a:rPr sz="3200" spc="-5" dirty="0">
                <a:latin typeface="Arial"/>
                <a:cs typeface="Arial"/>
              </a:rPr>
              <a:t>transformação </a:t>
            </a:r>
            <a:r>
              <a:rPr sz="3200" dirty="0">
                <a:latin typeface="Arial"/>
                <a:cs typeface="Arial"/>
              </a:rPr>
              <a:t>de</a:t>
            </a:r>
            <a:r>
              <a:rPr sz="3200" spc="-40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outras  </a:t>
            </a:r>
            <a:r>
              <a:rPr sz="3200" dirty="0">
                <a:latin typeface="Arial"/>
                <a:cs typeface="Arial"/>
              </a:rPr>
              <a:t>rochas. Os </a:t>
            </a:r>
            <a:r>
              <a:rPr sz="3200" spc="-5" dirty="0">
                <a:latin typeface="Arial"/>
                <a:cs typeface="Arial"/>
              </a:rPr>
              <a:t>minerais das rochas magmáticas  </a:t>
            </a:r>
            <a:r>
              <a:rPr sz="3200" dirty="0">
                <a:latin typeface="Arial"/>
                <a:cs typeface="Arial"/>
              </a:rPr>
              <a:t>ou </a:t>
            </a:r>
            <a:r>
              <a:rPr sz="3200" spc="-5" dirty="0">
                <a:latin typeface="Arial"/>
                <a:cs typeface="Arial"/>
              </a:rPr>
              <a:t>sedimentares </a:t>
            </a:r>
            <a:r>
              <a:rPr sz="3200" dirty="0">
                <a:latin typeface="Arial"/>
                <a:cs typeface="Arial"/>
              </a:rPr>
              <a:t>sob pressão e </a:t>
            </a:r>
            <a:r>
              <a:rPr sz="3200" spc="-5" dirty="0">
                <a:latin typeface="Arial"/>
                <a:cs typeface="Arial"/>
              </a:rPr>
              <a:t>alta  temperatura dão origem </a:t>
            </a:r>
            <a:r>
              <a:rPr sz="3200" spc="-10" dirty="0">
                <a:latin typeface="Arial"/>
                <a:cs typeface="Arial"/>
              </a:rPr>
              <a:t>as </a:t>
            </a:r>
            <a:r>
              <a:rPr sz="3200" spc="-5" dirty="0">
                <a:latin typeface="Arial"/>
                <a:cs typeface="Arial"/>
              </a:rPr>
              <a:t>rochas  metamórficas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14674" y="3775518"/>
            <a:ext cx="2914650" cy="2762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" name="Som gravado">
            <a:hlinkClick r:id="" action="ppaction://media"/>
            <a:extLst>
              <a:ext uri="{FF2B5EF4-FFF2-40B4-BE49-F238E27FC236}">
                <a16:creationId xmlns:a16="http://schemas.microsoft.com/office/drawing/2014/main" xmlns="" id="{2D1202B4-BAA5-49C4-A3A0-F194FCAFE42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226</Words>
  <Application>Microsoft Office PowerPoint</Application>
  <PresentationFormat>Apresentação na tela (4:3)</PresentationFormat>
  <Paragraphs>36</Paragraphs>
  <Slides>12</Slides>
  <Notes>0</Notes>
  <HiddenSlides>0</HiddenSlides>
  <MMClips>11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 Solidificação no interior da Terra.</vt:lpstr>
      <vt:lpstr>ROCHAS SEDIMENTARES  Formadas por fragmentos de rochas</vt:lpstr>
      <vt:lpstr>FORMAÇÃO DE ROCHAS SEDIMENTARES</vt:lpstr>
      <vt:lpstr>EXEMPLOS</vt:lpstr>
      <vt:lpstr> Calcário</vt:lpstr>
      <vt:lpstr>ESTALAGMITES</vt:lpstr>
      <vt:lpstr>ROCHAS METAMÓRFICAS  Se formam devido à transformação de outras  rochas. Os minerais das rochas magmáticas  ou sedimentares sob pressão e alta  temperatura dão origem as rochas  metamórficas</vt:lpstr>
      <vt:lpstr>EXEMPLOS</vt:lpstr>
      <vt:lpstr>O CICLO DAS ROCHAS</vt:lpstr>
      <vt:lpstr>* Fazer uma pesquisa sobre escala de tempo geológico.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Rosilene</dc:creator>
  <cp:lastModifiedBy>Rosilene</cp:lastModifiedBy>
  <cp:revision>9</cp:revision>
  <dcterms:created xsi:type="dcterms:W3CDTF">2020-05-07T21:22:30Z</dcterms:created>
  <dcterms:modified xsi:type="dcterms:W3CDTF">2020-05-14T04:36:32Z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2013-02-22T00:00:00Z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2020-05-07T00:00:00Z</vt:filetime>
  </property>
</Properties>
</file>