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5" r:id="rId7"/>
  </p:sldIdLst>
  <p:sldSz cx="18288000" cy="10287000"/>
  <p:notesSz cx="6858000" cy="9144000"/>
  <p:embeddedFontLst>
    <p:embeddedFont>
      <p:font typeface="Libre Franklin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nk Ruhl Libre Light" panose="020B0604020202020204" charset="-79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22" autoAdjust="0"/>
  </p:normalViewPr>
  <p:slideViewPr>
    <p:cSldViewPr>
      <p:cViewPr varScale="1">
        <p:scale>
          <a:sx n="50" d="100"/>
          <a:sy n="50" d="100"/>
        </p:scale>
        <p:origin x="4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1548" y="3669880"/>
            <a:ext cx="6216241" cy="5829224"/>
            <a:chOff x="323131" y="124322"/>
            <a:chExt cx="8288321" cy="7772302"/>
          </a:xfrm>
        </p:grpSpPr>
        <p:sp>
          <p:nvSpPr>
            <p:cNvPr id="3" name="TextBox 3"/>
            <p:cNvSpPr txBox="1"/>
            <p:nvPr/>
          </p:nvSpPr>
          <p:spPr>
            <a:xfrm>
              <a:off x="323131" y="124322"/>
              <a:ext cx="8288321" cy="1230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39"/>
                </a:lnSpc>
              </a:pPr>
              <a:r>
                <a:rPr lang="en-US" sz="9600" dirty="0" err="1" smtClean="0">
                  <a:solidFill>
                    <a:srgbClr val="FFFFFF"/>
                  </a:solidFill>
                  <a:latin typeface="Libre Franklin Bold"/>
                </a:rPr>
                <a:t>Notícia</a:t>
              </a:r>
              <a:r>
                <a:rPr lang="en-US" sz="6399" dirty="0" smtClean="0">
                  <a:solidFill>
                    <a:srgbClr val="FFFFFF"/>
                  </a:solidFill>
                  <a:latin typeface="Libre Franklin Bold"/>
                </a:rPr>
                <a:t>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23131" y="1741091"/>
              <a:ext cx="6967521" cy="6155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Hoje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vamos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aprender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um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pouquinho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sobre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um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gênero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textual. </a:t>
              </a:r>
            </a:p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*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Talvez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esse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até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seja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um dos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gêneros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sorteados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por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um dos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grupos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do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trabalho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.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Aliás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,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trabalho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esse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que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foi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adiado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por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b="1" dirty="0" err="1" smtClean="0">
                  <a:solidFill>
                    <a:srgbClr val="FFFFFF"/>
                  </a:solidFill>
                  <a:latin typeface="Frank Ruhl Libre Light"/>
                </a:rPr>
                <a:t>enquanto</a:t>
              </a:r>
              <a:r>
                <a:rPr lang="en-US" sz="3199" b="1" dirty="0" smtClean="0">
                  <a:solidFill>
                    <a:srgbClr val="FFFFFF"/>
                  </a:solidFill>
                  <a:latin typeface="Frank Ruhl Libre Light"/>
                </a:rPr>
                <a:t>. 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  <a:sym typeface="Wingdings" panose="05000000000000000000" pitchFamily="2" charset="2"/>
                </a:rPr>
                <a:t></a:t>
              </a:r>
              <a:endParaRPr lang="en-US" sz="3199" dirty="0">
                <a:solidFill>
                  <a:srgbClr val="FFFFFF"/>
                </a:solidFill>
                <a:latin typeface="Frank Ruhl Libre Ligh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11481"/>
            <a:ext cx="9876879" cy="1580177"/>
            <a:chOff x="-1" y="85725"/>
            <a:chExt cx="13169170" cy="2106901"/>
          </a:xfrm>
        </p:grpSpPr>
        <p:sp>
          <p:nvSpPr>
            <p:cNvPr id="7" name="AutoShape 7"/>
            <p:cNvSpPr/>
            <p:nvPr/>
          </p:nvSpPr>
          <p:spPr>
            <a:xfrm flipV="1">
              <a:off x="1320799" y="2026282"/>
              <a:ext cx="10871198" cy="166344"/>
            </a:xfrm>
            <a:prstGeom prst="rect">
              <a:avLst/>
            </a:prstGeom>
            <a:solidFill>
              <a:srgbClr val="BB1D1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1" y="85725"/>
              <a:ext cx="13169170" cy="1720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8000" dirty="0" err="1" smtClean="0">
                  <a:solidFill>
                    <a:srgbClr val="BB1D1D"/>
                  </a:solidFill>
                  <a:latin typeface="Libre Franklin Bold"/>
                </a:rPr>
                <a:t>Produção</a:t>
              </a:r>
              <a:r>
                <a:rPr lang="en-US" sz="8000" dirty="0" smtClean="0">
                  <a:solidFill>
                    <a:srgbClr val="BB1D1D"/>
                  </a:solidFill>
                  <a:latin typeface="Libre Franklin Bold"/>
                </a:rPr>
                <a:t> Textual </a:t>
              </a:r>
              <a:endParaRPr lang="en-US" sz="8000" dirty="0">
                <a:solidFill>
                  <a:srgbClr val="BB1D1D"/>
                </a:solidFill>
                <a:latin typeface="Libre Franklin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66625" y="1028700"/>
            <a:ext cx="7016475" cy="6782035"/>
            <a:chOff x="0" y="0"/>
            <a:chExt cx="129264449" cy="1249453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264445" cy="124945366"/>
            </a:xfrm>
            <a:custGeom>
              <a:avLst/>
              <a:gdLst/>
              <a:ahLst/>
              <a:cxnLst/>
              <a:rect l="l" t="t" r="r" b="b"/>
              <a:pathLst>
                <a:path w="129264445" h="124945366">
                  <a:moveTo>
                    <a:pt x="129038387" y="0"/>
                  </a:moveTo>
                  <a:lnTo>
                    <a:pt x="0" y="0"/>
                  </a:lnTo>
                  <a:lnTo>
                    <a:pt x="0" y="124945366"/>
                  </a:lnTo>
                  <a:lnTo>
                    <a:pt x="129264445" y="124945366"/>
                  </a:lnTo>
                  <a:lnTo>
                    <a:pt x="129264445" y="0"/>
                  </a:lnTo>
                  <a:lnTo>
                    <a:pt x="129038387" y="0"/>
                  </a:lnTo>
                  <a:close/>
                  <a:moveTo>
                    <a:pt x="129038387" y="124719308"/>
                  </a:moveTo>
                  <a:lnTo>
                    <a:pt x="228600" y="124719308"/>
                  </a:lnTo>
                  <a:lnTo>
                    <a:pt x="228600" y="228600"/>
                  </a:lnTo>
                  <a:lnTo>
                    <a:pt x="129038387" y="228600"/>
                  </a:lnTo>
                  <a:lnTo>
                    <a:pt x="129038387" y="1247193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0192441" y="5067300"/>
            <a:ext cx="1444871" cy="1119867"/>
          </a:xfrm>
          <a:prstGeom prst="rect">
            <a:avLst/>
          </a:prstGeom>
          <a:solidFill>
            <a:srgbClr val="BB1D1D">
              <a:alpha val="80000"/>
            </a:srgbClr>
          </a:solidFill>
        </p:spPr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77" y="1866900"/>
            <a:ext cx="5468124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27889" y="107486"/>
            <a:ext cx="1444871" cy="1119867"/>
          </a:xfrm>
          <a:prstGeom prst="rect">
            <a:avLst/>
          </a:prstGeom>
          <a:solidFill>
            <a:srgbClr val="BB1D1D">
              <a:alpha val="80000"/>
            </a:srgbClr>
          </a:solidFill>
        </p:spPr>
      </p:sp>
      <p:grpSp>
        <p:nvGrpSpPr>
          <p:cNvPr id="6" name="Group 6"/>
          <p:cNvGrpSpPr/>
          <p:nvPr/>
        </p:nvGrpSpPr>
        <p:grpSpPr>
          <a:xfrm>
            <a:off x="2155340" y="346272"/>
            <a:ext cx="14928100" cy="5343362"/>
            <a:chOff x="-5955696" y="-3777310"/>
            <a:chExt cx="11716731" cy="21984747"/>
          </a:xfrm>
        </p:grpSpPr>
        <p:sp>
          <p:nvSpPr>
            <p:cNvPr id="7" name="TextBox 7"/>
            <p:cNvSpPr txBox="1"/>
            <p:nvPr/>
          </p:nvSpPr>
          <p:spPr>
            <a:xfrm>
              <a:off x="-5955696" y="-3777310"/>
              <a:ext cx="11716731" cy="3625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39"/>
                </a:lnSpc>
              </a:pPr>
              <a:r>
                <a:rPr lang="en-US" sz="6399" dirty="0" smtClean="0">
                  <a:solidFill>
                    <a:srgbClr val="FFFFFF"/>
                  </a:solidFill>
                  <a:latin typeface="Libre Franklin Bold"/>
                </a:rPr>
                <a:t>CARACTERÍSTICAS </a:t>
              </a:r>
              <a:endParaRPr lang="en-US" sz="6399" dirty="0">
                <a:solidFill>
                  <a:srgbClr val="FFFFFF"/>
                </a:solidFill>
                <a:latin typeface="Libre Franklin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5955696" y="1587029"/>
              <a:ext cx="11112862" cy="16620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Aqui</a:t>
              </a:r>
              <a:r>
                <a:rPr lang="en-US" sz="3199" dirty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podemos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observar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algumas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das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principais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características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do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gênero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NOTÍCIA. </a:t>
              </a:r>
            </a:p>
            <a:p>
              <a:pPr>
                <a:lnSpc>
                  <a:spcPts val="4479"/>
                </a:lnSpc>
                <a:spcBef>
                  <a:spcPct val="0"/>
                </a:spcBef>
              </a:pPr>
              <a:endParaRPr lang="en-US" sz="3199" dirty="0" smtClean="0">
                <a:solidFill>
                  <a:srgbClr val="FFFFFF"/>
                </a:solidFill>
                <a:latin typeface="Frank Ruhl Libre Light"/>
              </a:endParaRPr>
            </a:p>
            <a:p>
              <a:pPr marL="457200" indent="-457200">
                <a:lnSpc>
                  <a:spcPts val="447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No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primeiro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quadro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temos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elementos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particulares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da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escrita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de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uma</a:t>
              </a:r>
              <a:r>
                <a:rPr lang="en-US" sz="3199" dirty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notícia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. </a:t>
              </a:r>
              <a:endParaRPr lang="en-US" sz="3199" dirty="0">
                <a:solidFill>
                  <a:srgbClr val="FFFFFF"/>
                </a:solidFill>
                <a:latin typeface="Frank Ruhl Libre Light"/>
              </a:endParaRPr>
            </a:p>
            <a:p>
              <a:pPr marL="457200" indent="-457200">
                <a:lnSpc>
                  <a:spcPts val="447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Em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uma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notícia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podemos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/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devemos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encontrar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respostas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para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todas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essas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perguntas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.</a:t>
              </a:r>
            </a:p>
            <a:p>
              <a:pPr marL="457200" indent="-457200">
                <a:lnSpc>
                  <a:spcPts val="447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No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terceiro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,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destacamos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o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fomato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que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uma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notícia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,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geralmente</a:t>
              </a:r>
              <a:r>
                <a:rPr lang="en-US" sz="3199" dirty="0" smtClean="0">
                  <a:solidFill>
                    <a:srgbClr val="FFFFFF"/>
                  </a:solidFill>
                  <a:latin typeface="Frank Ruhl Libre Light"/>
                </a:rPr>
                <a:t>, </a:t>
              </a:r>
              <a:r>
                <a:rPr lang="en-US" sz="3199" dirty="0" err="1" smtClean="0">
                  <a:solidFill>
                    <a:srgbClr val="FFFFFF"/>
                  </a:solidFill>
                  <a:latin typeface="Frank Ruhl Libre Light"/>
                </a:rPr>
                <a:t>apresenta</a:t>
              </a:r>
              <a:r>
                <a:rPr lang="en-US" sz="3199" dirty="0">
                  <a:solidFill>
                    <a:srgbClr val="FFFFFF"/>
                  </a:solidFill>
                  <a:latin typeface="Frank Ruhl Libre Light"/>
                </a:rPr>
                <a:t>.</a:t>
              </a:r>
              <a:endParaRPr lang="en-US" sz="3199" dirty="0" smtClean="0">
                <a:solidFill>
                  <a:srgbClr val="FFFFFF"/>
                </a:solidFill>
                <a:latin typeface="Frank Ruhl Libre Light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2155340" y="9944100"/>
            <a:ext cx="13963782" cy="45719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32" y="6140288"/>
            <a:ext cx="14630400" cy="355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887588"/>
            <a:ext cx="1181248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dirty="0" err="1" smtClean="0">
                <a:solidFill>
                  <a:srgbClr val="FFFFFF"/>
                </a:solidFill>
                <a:latin typeface="Libre Franklin Bold"/>
              </a:rPr>
              <a:t>Qual</a:t>
            </a:r>
            <a:r>
              <a:rPr lang="en-US" sz="6399" dirty="0" smtClean="0">
                <a:solidFill>
                  <a:srgbClr val="FFFFFF"/>
                </a:solidFill>
                <a:latin typeface="Libre Franklin Bold"/>
              </a:rPr>
              <a:t> a </a:t>
            </a:r>
            <a:r>
              <a:rPr lang="en-US" sz="6399" dirty="0" err="1" smtClean="0">
                <a:solidFill>
                  <a:srgbClr val="FFFFFF"/>
                </a:solidFill>
                <a:latin typeface="Libre Franklin Bold"/>
              </a:rPr>
              <a:t>diferença</a:t>
            </a:r>
            <a:r>
              <a:rPr lang="en-US" sz="6399" dirty="0" smtClean="0">
                <a:solidFill>
                  <a:srgbClr val="FFFFFF"/>
                </a:solidFill>
                <a:latin typeface="Libre Franklin Bold"/>
              </a:rPr>
              <a:t> entre </a:t>
            </a:r>
            <a:r>
              <a:rPr lang="en-US" sz="6399" u="sng" dirty="0" smtClean="0">
                <a:solidFill>
                  <a:srgbClr val="FFFFFF"/>
                </a:solidFill>
                <a:latin typeface="Libre Franklin Bold"/>
              </a:rPr>
              <a:t>NOTÍCIA</a:t>
            </a:r>
            <a:r>
              <a:rPr lang="en-US" sz="6399" dirty="0" smtClean="0">
                <a:solidFill>
                  <a:srgbClr val="FFFFFF"/>
                </a:solidFill>
                <a:latin typeface="Libre Franklin Bold"/>
              </a:rPr>
              <a:t> e </a:t>
            </a:r>
            <a:r>
              <a:rPr lang="en-US" sz="6399" u="sng" dirty="0" smtClean="0">
                <a:solidFill>
                  <a:srgbClr val="FFFFFF"/>
                </a:solidFill>
                <a:latin typeface="Libre Franklin Bold"/>
              </a:rPr>
              <a:t>REPORTAGEM</a:t>
            </a:r>
            <a:r>
              <a:rPr lang="en-US" sz="6399" dirty="0" smtClean="0">
                <a:solidFill>
                  <a:srgbClr val="FFFFFF"/>
                </a:solidFill>
                <a:latin typeface="Libre Franklin Bold"/>
              </a:rPr>
              <a:t>?</a:t>
            </a:r>
            <a:endParaRPr lang="en-US" sz="6399" dirty="0">
              <a:solidFill>
                <a:srgbClr val="FFFFFF"/>
              </a:solidFill>
              <a:latin typeface="Libre Franklin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7844" y="3623045"/>
            <a:ext cx="14706600" cy="4017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pt-BR" sz="3200" dirty="0">
                <a:solidFill>
                  <a:schemeClr val="bg1"/>
                </a:solidFill>
              </a:rPr>
              <a:t>A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>
                <a:solidFill>
                  <a:schemeClr val="bg1"/>
                </a:solidFill>
              </a:rPr>
              <a:t>notícia é composta por uma estrutura definida, que pode apresentar pequenas variações conforme o suporte (jornal impresso, internet, etc.), mas que, em geral, segue os padrões de manchete, lead e corpo textual. Pela definição de jornalistas, a notícia seria um registro de um fato novo, recente, sem comentários, juízos de valor ou interpretação e, assim, é escrita em 3ª pessoa. Já a reportagem não necessariamente parte de um fato novo, possibilita um texto mais extenso, contemplando investigações mais detalhadas do assunto, permitindo a ocorrência de posicionamentos e opiniões. </a:t>
            </a:r>
            <a:endParaRPr lang="en-US" sz="3199" dirty="0">
              <a:solidFill>
                <a:schemeClr val="bg1"/>
              </a:solidFill>
              <a:latin typeface="Frank Ruhl Libre Light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136856" y="-267401"/>
            <a:ext cx="14288" cy="10821803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168270" y="2527878"/>
            <a:ext cx="4311241" cy="1804715"/>
            <a:chOff x="0" y="2024760"/>
            <a:chExt cx="5748321" cy="2406286"/>
          </a:xfrm>
        </p:grpSpPr>
        <p:sp>
          <p:nvSpPr>
            <p:cNvPr id="8" name="TextBox 8"/>
            <p:cNvSpPr txBox="1"/>
            <p:nvPr/>
          </p:nvSpPr>
          <p:spPr>
            <a:xfrm>
              <a:off x="0" y="3234137"/>
              <a:ext cx="5748321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40"/>
                </a:lnSpc>
              </a:pPr>
              <a:endParaRPr lang="en-US" sz="6400" dirty="0">
                <a:solidFill>
                  <a:srgbClr val="FFFFFF"/>
                </a:solidFill>
                <a:latin typeface="Libre Franklin Bold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024760"/>
              <a:ext cx="2397405" cy="280691"/>
            </a:xfrm>
            <a:prstGeom prst="rect">
              <a:avLst/>
            </a:prstGeom>
            <a:solidFill>
              <a:srgbClr val="BB1D1D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6843129" y="9148083"/>
            <a:ext cx="1444871" cy="1119867"/>
          </a:xfrm>
          <a:prstGeom prst="rect">
            <a:avLst/>
          </a:prstGeom>
          <a:solidFill>
            <a:srgbClr val="BB1D1D">
              <a:alpha val="80000"/>
            </a:srgbClr>
          </a:solidFill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r="130"/>
          <a:stretch/>
        </p:blipFill>
        <p:spPr>
          <a:xfrm>
            <a:off x="9209090" y="723900"/>
            <a:ext cx="8229600" cy="78486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1" y="190500"/>
            <a:ext cx="8198434" cy="537770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56596" y="5829300"/>
            <a:ext cx="845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Analise essa notícia e responda as perguntas a seguir: </a:t>
            </a:r>
          </a:p>
          <a:p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quê?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6800" y="1790700"/>
            <a:ext cx="16656844" cy="5996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2) O que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torna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esse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assunto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tão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polêmico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?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3)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Por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que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este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texto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pode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ser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considerado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uma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notícia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?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4) De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acordo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com o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texto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,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compreendemos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a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importância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de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proteger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nossos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dados. Agora,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faça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um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pequeno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texto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(no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máximo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10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linhas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)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descrevendo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como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podemos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proteger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nossas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informações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Frank Ruhl Libre Light"/>
              </a:rPr>
              <a:t>na</a:t>
            </a:r>
            <a:r>
              <a:rPr lang="en-US" sz="4000" dirty="0" smtClean="0">
                <a:solidFill>
                  <a:srgbClr val="FFFFFF"/>
                </a:solidFill>
                <a:latin typeface="Frank Ruhl Libre Light"/>
              </a:rPr>
              <a:t> internet. </a:t>
            </a:r>
            <a:endParaRPr lang="en-US" sz="4000" dirty="0">
              <a:solidFill>
                <a:srgbClr val="FFFFFF"/>
              </a:solidFill>
              <a:latin typeface="Frank Ruhl Libre Light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136856" y="-267401"/>
            <a:ext cx="14288" cy="10821803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604314" y="8877300"/>
            <a:ext cx="10682936" cy="2286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1752600" y="1485900"/>
            <a:ext cx="11658600" cy="6901904"/>
            <a:chOff x="0" y="47625"/>
            <a:chExt cx="15544800" cy="9202539"/>
          </a:xfrm>
        </p:grpSpPr>
        <p:sp>
          <p:nvSpPr>
            <p:cNvPr id="7" name="TextBox 7"/>
            <p:cNvSpPr txBox="1"/>
            <p:nvPr/>
          </p:nvSpPr>
          <p:spPr>
            <a:xfrm>
              <a:off x="0" y="47625"/>
              <a:ext cx="14020800" cy="906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280"/>
                </a:lnSpc>
              </a:pPr>
              <a:r>
                <a:rPr lang="en-US" sz="11500" dirty="0" smtClean="0">
                  <a:solidFill>
                    <a:srgbClr val="FFFFFF"/>
                  </a:solidFill>
                  <a:latin typeface="Libre Franklin Bold"/>
                </a:rPr>
                <a:t>INSTRUÇÕES</a:t>
              </a:r>
              <a:r>
                <a:rPr lang="en-US" sz="8000" dirty="0" smtClean="0">
                  <a:solidFill>
                    <a:srgbClr val="FFFFFF"/>
                  </a:solidFill>
                  <a:latin typeface="Libre Franklin Bold"/>
                </a:rPr>
                <a:t> </a:t>
              </a:r>
              <a:endParaRPr lang="en-US" sz="8000" dirty="0">
                <a:solidFill>
                  <a:srgbClr val="FFFFFF"/>
                </a:solidFill>
                <a:latin typeface="Libre Franklin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4800" y="3197225"/>
              <a:ext cx="15240000" cy="60529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Copie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os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3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primeiros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slides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em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seu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caderno</a:t>
              </a:r>
              <a:endParaRPr lang="en-US" sz="4000" dirty="0" smtClean="0">
                <a:solidFill>
                  <a:srgbClr val="FFFFFF"/>
                </a:solidFill>
                <a:latin typeface="Frank Ruhl Libre Light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Escreve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somente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as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respostas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do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exercícios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em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seu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caderno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. </a:t>
              </a:r>
            </a:p>
            <a:p>
              <a:pPr marL="457200" indent="-4572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Quem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tiver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a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apostila</a:t>
              </a:r>
              <a:r>
                <a:rPr lang="en-US" sz="4000" dirty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faça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os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seguintes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exercícios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: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Frank Ruhl Libre Light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                  </a:t>
              </a:r>
              <a:r>
                <a:rPr lang="en-US" sz="4000" dirty="0" err="1" smtClean="0">
                  <a:solidFill>
                    <a:srgbClr val="FFFFFF"/>
                  </a:solidFill>
                  <a:latin typeface="Frank Ruhl Libre Light"/>
                </a:rPr>
                <a:t>Pág</a:t>
              </a:r>
              <a:r>
                <a:rPr lang="en-US" sz="4000" dirty="0" smtClean="0">
                  <a:solidFill>
                    <a:srgbClr val="FFFFFF"/>
                  </a:solidFill>
                  <a:latin typeface="Frank Ruhl Libre Light"/>
                </a:rPr>
                <a:t>.: 52 e 53</a:t>
              </a:r>
              <a:endParaRPr lang="en-US" sz="4000" dirty="0">
                <a:solidFill>
                  <a:srgbClr val="FFFFFF"/>
                </a:solidFill>
                <a:latin typeface="Frank Ruhl Libre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323</Words>
  <Application>Microsoft Office PowerPoint</Application>
  <PresentationFormat>Personalizar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Libre Franklin Bold</vt:lpstr>
      <vt:lpstr>Calibri</vt:lpstr>
      <vt:lpstr>Frank Ruhl Libre Light</vt:lpstr>
      <vt:lpstr>Wingdings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Red Company Animated Presentation</dc:title>
  <dc:creator>rafastorino</dc:creator>
  <cp:lastModifiedBy>Rafaela Silva Storino</cp:lastModifiedBy>
  <cp:revision>12</cp:revision>
  <dcterms:created xsi:type="dcterms:W3CDTF">2006-08-16T00:00:00Z</dcterms:created>
  <dcterms:modified xsi:type="dcterms:W3CDTF">2020-04-09T22:17:47Z</dcterms:modified>
  <dc:identifier>DAD44kq66VI</dc:identifier>
</cp:coreProperties>
</file>