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71" r:id="rId4"/>
    <p:sldId id="268" r:id="rId5"/>
    <p:sldId id="257" r:id="rId6"/>
  </p:sldIdLst>
  <p:sldSz cx="18288000" cy="10287000"/>
  <p:notesSz cx="6858000" cy="9144000"/>
  <p:embeddedFontLst>
    <p:embeddedFont>
      <p:font typeface="HK Grotesk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mo" panose="020B0604020202020204" charset="0"/>
      <p:regular r:id="rId12"/>
    </p:embeddedFont>
    <p:embeddedFont>
      <p:font typeface="HK Grotesk Medium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22" autoAdjust="0"/>
  </p:normalViewPr>
  <p:slideViewPr>
    <p:cSldViewPr>
      <p:cViewPr varScale="1">
        <p:scale>
          <a:sx n="47" d="100"/>
          <a:sy n="47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35601" y="7308177"/>
            <a:ext cx="8104600" cy="2194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Aprender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sobre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siglas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e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abreviaturas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é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estar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por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dentro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do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processo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de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formação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das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palavras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Nesta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semana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ficaremos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por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dentro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de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algumas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regras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para o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uso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desses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artifícos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na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 hora de </a:t>
            </a:r>
            <a:r>
              <a:rPr lang="en-US" sz="3200" dirty="0" err="1" smtClean="0">
                <a:solidFill>
                  <a:srgbClr val="FFFFFF"/>
                </a:solidFill>
                <a:latin typeface="HK Grotesk Medium"/>
              </a:rPr>
              <a:t>escrever</a:t>
            </a:r>
            <a:r>
              <a:rPr lang="en-US" sz="3200" dirty="0" smtClean="0">
                <a:solidFill>
                  <a:srgbClr val="FFFFFF"/>
                </a:solidFill>
                <a:latin typeface="HK Grotesk Medium"/>
              </a:rPr>
              <a:t>.   </a:t>
            </a:r>
            <a:endParaRPr lang="en-US" sz="3200" dirty="0">
              <a:solidFill>
                <a:srgbClr val="FFFFFF"/>
              </a:solidFill>
              <a:latin typeface="HK Grotesk Medium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574533"/>
            <a:ext cx="7706900" cy="5137933"/>
            <a:chOff x="0" y="0"/>
            <a:chExt cx="10275866" cy="68505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425289" y="0"/>
              <a:ext cx="6850578" cy="685057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6850578" cy="685057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058787" y="3477622"/>
            <a:ext cx="10200513" cy="338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99"/>
              </a:lnSpc>
            </a:pPr>
            <a:r>
              <a:rPr lang="en-US" sz="10999" dirty="0" err="1" smtClean="0">
                <a:solidFill>
                  <a:srgbClr val="FFFFFF"/>
                </a:solidFill>
                <a:latin typeface="HK Grotesk Bold"/>
              </a:rPr>
              <a:t>Siglas</a:t>
            </a:r>
            <a:r>
              <a:rPr lang="en-US" sz="10999" dirty="0" smtClean="0">
                <a:solidFill>
                  <a:srgbClr val="FFFFFF"/>
                </a:solidFill>
                <a:latin typeface="HK Grotesk Bold"/>
              </a:rPr>
              <a:t> e </a:t>
            </a:r>
            <a:r>
              <a:rPr lang="en-US" sz="10999" dirty="0" err="1" smtClean="0">
                <a:solidFill>
                  <a:srgbClr val="FFFFFF"/>
                </a:solidFill>
                <a:latin typeface="HK Grotesk Bold"/>
              </a:rPr>
              <a:t>Abreviaturas</a:t>
            </a:r>
            <a:r>
              <a:rPr lang="en-US" sz="10999" dirty="0" smtClean="0">
                <a:solidFill>
                  <a:srgbClr val="FFFFFF"/>
                </a:solidFill>
                <a:latin typeface="HK Grotesk Bold"/>
              </a:rPr>
              <a:t> </a:t>
            </a:r>
            <a:endParaRPr lang="en-US" sz="10999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258800" y="342900"/>
            <a:ext cx="4762500" cy="442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4000" dirty="0" smtClean="0">
                <a:solidFill>
                  <a:srgbClr val="FFFFFF"/>
                </a:solidFill>
                <a:latin typeface="HK Grotesk Medium"/>
              </a:rPr>
              <a:t>SEMANA 3</a:t>
            </a:r>
            <a:endParaRPr lang="en-US" sz="4000" dirty="0">
              <a:solidFill>
                <a:srgbClr val="FFFFFF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10929"/>
            <a:ext cx="10264276" cy="971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000" dirty="0" err="1" smtClean="0">
                <a:solidFill>
                  <a:srgbClr val="191824"/>
                </a:solidFill>
                <a:latin typeface="HK Grotesk Bold"/>
              </a:rPr>
              <a:t>Primeiro</a:t>
            </a:r>
            <a:r>
              <a:rPr lang="en-US" sz="6000" dirty="0" smtClean="0">
                <a:solidFill>
                  <a:srgbClr val="191824"/>
                </a:solidFill>
                <a:latin typeface="HK Grotesk Bold"/>
              </a:rPr>
              <a:t>, </a:t>
            </a:r>
            <a:r>
              <a:rPr lang="en-US" sz="6000" dirty="0" err="1" smtClean="0">
                <a:solidFill>
                  <a:srgbClr val="191824"/>
                </a:solidFill>
                <a:latin typeface="HK Grotesk Bold"/>
              </a:rPr>
              <a:t>vamos</a:t>
            </a:r>
            <a:r>
              <a:rPr lang="en-US" sz="6000" dirty="0" smtClean="0">
                <a:solidFill>
                  <a:srgbClr val="191824"/>
                </a:solidFill>
                <a:latin typeface="HK Grotesk Bold"/>
              </a:rPr>
              <a:t> </a:t>
            </a:r>
            <a:r>
              <a:rPr lang="en-US" sz="6000" dirty="0" err="1" smtClean="0">
                <a:solidFill>
                  <a:srgbClr val="191824"/>
                </a:solidFill>
                <a:latin typeface="HK Grotesk Bold"/>
              </a:rPr>
              <a:t>aos</a:t>
            </a:r>
            <a:r>
              <a:rPr lang="en-US" sz="6000" dirty="0" smtClean="0">
                <a:solidFill>
                  <a:srgbClr val="191824"/>
                </a:solidFill>
                <a:latin typeface="HK Grotesk Bold"/>
              </a:rPr>
              <a:t> </a:t>
            </a:r>
            <a:r>
              <a:rPr lang="en-US" sz="6000" dirty="0" err="1" smtClean="0">
                <a:solidFill>
                  <a:srgbClr val="191824"/>
                </a:solidFill>
                <a:latin typeface="HK Grotesk Bold"/>
              </a:rPr>
              <a:t>conceitos</a:t>
            </a:r>
            <a:endParaRPr lang="en-US" sz="6000" dirty="0">
              <a:solidFill>
                <a:srgbClr val="191824"/>
              </a:solidFill>
              <a:latin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702" y="2808845"/>
            <a:ext cx="9222815" cy="7181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9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onjunto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letras iniciais dos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vocábulos*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(normalmente os principais) que compõem o nome de uma organização, uma instituição, um programa, um tratado, entre outros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509"/>
              </a:lnSpc>
            </a:pPr>
            <a:endParaRPr lang="pt-BR" sz="2800" dirty="0">
              <a:solidFill>
                <a:srgbClr val="191824"/>
              </a:solidFill>
              <a:latin typeface="HK Grotesk Medium"/>
            </a:endParaRPr>
          </a:p>
          <a:p>
            <a:pPr>
              <a:lnSpc>
                <a:spcPts val="3509"/>
              </a:lnSpc>
            </a:pPr>
            <a:r>
              <a:rPr lang="pt-BR" sz="2800" dirty="0" smtClean="0">
                <a:solidFill>
                  <a:srgbClr val="191824"/>
                </a:solidFill>
                <a:latin typeface="HK Grotesk Medium"/>
              </a:rPr>
              <a:t>Regras para usar:</a:t>
            </a:r>
          </a:p>
          <a:p>
            <a:pPr>
              <a:lnSpc>
                <a:spcPts val="3509"/>
              </a:lnSpc>
            </a:pPr>
            <a:endParaRPr lang="pt-BR" sz="2800" dirty="0" smtClean="0">
              <a:solidFill>
                <a:srgbClr val="191824"/>
              </a:solidFill>
              <a:latin typeface="HK Grotesk Medium"/>
            </a:endParaRPr>
          </a:p>
          <a:p>
            <a:pPr marL="457200" indent="-457200">
              <a:lnSpc>
                <a:spcPts val="3509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191824"/>
                </a:solidFill>
                <a:latin typeface="HK Grotesk Medium"/>
              </a:rPr>
              <a:t>Não se usa ponto (mesmo no plural)</a:t>
            </a:r>
          </a:p>
          <a:p>
            <a:pPr>
              <a:lnSpc>
                <a:spcPts val="3509"/>
              </a:lnSpc>
            </a:pPr>
            <a:r>
              <a:rPr lang="pt-BR" sz="2800" dirty="0" smtClean="0">
                <a:solidFill>
                  <a:srgbClr val="191824"/>
                </a:solidFill>
                <a:latin typeface="HK Grotesk Medium"/>
              </a:rPr>
              <a:t>Ex.: ONGs</a:t>
            </a:r>
          </a:p>
          <a:p>
            <a:pPr>
              <a:lnSpc>
                <a:spcPts val="3509"/>
              </a:lnSpc>
            </a:pPr>
            <a:endParaRPr lang="pt-BR" sz="2800" dirty="0" smtClean="0">
              <a:solidFill>
                <a:srgbClr val="191824"/>
              </a:solidFill>
              <a:latin typeface="HK Grotesk Medium"/>
            </a:endParaRPr>
          </a:p>
          <a:p>
            <a:pPr marL="457200" indent="-457200">
              <a:lnSpc>
                <a:spcPts val="3509"/>
              </a:lnSpc>
              <a:buFont typeface="Arial" panose="020B0604020202020204" pitchFamily="34" charset="0"/>
              <a:buChar char="•"/>
            </a:pP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Até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3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letras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, a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sigla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deve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ser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escrita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em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maiúsculo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. </a:t>
            </a:r>
          </a:p>
          <a:p>
            <a:pPr>
              <a:lnSpc>
                <a:spcPts val="3509"/>
              </a:lnSpc>
            </a:pP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Ex.: IML, ONU, STF…</a:t>
            </a:r>
          </a:p>
          <a:p>
            <a:pPr>
              <a:lnSpc>
                <a:spcPts val="3509"/>
              </a:lnSpc>
            </a:pPr>
            <a:endParaRPr lang="en-US" sz="2699" dirty="0">
              <a:solidFill>
                <a:srgbClr val="191824"/>
              </a:solidFill>
              <a:latin typeface="HK Grotesk Medium"/>
            </a:endParaRPr>
          </a:p>
          <a:p>
            <a:pPr marL="457200" indent="-457200">
              <a:lnSpc>
                <a:spcPts val="3509"/>
              </a:lnSpc>
              <a:buFont typeface="Arial" panose="020B0604020202020204" pitchFamily="34" charset="0"/>
              <a:buChar char="•"/>
            </a:pP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Com 4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letras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ou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mais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,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siglas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pronunciáveis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são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escritas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apenas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com a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inicial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maiúscula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. </a:t>
            </a:r>
          </a:p>
          <a:p>
            <a:pPr>
              <a:lnSpc>
                <a:spcPts val="3509"/>
              </a:lnSpc>
            </a:pP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Ex.: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Masp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,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Embrapa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, </a:t>
            </a:r>
            <a:r>
              <a:rPr lang="en-US" sz="2699" dirty="0" err="1" smtClean="0">
                <a:solidFill>
                  <a:srgbClr val="191824"/>
                </a:solidFill>
                <a:latin typeface="HK Grotesk Medium"/>
              </a:rPr>
              <a:t>Senac</a:t>
            </a:r>
            <a:r>
              <a:rPr lang="en-US" sz="2699" dirty="0" smtClean="0">
                <a:solidFill>
                  <a:srgbClr val="191824"/>
                </a:solidFill>
                <a:latin typeface="HK Grotesk Medium"/>
              </a:rPr>
              <a:t>…</a:t>
            </a:r>
          </a:p>
          <a:p>
            <a:pPr>
              <a:lnSpc>
                <a:spcPts val="3509"/>
              </a:lnSpc>
            </a:pPr>
            <a:endParaRPr lang="en-US" sz="2699" dirty="0">
              <a:solidFill>
                <a:srgbClr val="191824"/>
              </a:solidFill>
              <a:latin typeface="HK Grotesk Medium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658601" y="2095501"/>
            <a:ext cx="5600700" cy="7162800"/>
            <a:chOff x="0" y="0"/>
            <a:chExt cx="6581842" cy="876533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848561" y="0"/>
              <a:ext cx="4733281" cy="87653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315406"/>
              <a:ext cx="2323358" cy="2701579"/>
            </a:xfrm>
            <a:prstGeom prst="rect">
              <a:avLst/>
            </a:prstGeom>
          </p:spPr>
        </p:pic>
      </p:grpSp>
      <p:sp>
        <p:nvSpPr>
          <p:cNvPr id="10" name="TextBox 2"/>
          <p:cNvSpPr txBox="1"/>
          <p:nvPr/>
        </p:nvSpPr>
        <p:spPr>
          <a:xfrm>
            <a:off x="629920" y="1601776"/>
            <a:ext cx="2286000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00" u="sng" dirty="0" err="1" smtClean="0">
                <a:solidFill>
                  <a:srgbClr val="191824"/>
                </a:solidFill>
                <a:latin typeface="HK Grotesk Bold"/>
              </a:rPr>
              <a:t>Sigla</a:t>
            </a:r>
            <a:r>
              <a:rPr lang="en-US" sz="5400" u="sng" dirty="0" smtClean="0">
                <a:solidFill>
                  <a:srgbClr val="191824"/>
                </a:solidFill>
                <a:latin typeface="HK Grotesk Bold"/>
              </a:rPr>
              <a:t>:</a:t>
            </a:r>
            <a:endParaRPr lang="en-US" sz="5400" u="sng" dirty="0">
              <a:solidFill>
                <a:srgbClr val="191824"/>
              </a:solidFill>
              <a:latin typeface="HK Grotesk Bold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131705" y="4306589"/>
            <a:ext cx="1707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*vocábulo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 a uma palavra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55320" y="1104900"/>
            <a:ext cx="12839838" cy="10177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9"/>
              </a:lnSpc>
            </a:pPr>
            <a:r>
              <a:rPr lang="pt-BR" sz="2600" dirty="0"/>
              <a:t>C</a:t>
            </a:r>
            <a:r>
              <a:rPr lang="pt-BR" sz="2600" dirty="0" smtClean="0"/>
              <a:t>onsiste </a:t>
            </a:r>
            <a:r>
              <a:rPr lang="pt-BR" sz="2600" dirty="0"/>
              <a:t>em representar de forma reduzida certas palavras ou </a:t>
            </a:r>
            <a:r>
              <a:rPr lang="pt-BR" sz="2600" dirty="0" smtClean="0"/>
              <a:t>expressões.</a:t>
            </a:r>
          </a:p>
          <a:p>
            <a:pPr>
              <a:lnSpc>
                <a:spcPts val="3509"/>
              </a:lnSpc>
            </a:pPr>
            <a:r>
              <a:rPr lang="pt-BR" sz="2600" dirty="0" smtClean="0">
                <a:solidFill>
                  <a:srgbClr val="191824"/>
                </a:solidFill>
                <a:latin typeface="HK Grotesk Medium"/>
              </a:rPr>
              <a:t>Existe uma regra geral:</a:t>
            </a:r>
          </a:p>
          <a:p>
            <a:pPr>
              <a:lnSpc>
                <a:spcPts val="3509"/>
              </a:lnSpc>
            </a:pPr>
            <a:endParaRPr lang="pt-BR" sz="2600" dirty="0" smtClean="0">
              <a:solidFill>
                <a:srgbClr val="191824"/>
              </a:solidFill>
              <a:latin typeface="HK Grotesk Medium"/>
            </a:endParaRPr>
          </a:p>
          <a:p>
            <a:pPr>
              <a:lnSpc>
                <a:spcPts val="3509"/>
              </a:lnSpc>
            </a:pPr>
            <a:r>
              <a:rPr lang="pt-BR" sz="2600" dirty="0" smtClean="0">
                <a:solidFill>
                  <a:srgbClr val="FF0000"/>
                </a:solidFill>
                <a:latin typeface="HK Grotesk Medium"/>
              </a:rPr>
              <a:t>Primeira sílaba + primeira letra da segunda sílaba + ponto abreviativo</a:t>
            </a:r>
          </a:p>
          <a:p>
            <a:pPr>
              <a:lnSpc>
                <a:spcPts val="3509"/>
              </a:lnSpc>
            </a:pPr>
            <a:r>
              <a:rPr lang="pt-BR" sz="2600" dirty="0" smtClean="0">
                <a:solidFill>
                  <a:srgbClr val="191824"/>
                </a:solidFill>
                <a:latin typeface="HK Grotesk Medium"/>
              </a:rPr>
              <a:t> </a:t>
            </a:r>
          </a:p>
          <a:p>
            <a:pPr marL="457200" indent="-457200">
              <a:lnSpc>
                <a:spcPts val="3509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acento gráfico ou hífen existente na palavra original deve ser mantido na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abreviatura.</a:t>
            </a:r>
            <a:endParaRPr lang="pt-BR" sz="2600" dirty="0" smtClean="0">
              <a:solidFill>
                <a:srgbClr val="19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9"/>
              </a:lnSpc>
            </a:pPr>
            <a:r>
              <a:rPr lang="pt-BR" sz="2600" dirty="0" smtClean="0">
                <a:solidFill>
                  <a:srgbClr val="191824"/>
                </a:solidFill>
                <a:latin typeface="HK Grotesk Medium"/>
              </a:rPr>
              <a:t>Ex.: séc. (século); dec.-lei (decreto-lei).</a:t>
            </a:r>
          </a:p>
          <a:p>
            <a:pPr>
              <a:lnSpc>
                <a:spcPts val="3509"/>
              </a:lnSpc>
            </a:pPr>
            <a:endParaRPr lang="pt-BR" sz="2600" dirty="0" smtClean="0">
              <a:solidFill>
                <a:srgbClr val="191824"/>
              </a:solidFill>
              <a:latin typeface="HK Grotesk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a segunda sílaba iniciar por duas consoantes, as duas farão parte da abreviatura.</a:t>
            </a:r>
          </a:p>
          <a:p>
            <a:r>
              <a:rPr lang="pt-BR" sz="2600" dirty="0" smtClean="0">
                <a:solidFill>
                  <a:srgbClr val="191824"/>
                </a:solidFill>
                <a:latin typeface="HK Grotesk Medium"/>
              </a:rPr>
              <a:t>Ex.: pess. (pessoa); constr. (construção).</a:t>
            </a:r>
            <a:endParaRPr lang="pt-BR" sz="2600" dirty="0" smtClean="0"/>
          </a:p>
          <a:p>
            <a:pPr>
              <a:lnSpc>
                <a:spcPts val="3509"/>
              </a:lnSpc>
            </a:pPr>
            <a:endParaRPr lang="pt-BR" sz="2600" dirty="0" smtClean="0">
              <a:solidFill>
                <a:srgbClr val="191824"/>
              </a:solidFill>
              <a:latin typeface="HK Grotesk Medium"/>
            </a:endParaRPr>
          </a:p>
          <a:p>
            <a:pPr marL="457200" indent="-457200">
              <a:lnSpc>
                <a:spcPts val="3509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Algumas palavras apresentam abreviatura por contração, ou seja, pela supressão de letras no meio da palavra.</a:t>
            </a:r>
            <a:endParaRPr lang="pt-BR" sz="2600" dirty="0" smtClean="0">
              <a:solidFill>
                <a:srgbClr val="19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9"/>
              </a:lnSpc>
            </a:pP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Ex.: 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cia.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 (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companhia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); dr. (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doutor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)</a:t>
            </a:r>
          </a:p>
          <a:p>
            <a:pPr>
              <a:lnSpc>
                <a:spcPts val="3509"/>
              </a:lnSpc>
            </a:pPr>
            <a:endParaRPr lang="en-US" sz="2600" dirty="0" smtClean="0">
              <a:solidFill>
                <a:srgbClr val="191824"/>
              </a:solidFill>
              <a:latin typeface="HK Grotesk Medium"/>
            </a:endParaRPr>
          </a:p>
          <a:p>
            <a:pPr marL="457200" indent="-457200">
              <a:lnSpc>
                <a:spcPts val="3509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sz="2600" dirty="0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600" dirty="0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seguem</a:t>
            </a:r>
            <a:r>
              <a:rPr lang="en-US" sz="2600" dirty="0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600" dirty="0" err="1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</a:t>
            </a:r>
            <a:r>
              <a:rPr lang="en-US" sz="2600" dirty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600" dirty="0" err="1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citamos</a:t>
            </a:r>
            <a:r>
              <a:rPr lang="en-US" sz="2600" dirty="0" smtClean="0">
                <a:solidFill>
                  <a:srgbClr val="19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3509"/>
              </a:lnSpc>
            </a:pP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Ex.: p. 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ou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 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pág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. (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página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); S.O.S (Save Our Soul = Salve 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nossa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 alma); ap., 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apto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. 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ou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 apart. (</a:t>
            </a:r>
            <a:r>
              <a:rPr lang="en-US" sz="2600" dirty="0" err="1" smtClean="0">
                <a:solidFill>
                  <a:srgbClr val="191824"/>
                </a:solidFill>
                <a:latin typeface="HK Grotesk Medium"/>
              </a:rPr>
              <a:t>apartamento</a:t>
            </a:r>
            <a:r>
              <a:rPr lang="en-US" sz="2600" dirty="0" smtClean="0">
                <a:solidFill>
                  <a:srgbClr val="191824"/>
                </a:solidFill>
                <a:latin typeface="HK Grotesk Medium"/>
              </a:rPr>
              <a:t>)</a:t>
            </a:r>
          </a:p>
          <a:p>
            <a:pPr>
              <a:lnSpc>
                <a:spcPts val="3509"/>
              </a:lnSpc>
            </a:pPr>
            <a:endParaRPr lang="pt-BR" sz="2400" dirty="0">
              <a:solidFill>
                <a:srgbClr val="191824"/>
              </a:solidFill>
              <a:latin typeface="+mj-lt"/>
            </a:endParaRPr>
          </a:p>
          <a:p>
            <a:pPr>
              <a:lnSpc>
                <a:spcPts val="3509"/>
              </a:lnSpc>
            </a:pPr>
            <a:endParaRPr lang="en-US" sz="2699" dirty="0">
              <a:solidFill>
                <a:srgbClr val="191824"/>
              </a:solidFill>
              <a:latin typeface="HK Grotesk Medium"/>
            </a:endParaRPr>
          </a:p>
          <a:p>
            <a:pPr>
              <a:lnSpc>
                <a:spcPts val="3509"/>
              </a:lnSpc>
            </a:pPr>
            <a:endParaRPr lang="en-US" sz="2699" dirty="0">
              <a:solidFill>
                <a:srgbClr val="191824"/>
              </a:solidFill>
              <a:latin typeface="HK Grotesk Medium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695960" y="0"/>
            <a:ext cx="4399280" cy="92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4800" u="sng" dirty="0" err="1" smtClean="0">
                <a:solidFill>
                  <a:srgbClr val="191824"/>
                </a:solidFill>
                <a:latin typeface="HK Grotesk Bold"/>
              </a:rPr>
              <a:t>Abreviação</a:t>
            </a:r>
            <a:r>
              <a:rPr lang="en-US" sz="4800" u="sng" dirty="0" smtClean="0">
                <a:solidFill>
                  <a:srgbClr val="191824"/>
                </a:solidFill>
                <a:latin typeface="HK Grotesk Bold"/>
              </a:rPr>
              <a:t>:</a:t>
            </a:r>
            <a:endParaRPr lang="en-US" sz="4800" u="sng" dirty="0">
              <a:solidFill>
                <a:srgbClr val="191824"/>
              </a:solidFill>
              <a:latin typeface="HK Grotesk Bold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5638" y="2824067"/>
            <a:ext cx="3733662" cy="391892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1863" y="4750507"/>
            <a:ext cx="3487917" cy="37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75940" y="419100"/>
            <a:ext cx="578612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510"/>
              </a:lnSpc>
            </a:pPr>
            <a:r>
              <a:rPr lang="en-US" sz="2800" b="1" u="none" dirty="0" smtClean="0">
                <a:solidFill>
                  <a:srgbClr val="191824"/>
                </a:solidFill>
                <a:latin typeface="Arimo"/>
              </a:rPr>
              <a:t>O QUE É UM GLOSSÁRIO?</a:t>
            </a:r>
          </a:p>
          <a:p>
            <a:pPr algn="r">
              <a:lnSpc>
                <a:spcPts val="3510"/>
              </a:lnSpc>
            </a:pPr>
            <a:endParaRPr lang="en-US" sz="2800" u="none" dirty="0" smtClean="0">
              <a:solidFill>
                <a:srgbClr val="191824"/>
              </a:solidFill>
              <a:latin typeface="Arimo"/>
            </a:endParaRPr>
          </a:p>
          <a:p>
            <a:pPr>
              <a:lnSpc>
                <a:spcPts val="3510"/>
              </a:lnSpc>
            </a:pP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Reunião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de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termos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específicos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de um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âmbito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do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conhecimento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;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vocabulário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.</a:t>
            </a:r>
            <a:endParaRPr lang="en-US" sz="2800" dirty="0">
              <a:solidFill>
                <a:srgbClr val="191824"/>
              </a:solidFill>
              <a:latin typeface="Arimo"/>
            </a:endParaRPr>
          </a:p>
          <a:p>
            <a:pPr>
              <a:lnSpc>
                <a:spcPts val="3510"/>
              </a:lnSpc>
            </a:pP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É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uma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espécie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de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dicionário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, no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qual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colocamos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palavras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e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seus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significados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.</a:t>
            </a:r>
            <a:endParaRPr lang="en-US" sz="1600" u="none" dirty="0">
              <a:solidFill>
                <a:srgbClr val="191824"/>
              </a:solidFill>
              <a:latin typeface="Arim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3000" y="4152900"/>
            <a:ext cx="8915400" cy="5834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Faça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um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pesquisa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sobre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diferentes</a:t>
            </a:r>
            <a:r>
              <a:rPr lang="en-US" sz="2800" dirty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siglas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e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abreviaturas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, e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reúna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todas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em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um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glossário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.</a:t>
            </a:r>
          </a:p>
          <a:p>
            <a:pPr>
              <a:lnSpc>
                <a:spcPts val="3510"/>
              </a:lnSpc>
            </a:pPr>
            <a:endParaRPr lang="en-US" sz="2800" dirty="0" smtClean="0">
              <a:solidFill>
                <a:srgbClr val="191824"/>
              </a:solidFill>
              <a:latin typeface="Arimo"/>
            </a:endParaRPr>
          </a:p>
          <a:p>
            <a:pPr>
              <a:lnSpc>
                <a:spcPts val="3510"/>
              </a:lnSpc>
            </a:pPr>
            <a:r>
              <a:rPr lang="en-US" sz="2800" b="1" u="none" dirty="0" err="1" smtClean="0">
                <a:solidFill>
                  <a:srgbClr val="191824"/>
                </a:solidFill>
                <a:latin typeface="Arimo"/>
              </a:rPr>
              <a:t>Siga</a:t>
            </a:r>
            <a:r>
              <a:rPr lang="en-US" sz="2800" b="1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b="1" u="none" dirty="0" err="1" smtClean="0">
                <a:solidFill>
                  <a:srgbClr val="191824"/>
                </a:solidFill>
                <a:latin typeface="Arimo"/>
              </a:rPr>
              <a:t>os</a:t>
            </a:r>
            <a:r>
              <a:rPr lang="en-US" sz="2800" b="1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b="1" u="none" dirty="0" err="1" smtClean="0">
                <a:solidFill>
                  <a:srgbClr val="191824"/>
                </a:solidFill>
                <a:latin typeface="Arimo"/>
              </a:rPr>
              <a:t>seguintes</a:t>
            </a:r>
            <a:r>
              <a:rPr lang="en-US" sz="2800" b="1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b="1" u="none" dirty="0" err="1" smtClean="0">
                <a:solidFill>
                  <a:srgbClr val="191824"/>
                </a:solidFill>
                <a:latin typeface="Arimo"/>
              </a:rPr>
              <a:t>passos</a:t>
            </a:r>
            <a:r>
              <a:rPr lang="en-US" sz="2800" b="1" dirty="0" smtClean="0">
                <a:solidFill>
                  <a:srgbClr val="191824"/>
                </a:solidFill>
                <a:latin typeface="Arimo"/>
              </a:rPr>
              <a:t>:</a:t>
            </a:r>
          </a:p>
          <a:p>
            <a:pPr>
              <a:lnSpc>
                <a:spcPts val="3510"/>
              </a:lnSpc>
            </a:pPr>
            <a:endParaRPr lang="en-US" sz="2800" dirty="0" smtClean="0">
              <a:solidFill>
                <a:srgbClr val="191824"/>
              </a:solidFill>
              <a:latin typeface="Arimo"/>
            </a:endParaRPr>
          </a:p>
          <a:p>
            <a:pPr marL="457200" indent="-4572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Pesquise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siglas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e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abreviaturas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com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iniciais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de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acordo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com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alfabeto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: </a:t>
            </a:r>
          </a:p>
          <a:p>
            <a:pPr>
              <a:lnSpc>
                <a:spcPts val="3510"/>
              </a:lnSpc>
            </a:pP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Ex.: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Embrapa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,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Masp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,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Senac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…</a:t>
            </a:r>
          </a:p>
          <a:p>
            <a:pPr marL="457200" indent="-4572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Em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folhas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a parte,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copie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essa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sua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pesquisa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em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ordem</a:t>
            </a:r>
            <a:r>
              <a:rPr lang="en-US" sz="2800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alfabétic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,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colocando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a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sigla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e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abreviatura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com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seus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respectivos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significados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ao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lado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.</a:t>
            </a:r>
          </a:p>
          <a:p>
            <a:pPr marL="457200" indent="-4572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800" u="none" dirty="0" err="1" smtClean="0">
                <a:solidFill>
                  <a:srgbClr val="191824"/>
                </a:solidFill>
                <a:latin typeface="Arimo"/>
              </a:rPr>
              <a:t>Escrev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pelo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menos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uma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sigla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e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uma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abreviatura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por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2800" dirty="0" err="1" smtClean="0">
                <a:solidFill>
                  <a:srgbClr val="191824"/>
                </a:solidFill>
                <a:latin typeface="Arimo"/>
              </a:rPr>
              <a:t>letra</a:t>
            </a:r>
            <a:r>
              <a:rPr lang="en-US" sz="2800" dirty="0" smtClean="0">
                <a:solidFill>
                  <a:srgbClr val="191824"/>
                </a:solidFill>
                <a:latin typeface="Arimo"/>
              </a:rPr>
              <a:t>. </a:t>
            </a:r>
            <a:endParaRPr lang="en-US" sz="2800" u="none" dirty="0">
              <a:solidFill>
                <a:srgbClr val="191824"/>
              </a:solidFill>
              <a:latin typeface="Arimo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7111" y="7620"/>
            <a:ext cx="3671522" cy="36715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09913" y="844838"/>
            <a:ext cx="6566027" cy="199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 dirty="0" smtClean="0">
                <a:solidFill>
                  <a:srgbClr val="191824"/>
                </a:solidFill>
                <a:latin typeface="HK Grotesk Bold"/>
              </a:rPr>
              <a:t>ATIVIDADE: GLOSSÁRIO</a:t>
            </a:r>
            <a:endParaRPr lang="en-US" sz="6999" dirty="0">
              <a:solidFill>
                <a:srgbClr val="191824"/>
              </a:solidFill>
              <a:latin typeface="HK Grotesk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706848" y="92085"/>
            <a:ext cx="2434244" cy="2667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1975940" y="5600700"/>
            <a:ext cx="578612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u="none" dirty="0" err="1" smtClean="0">
                <a:solidFill>
                  <a:srgbClr val="191824"/>
                </a:solidFill>
                <a:latin typeface="Arimo"/>
              </a:rPr>
              <a:t>Faça</a:t>
            </a:r>
            <a:r>
              <a:rPr lang="en-US" sz="5400" b="1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5400" b="1" u="none" dirty="0" err="1" smtClean="0">
                <a:solidFill>
                  <a:srgbClr val="191824"/>
                </a:solidFill>
                <a:latin typeface="Arimo"/>
              </a:rPr>
              <a:t>também</a:t>
            </a:r>
            <a:r>
              <a:rPr lang="en-US" sz="5400" b="1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5400" b="1" u="none" dirty="0" err="1" smtClean="0">
                <a:solidFill>
                  <a:srgbClr val="191824"/>
                </a:solidFill>
                <a:latin typeface="Arimo"/>
              </a:rPr>
              <a:t>os</a:t>
            </a:r>
            <a:r>
              <a:rPr lang="en-US" sz="5400" b="1" u="none" dirty="0" smtClean="0">
                <a:solidFill>
                  <a:srgbClr val="191824"/>
                </a:solidFill>
                <a:latin typeface="Arimo"/>
              </a:rPr>
              <a:t> </a:t>
            </a:r>
            <a:r>
              <a:rPr lang="en-US" sz="5400" b="1" u="none" dirty="0" err="1" smtClean="0">
                <a:solidFill>
                  <a:srgbClr val="191824"/>
                </a:solidFill>
                <a:latin typeface="Arimo"/>
              </a:rPr>
              <a:t>exercícios</a:t>
            </a:r>
            <a:r>
              <a:rPr lang="en-US" sz="5400" b="1" u="none" dirty="0" smtClean="0">
                <a:solidFill>
                  <a:srgbClr val="191824"/>
                </a:solidFill>
                <a:latin typeface="Arimo"/>
              </a:rPr>
              <a:t> das </a:t>
            </a:r>
            <a:r>
              <a:rPr lang="en-US" sz="5400" b="1" u="none" dirty="0" err="1" smtClean="0">
                <a:solidFill>
                  <a:srgbClr val="191824"/>
                </a:solidFill>
                <a:latin typeface="Arimo"/>
              </a:rPr>
              <a:t>páginas</a:t>
            </a:r>
            <a:r>
              <a:rPr lang="en-US" sz="5400" b="1" u="none" dirty="0" smtClean="0">
                <a:solidFill>
                  <a:srgbClr val="191824"/>
                </a:solidFill>
                <a:latin typeface="Arimo"/>
              </a:rPr>
              <a:t> 58 e 59</a:t>
            </a:r>
            <a:r>
              <a:rPr lang="en-US" sz="6000" b="1" u="none" dirty="0" smtClean="0">
                <a:solidFill>
                  <a:srgbClr val="191824"/>
                </a:solidFill>
                <a:latin typeface="Arimo"/>
              </a:rPr>
              <a:t>. </a:t>
            </a:r>
            <a:endParaRPr lang="en-US" sz="6000" b="1" u="none" dirty="0">
              <a:solidFill>
                <a:srgbClr val="19182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4100" y="1019175"/>
            <a:ext cx="884023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500" dirty="0" smtClean="0">
                <a:solidFill>
                  <a:srgbClr val="191824"/>
                </a:solidFill>
                <a:latin typeface="HK Grotesk Bold"/>
              </a:rPr>
              <a:t>INSTRUÇÕES:</a:t>
            </a:r>
            <a:endParaRPr lang="en-US" sz="8500" dirty="0">
              <a:solidFill>
                <a:srgbClr val="191824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9647200" y="3297986"/>
            <a:ext cx="7612100" cy="5960314"/>
            <a:chOff x="0" y="0"/>
            <a:chExt cx="10149467" cy="794708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027165" y="0"/>
              <a:ext cx="5122301" cy="617821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252882"/>
              <a:ext cx="6104896" cy="5694203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054100" y="3695700"/>
            <a:ext cx="899160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Copie o material deste slide em seu caderno;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Faça a atividade do glossário em folhas a parte;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Responda as questões na apostila.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447</Words>
  <Application>Microsoft Office PowerPoint</Application>
  <PresentationFormat>Personalizar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HK Grotesk Bold</vt:lpstr>
      <vt:lpstr>Calibri</vt:lpstr>
      <vt:lpstr>Arimo</vt:lpstr>
      <vt:lpstr>HK Grotesk Medium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Blue Gaming Experience Presentation</dc:title>
  <dc:creator>rafastorino</dc:creator>
  <cp:lastModifiedBy>Rafaela Silva Storino</cp:lastModifiedBy>
  <cp:revision>10</cp:revision>
  <dcterms:created xsi:type="dcterms:W3CDTF">2006-08-16T00:00:00Z</dcterms:created>
  <dcterms:modified xsi:type="dcterms:W3CDTF">2020-04-11T01:39:23Z</dcterms:modified>
  <dc:identifier>DAD44o9rcbI</dc:identifier>
</cp:coreProperties>
</file>