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4" r:id="rId6"/>
    <p:sldId id="265" r:id="rId7"/>
    <p:sldId id="259" r:id="rId8"/>
  </p:sldIdLst>
  <p:sldSz cx="18288000" cy="10287000"/>
  <p:notesSz cx="6858000" cy="9144000"/>
  <p:embeddedFontLst>
    <p:embeddedFont>
      <p:font typeface="Inknut Antiqua Medium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uli Bold" panose="020B0604020202020204" charset="0"/>
      <p:regular r:id="rId14"/>
    </p:embeddedFont>
    <p:embeddedFont>
      <p:font typeface="Space Mono" panose="020B0604020202020204" charset="0"/>
      <p:regular r:id="rId15"/>
    </p:embeddedFont>
    <p:embeddedFont>
      <p:font typeface="Muli Regular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22" autoAdjust="0"/>
  </p:normalViewPr>
  <p:slideViewPr>
    <p:cSldViewPr>
      <p:cViewPr varScale="1">
        <p:scale>
          <a:sx n="47" d="100"/>
          <a:sy n="47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5232" y="2874578"/>
            <a:ext cx="9174068" cy="5770811"/>
            <a:chOff x="0" y="-47625"/>
            <a:chExt cx="12232091" cy="7694415"/>
          </a:xfrm>
        </p:grpSpPr>
        <p:sp>
          <p:nvSpPr>
            <p:cNvPr id="3" name="TextBox 3"/>
            <p:cNvSpPr txBox="1"/>
            <p:nvPr/>
          </p:nvSpPr>
          <p:spPr>
            <a:xfrm>
              <a:off x="0" y="4413022"/>
              <a:ext cx="12232091" cy="1812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559"/>
                </a:lnSpc>
              </a:pPr>
              <a:endParaRPr lang="en-US" sz="9599" spc="-95" dirty="0">
                <a:solidFill>
                  <a:srgbClr val="FFFFFF"/>
                </a:solidFill>
                <a:latin typeface="Muli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92732" y="-47625"/>
              <a:ext cx="6939359" cy="7694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 err="1" smtClean="0">
                  <a:solidFill>
                    <a:srgbClr val="FFFFFF"/>
                  </a:solidFill>
                  <a:latin typeface="Muli Regular"/>
                </a:rPr>
                <a:t>Hoje</a:t>
              </a:r>
              <a:r>
                <a:rPr lang="en-US" sz="3199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Muli Regular"/>
                </a:rPr>
                <a:t>vamos</a:t>
              </a:r>
              <a:r>
                <a:rPr lang="en-US" sz="3199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Muli Regular"/>
                </a:rPr>
                <a:t>estudar</a:t>
              </a:r>
              <a:r>
                <a:rPr lang="en-US" sz="3199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Muli Regular"/>
                </a:rPr>
                <a:t>uma</a:t>
              </a:r>
              <a:r>
                <a:rPr lang="en-US" sz="3199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Muli Regular"/>
                </a:rPr>
                <a:t>matéria</a:t>
              </a:r>
              <a:r>
                <a:rPr lang="en-US" sz="3199" dirty="0" smtClean="0">
                  <a:solidFill>
                    <a:srgbClr val="FFFFFF"/>
                  </a:solidFill>
                  <a:latin typeface="Muli Regular"/>
                </a:rPr>
                <a:t> nova, da parte de </a:t>
              </a:r>
              <a:r>
                <a:rPr lang="en-US" sz="3199" dirty="0" err="1" smtClean="0">
                  <a:solidFill>
                    <a:srgbClr val="FFFFFF"/>
                  </a:solidFill>
                  <a:latin typeface="Muli Regular"/>
                </a:rPr>
                <a:t>ortografia</a:t>
              </a:r>
              <a:r>
                <a:rPr lang="en-US" sz="3199" dirty="0" smtClean="0">
                  <a:solidFill>
                    <a:srgbClr val="FFFFFF"/>
                  </a:solidFill>
                  <a:latin typeface="Muli Regular"/>
                </a:rPr>
                <a:t>* </a:t>
              </a:r>
            </a:p>
            <a:p>
              <a:pPr algn="r">
                <a:lnSpc>
                  <a:spcPts val="4479"/>
                </a:lnSpc>
                <a:spcBef>
                  <a:spcPct val="0"/>
                </a:spcBef>
              </a:pPr>
              <a:endParaRPr lang="en-US" sz="3199" dirty="0">
                <a:solidFill>
                  <a:srgbClr val="FFFFFF"/>
                </a:solidFill>
                <a:latin typeface="Muli Regular"/>
              </a:endParaRPr>
            </a:p>
            <a:p>
              <a:pPr algn="r">
                <a:lnSpc>
                  <a:spcPts val="4479"/>
                </a:lnSpc>
                <a:spcBef>
                  <a:spcPct val="0"/>
                </a:spcBef>
              </a:pPr>
              <a:r>
                <a:rPr lang="pt-BR" sz="2400" dirty="0" smtClean="0">
                  <a:solidFill>
                    <a:schemeClr val="bg1"/>
                  </a:solidFill>
                  <a:latin typeface="Muli Regular" panose="020B0604020202020204" charset="0"/>
                </a:rPr>
                <a:t>*estuda </a:t>
              </a:r>
              <a:r>
                <a:rPr lang="pt-BR" sz="2400" dirty="0">
                  <a:solidFill>
                    <a:schemeClr val="bg1"/>
                  </a:solidFill>
                  <a:latin typeface="Muli Regular" panose="020B0604020202020204" charset="0"/>
                </a:rPr>
                <a:t>a forma correta de escrita das palavras de uma língua. Do grego "</a:t>
              </a:r>
              <a:r>
                <a:rPr lang="pt-BR" sz="2400" i="1" dirty="0" err="1">
                  <a:solidFill>
                    <a:schemeClr val="bg1"/>
                  </a:solidFill>
                  <a:latin typeface="Muli Regular" panose="020B0604020202020204" charset="0"/>
                </a:rPr>
                <a:t>ortho</a:t>
              </a:r>
              <a:r>
                <a:rPr lang="pt-BR" sz="2400" i="1" dirty="0">
                  <a:solidFill>
                    <a:schemeClr val="bg1"/>
                  </a:solidFill>
                  <a:latin typeface="Muli Regular" panose="020B0604020202020204" charset="0"/>
                </a:rPr>
                <a:t>"</a:t>
              </a:r>
              <a:r>
                <a:rPr lang="pt-BR" sz="2400" dirty="0">
                  <a:solidFill>
                    <a:schemeClr val="bg1"/>
                  </a:solidFill>
                  <a:latin typeface="Muli Regular" panose="020B0604020202020204" charset="0"/>
                </a:rPr>
                <a:t>, que quer dizer correto, e "</a:t>
              </a:r>
              <a:r>
                <a:rPr lang="pt-BR" sz="2400" i="1" dirty="0">
                  <a:solidFill>
                    <a:schemeClr val="bg1"/>
                  </a:solidFill>
                  <a:latin typeface="Muli Regular" panose="020B0604020202020204" charset="0"/>
                </a:rPr>
                <a:t>grafo"</a:t>
              </a:r>
              <a:r>
                <a:rPr lang="pt-BR" sz="2400" dirty="0">
                  <a:solidFill>
                    <a:schemeClr val="bg1"/>
                  </a:solidFill>
                  <a:latin typeface="Muli Regular" panose="020B0604020202020204" charset="0"/>
                </a:rPr>
                <a:t>, por sua vez, que significa escrita.</a:t>
              </a:r>
              <a:endParaRPr lang="en-US" sz="2400" dirty="0">
                <a:solidFill>
                  <a:schemeClr val="bg1"/>
                </a:solidFill>
                <a:latin typeface="Muli Regular" panose="020B0604020202020204" charset="0"/>
              </a:endParaRPr>
            </a:p>
            <a:p>
              <a:pPr algn="r">
                <a:lnSpc>
                  <a:spcPts val="4479"/>
                </a:lnSpc>
                <a:spcBef>
                  <a:spcPct val="0"/>
                </a:spcBef>
              </a:pPr>
              <a:endParaRPr lang="en-US" sz="3199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800" y="-1257300"/>
            <a:ext cx="7821000" cy="12684482"/>
            <a:chOff x="-360652" y="0"/>
            <a:chExt cx="10428000" cy="16912642"/>
          </a:xfrm>
        </p:grpSpPr>
        <p:grpSp>
          <p:nvGrpSpPr>
            <p:cNvPr id="7" name="Group 7"/>
            <p:cNvGrpSpPr/>
            <p:nvPr/>
          </p:nvGrpSpPr>
          <p:grpSpPr>
            <a:xfrm>
              <a:off x="1366195" y="6964943"/>
              <a:ext cx="8600088" cy="6158528"/>
              <a:chOff x="0" y="0"/>
              <a:chExt cx="1835257" cy="131422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35257" cy="1314229"/>
              </a:xfrm>
              <a:custGeom>
                <a:avLst/>
                <a:gdLst/>
                <a:ahLst/>
                <a:cxnLst/>
                <a:rect l="l" t="t" r="r" b="b"/>
                <a:pathLst>
                  <a:path w="1835257" h="1314229">
                    <a:moveTo>
                      <a:pt x="1710797" y="1314229"/>
                    </a:moveTo>
                    <a:lnTo>
                      <a:pt x="124460" y="1314229"/>
                    </a:lnTo>
                    <a:cubicBezTo>
                      <a:pt x="55880" y="1314229"/>
                      <a:pt x="0" y="1258349"/>
                      <a:pt x="0" y="118976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10797" y="0"/>
                    </a:lnTo>
                    <a:cubicBezTo>
                      <a:pt x="1779377" y="0"/>
                      <a:pt x="1835257" y="55880"/>
                      <a:pt x="1835257" y="124460"/>
                    </a:cubicBezTo>
                    <a:lnTo>
                      <a:pt x="1835257" y="1189769"/>
                    </a:lnTo>
                    <a:cubicBezTo>
                      <a:pt x="1835257" y="1258349"/>
                      <a:pt x="1779377" y="1314229"/>
                      <a:pt x="1710797" y="131422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090372" y="3099686"/>
              <a:ext cx="2868147" cy="266737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8997">
              <a:off x="6565079" y="4048935"/>
              <a:ext cx="3502269" cy="1435930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1366195" y="5104905"/>
              <a:ext cx="8592324" cy="4557965"/>
              <a:chOff x="0" y="0"/>
              <a:chExt cx="1833600" cy="97266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33600" cy="972669"/>
              </a:xfrm>
              <a:custGeom>
                <a:avLst/>
                <a:gdLst/>
                <a:ahLst/>
                <a:cxnLst/>
                <a:rect l="l" t="t" r="r" b="b"/>
                <a:pathLst>
                  <a:path w="1833600" h="972669">
                    <a:moveTo>
                      <a:pt x="1709140" y="972669"/>
                    </a:moveTo>
                    <a:lnTo>
                      <a:pt x="124460" y="972669"/>
                    </a:lnTo>
                    <a:cubicBezTo>
                      <a:pt x="55880" y="972669"/>
                      <a:pt x="0" y="916789"/>
                      <a:pt x="0" y="84820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09140" y="0"/>
                    </a:lnTo>
                    <a:cubicBezTo>
                      <a:pt x="1777721" y="0"/>
                      <a:pt x="1833600" y="55880"/>
                      <a:pt x="1833600" y="124460"/>
                    </a:cubicBezTo>
                    <a:lnTo>
                      <a:pt x="1833600" y="848209"/>
                    </a:lnTo>
                    <a:cubicBezTo>
                      <a:pt x="1833600" y="916789"/>
                      <a:pt x="1777721" y="972669"/>
                      <a:pt x="1709140" y="972669"/>
                    </a:cubicBezTo>
                    <a:close/>
                  </a:path>
                </a:pathLst>
              </a:custGeom>
              <a:solidFill>
                <a:srgbClr val="75C7FB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360652" y="11756814"/>
              <a:ext cx="3589451" cy="147167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533" y="14245265"/>
              <a:ext cx="2868147" cy="26673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1222289"/>
              <a:ext cx="2868147" cy="26673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098136" y="0"/>
              <a:ext cx="2868147" cy="2667377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2607021" y="4752504"/>
            <a:ext cx="5478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latin typeface="Muli Regular" panose="020B0604020202020204" charset="0"/>
              </a:rPr>
              <a:t>ONDE</a:t>
            </a:r>
            <a:r>
              <a:rPr lang="pt-BR" sz="5400" dirty="0" smtClean="0">
                <a:latin typeface="Muli Regular" panose="020B0604020202020204" charset="0"/>
              </a:rPr>
              <a:t> E </a:t>
            </a:r>
            <a:r>
              <a:rPr lang="pt-BR" sz="5400" b="1" dirty="0" smtClean="0">
                <a:latin typeface="Muli Regular" panose="020B0604020202020204" charset="0"/>
              </a:rPr>
              <a:t>AONDE</a:t>
            </a:r>
            <a:endParaRPr lang="pt-BR" sz="5400" b="1" dirty="0">
              <a:latin typeface="Muli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0" y="4036054"/>
            <a:ext cx="5385167" cy="212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11500" spc="-72" dirty="0" smtClean="0">
                <a:solidFill>
                  <a:srgbClr val="0048CD"/>
                </a:solidFill>
                <a:latin typeface="Muli Bold"/>
              </a:rPr>
              <a:t>COMO USAR?</a:t>
            </a:r>
            <a:endParaRPr lang="en-US" sz="11500" spc="-72" dirty="0">
              <a:solidFill>
                <a:srgbClr val="0048CD"/>
              </a:solidFill>
              <a:latin typeface="Muli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889962" y="829571"/>
            <a:ext cx="9210261" cy="7868918"/>
            <a:chOff x="0" y="0"/>
            <a:chExt cx="3807918" cy="32533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334126" y="829571"/>
            <a:ext cx="8925174" cy="8627858"/>
            <a:chOff x="0" y="0"/>
            <a:chExt cx="3690051" cy="35671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255289" y="3640269"/>
            <a:ext cx="7082849" cy="3489721"/>
            <a:chOff x="0" y="2455507"/>
            <a:chExt cx="9443798" cy="465296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455507"/>
              <a:ext cx="9443798" cy="4001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O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uso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de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onde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e aonde é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semelhante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,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por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isso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devemos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focar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nas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regras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para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sua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utiliza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ção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.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Eles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estão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ligados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à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ideia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de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lugar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ou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Muli Regular"/>
                </a:rPr>
                <a:t>localização</a:t>
              </a:r>
              <a:r>
                <a:rPr lang="en-US" sz="4000" dirty="0" smtClean="0">
                  <a:solidFill>
                    <a:srgbClr val="FFFFFF"/>
                  </a:solidFill>
                  <a:latin typeface="Muli Regular"/>
                </a:rPr>
                <a:t>. </a:t>
              </a:r>
              <a:endParaRPr lang="en-US" sz="4000" dirty="0">
                <a:solidFill>
                  <a:srgbClr val="FFFFFF"/>
                </a:solidFill>
                <a:latin typeface="Muli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493855"/>
              <a:ext cx="9443798" cy="614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endParaRPr lang="en-US" sz="2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5977980" y="8311727"/>
            <a:ext cx="720315" cy="720315"/>
            <a:chOff x="0" y="0"/>
            <a:chExt cx="960421" cy="960421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6643153" y="6938312"/>
            <a:ext cx="3054598" cy="41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48CD"/>
                </a:solidFill>
                <a:latin typeface="Space Mono"/>
              </a:rPr>
              <a:t>PITCH DECK V 1.0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16475" y="829571"/>
            <a:ext cx="1597318" cy="7868918"/>
            <a:chOff x="0" y="0"/>
            <a:chExt cx="660400" cy="32533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253350"/>
            </a:xfrm>
            <a:custGeom>
              <a:avLst/>
              <a:gdLst/>
              <a:ahLst/>
              <a:cxnLst/>
              <a:rect l="l" t="t" r="r" b="b"/>
              <a:pathLst>
                <a:path w="660400" h="3253350">
                  <a:moveTo>
                    <a:pt x="535940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3128890"/>
                  </a:lnTo>
                  <a:cubicBezTo>
                    <a:pt x="660400" y="3197470"/>
                    <a:pt x="604520" y="3253350"/>
                    <a:pt x="535940" y="3253350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170452" y="829571"/>
            <a:ext cx="8925174" cy="8627858"/>
            <a:chOff x="-67670" y="0"/>
            <a:chExt cx="3690051" cy="3567128"/>
          </a:xfrm>
        </p:grpSpPr>
        <p:sp>
          <p:nvSpPr>
            <p:cNvPr id="6" name="Freeform 6"/>
            <p:cNvSpPr/>
            <p:nvPr/>
          </p:nvSpPr>
          <p:spPr>
            <a:xfrm>
              <a:off x="-6767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48377" y="1694869"/>
            <a:ext cx="7315160" cy="4140989"/>
            <a:chOff x="-275882" y="-364832"/>
            <a:chExt cx="9753545" cy="5521319"/>
          </a:xfrm>
        </p:grpSpPr>
        <p:sp>
          <p:nvSpPr>
            <p:cNvPr id="9" name="TextBox 9"/>
            <p:cNvSpPr txBox="1"/>
            <p:nvPr/>
          </p:nvSpPr>
          <p:spPr>
            <a:xfrm>
              <a:off x="0" y="882610"/>
              <a:ext cx="9443798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275882" y="-364832"/>
              <a:ext cx="9443797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 smtClean="0">
                  <a:solidFill>
                    <a:srgbClr val="75C7FB"/>
                  </a:solidFill>
                  <a:latin typeface="Inknut Antiqua Medium"/>
                </a:rPr>
                <a:t>= </a:t>
              </a:r>
              <a:r>
                <a:rPr lang="en-US" sz="3600" b="1" u="sng" dirty="0" err="1" smtClean="0">
                  <a:solidFill>
                    <a:srgbClr val="75C7FB"/>
                  </a:solidFill>
                  <a:latin typeface="Inknut Antiqua Medium"/>
                </a:rPr>
                <a:t>em</a:t>
              </a:r>
              <a:r>
                <a:rPr lang="en-US" sz="3600" b="1" u="sng" dirty="0" smtClean="0">
                  <a:solidFill>
                    <a:srgbClr val="75C7FB"/>
                  </a:solidFill>
                  <a:latin typeface="Inknut Antiqua Medium"/>
                </a:rPr>
                <a:t> que </a:t>
              </a:r>
              <a:r>
                <a:rPr lang="en-US" sz="3600" b="1" u="sng" dirty="0" err="1" smtClean="0">
                  <a:solidFill>
                    <a:srgbClr val="75C7FB"/>
                  </a:solidFill>
                  <a:latin typeface="Inknut Antiqua Medium"/>
                </a:rPr>
                <a:t>lugar</a:t>
              </a:r>
              <a:endParaRPr lang="en-US" sz="3600" b="1" u="sng" dirty="0">
                <a:solidFill>
                  <a:srgbClr val="75C7FB"/>
                </a:solidFill>
                <a:latin typeface="Inknut Antiqua Medium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3865" y="2095651"/>
              <a:ext cx="9443798" cy="614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endParaRPr lang="en-US" sz="2800" dirty="0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275881" y="1643811"/>
              <a:ext cx="9443798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 smtClean="0">
                  <a:solidFill>
                    <a:srgbClr val="000000"/>
                  </a:solidFill>
                  <a:latin typeface="Muli Regular"/>
                </a:rPr>
                <a:t>É um </a:t>
              </a:r>
              <a:r>
                <a:rPr lang="en-US" sz="2800" dirty="0" err="1" smtClean="0">
                  <a:solidFill>
                    <a:srgbClr val="000000"/>
                  </a:solidFill>
                  <a:latin typeface="Muli Regular"/>
                </a:rPr>
                <a:t>advérbio</a:t>
              </a:r>
              <a:r>
                <a:rPr lang="en-US" sz="2800" dirty="0" smtClean="0">
                  <a:solidFill>
                    <a:srgbClr val="000000"/>
                  </a:solidFill>
                  <a:latin typeface="Muli Regular"/>
                </a:rPr>
                <a:t>* que </a:t>
              </a:r>
              <a:r>
                <a:rPr lang="en-US" sz="2800" dirty="0" err="1" smtClean="0">
                  <a:solidFill>
                    <a:srgbClr val="000000"/>
                  </a:solidFill>
                  <a:latin typeface="Muli Regular"/>
                </a:rPr>
                <a:t>expressa</a:t>
              </a:r>
              <a:r>
                <a:rPr lang="en-US" sz="2800" dirty="0" smtClean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Muli Regular"/>
                </a:rPr>
                <a:t>noção</a:t>
              </a:r>
              <a:r>
                <a:rPr lang="en-US" sz="2800" dirty="0" smtClean="0">
                  <a:solidFill>
                    <a:srgbClr val="000000"/>
                  </a:solidFill>
                  <a:latin typeface="Muli Regular"/>
                </a:rPr>
                <a:t> de </a:t>
              </a:r>
              <a:r>
                <a:rPr lang="en-US" sz="2800" dirty="0" err="1" smtClean="0">
                  <a:solidFill>
                    <a:srgbClr val="000000"/>
                  </a:solidFill>
                  <a:latin typeface="Muli Regular"/>
                </a:rPr>
                <a:t>lugar</a:t>
              </a:r>
              <a:r>
                <a:rPr lang="en-US" sz="2800" dirty="0" smtClean="0">
                  <a:solidFill>
                    <a:srgbClr val="000000"/>
                  </a:solidFill>
                  <a:latin typeface="Muli Regular"/>
                </a:rPr>
                <a:t>, mas </a:t>
              </a:r>
              <a:r>
                <a:rPr lang="en-US" sz="2800" dirty="0" err="1" smtClean="0">
                  <a:solidFill>
                    <a:srgbClr val="000000"/>
                  </a:solidFill>
                  <a:latin typeface="Muli Regular"/>
                </a:rPr>
                <a:t>sempre</a:t>
              </a:r>
              <a:r>
                <a:rPr lang="en-US" sz="2800" dirty="0" smtClean="0">
                  <a:solidFill>
                    <a:srgbClr val="000000"/>
                  </a:solidFill>
                  <a:latin typeface="Muli Regular"/>
                </a:rPr>
                <a:t> de forma </a:t>
              </a:r>
              <a:r>
                <a:rPr lang="en-US" sz="2800" dirty="0" err="1" smtClean="0">
                  <a:solidFill>
                    <a:srgbClr val="000000"/>
                  </a:solidFill>
                  <a:latin typeface="Muli Regular"/>
                </a:rPr>
                <a:t>estática</a:t>
              </a:r>
              <a:r>
                <a:rPr lang="en-US" sz="2800" dirty="0" smtClean="0">
                  <a:solidFill>
                    <a:srgbClr val="000000"/>
                  </a:solidFill>
                  <a:latin typeface="Muli Regular"/>
                </a:rPr>
                <a:t>, </a:t>
              </a:r>
              <a:r>
                <a:rPr lang="en-US" sz="2800" dirty="0" err="1" smtClean="0">
                  <a:solidFill>
                    <a:srgbClr val="000000"/>
                  </a:solidFill>
                  <a:latin typeface="Muli Regular"/>
                </a:rPr>
                <a:t>ou</a:t>
              </a:r>
              <a:r>
                <a:rPr lang="en-US" sz="2800" dirty="0" smtClean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Muli Regular"/>
                </a:rPr>
                <a:t>seja</a:t>
              </a:r>
              <a:r>
                <a:rPr lang="en-US" sz="2800" dirty="0" smtClean="0">
                  <a:solidFill>
                    <a:srgbClr val="000000"/>
                  </a:solidFill>
                  <a:latin typeface="Muli Regular"/>
                </a:rPr>
                <a:t>, </a:t>
              </a:r>
              <a:r>
                <a:rPr lang="en-US" sz="2800" dirty="0" err="1" smtClean="0">
                  <a:solidFill>
                    <a:srgbClr val="000000"/>
                  </a:solidFill>
                  <a:latin typeface="Muli Regular"/>
                </a:rPr>
                <a:t>sem</a:t>
              </a:r>
              <a:r>
                <a:rPr lang="en-US" sz="2800" dirty="0" smtClean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Muli Regular"/>
                </a:rPr>
                <a:t>movimento</a:t>
              </a:r>
              <a:r>
                <a:rPr lang="en-US" sz="2800" dirty="0" smtClean="0">
                  <a:solidFill>
                    <a:srgbClr val="000000"/>
                  </a:solidFill>
                  <a:latin typeface="Muli Regular"/>
                </a:rPr>
                <a:t>. </a:t>
              </a:r>
              <a:endParaRPr lang="en-US" sz="2800" dirty="0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67741" y="4301552"/>
              <a:ext cx="9443797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2800" dirty="0" smtClean="0">
                  <a:solidFill>
                    <a:srgbClr val="75C7FB"/>
                  </a:solidFill>
                  <a:latin typeface="Inknut Antiqua Medium"/>
                </a:rPr>
                <a:t>Ex.: Moro </a:t>
              </a:r>
              <a:r>
                <a:rPr lang="en-US" sz="2800" dirty="0" err="1" smtClean="0">
                  <a:solidFill>
                    <a:srgbClr val="75C7FB"/>
                  </a:solidFill>
                  <a:latin typeface="Inknut Antiqua Medium"/>
                </a:rPr>
                <a:t>onde</a:t>
              </a:r>
              <a:r>
                <a:rPr lang="en-US" sz="2800" dirty="0" smtClean="0">
                  <a:solidFill>
                    <a:srgbClr val="75C7FB"/>
                  </a:solidFill>
                  <a:latin typeface="Inknut Antiqua Medium"/>
                </a:rPr>
                <a:t> o </a:t>
              </a:r>
              <a:r>
                <a:rPr lang="en-US" sz="2800" dirty="0" err="1" smtClean="0">
                  <a:solidFill>
                    <a:srgbClr val="75C7FB"/>
                  </a:solidFill>
                  <a:latin typeface="Inknut Antiqua Medium"/>
                </a:rPr>
                <a:t>ônibus</a:t>
              </a:r>
              <a:r>
                <a:rPr lang="en-US" sz="2800" dirty="0" smtClean="0">
                  <a:solidFill>
                    <a:srgbClr val="75C7FB"/>
                  </a:solidFill>
                  <a:latin typeface="Inknut Antiqua Medium"/>
                </a:rPr>
                <a:t> 255 </a:t>
              </a:r>
              <a:r>
                <a:rPr lang="en-US" sz="2800" dirty="0" err="1" smtClean="0">
                  <a:solidFill>
                    <a:srgbClr val="75C7FB"/>
                  </a:solidFill>
                  <a:latin typeface="Inknut Antiqua Medium"/>
                </a:rPr>
                <a:t>passa</a:t>
              </a:r>
              <a:r>
                <a:rPr lang="en-US" sz="2800" dirty="0" smtClean="0">
                  <a:solidFill>
                    <a:srgbClr val="75C7FB"/>
                  </a:solidFill>
                  <a:latin typeface="Inknut Antiqua Medium"/>
                </a:rPr>
                <a:t>.</a:t>
              </a:r>
              <a:endParaRPr lang="en-US" sz="2800" dirty="0">
                <a:solidFill>
                  <a:srgbClr val="75C7FB"/>
                </a:solidFill>
                <a:latin typeface="Inknut Antiqua Medium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68918" y="4500487"/>
            <a:ext cx="5736313" cy="1039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11500" spc="-72" dirty="0" smtClean="0">
                <a:solidFill>
                  <a:srgbClr val="FFFFFF"/>
                </a:solidFill>
                <a:latin typeface="Muli Bold"/>
              </a:rPr>
              <a:t>ONDE</a:t>
            </a:r>
            <a:endParaRPr lang="en-US" sz="11500" spc="-72" dirty="0">
              <a:solidFill>
                <a:srgbClr val="FFFFFF"/>
              </a:solidFill>
              <a:latin typeface="Muli Bold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15977980" y="8311727"/>
            <a:ext cx="720315" cy="720315"/>
            <a:chOff x="0" y="0"/>
            <a:chExt cx="960421" cy="960421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21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3607" y="8543765"/>
            <a:ext cx="1123481" cy="1361795"/>
          </a:xfrm>
          <a:prstGeom prst="rect">
            <a:avLst/>
          </a:prstGeom>
        </p:spPr>
      </p:pic>
      <p:grpSp>
        <p:nvGrpSpPr>
          <p:cNvPr id="22" name="Group 9"/>
          <p:cNvGrpSpPr/>
          <p:nvPr/>
        </p:nvGrpSpPr>
        <p:grpSpPr>
          <a:xfrm>
            <a:off x="1894712" y="8753490"/>
            <a:ext cx="5190902" cy="1677563"/>
            <a:chOff x="0" y="0"/>
            <a:chExt cx="10321346" cy="2903660"/>
          </a:xfrm>
        </p:grpSpPr>
        <p:grpSp>
          <p:nvGrpSpPr>
            <p:cNvPr id="23" name="Group 10"/>
            <p:cNvGrpSpPr/>
            <p:nvPr/>
          </p:nvGrpSpPr>
          <p:grpSpPr>
            <a:xfrm>
              <a:off x="0" y="0"/>
              <a:ext cx="10321346" cy="2109942"/>
              <a:chOff x="0" y="0"/>
              <a:chExt cx="5421664" cy="1108324"/>
            </a:xfrm>
          </p:grpSpPr>
          <p:sp>
            <p:nvSpPr>
              <p:cNvPr id="25" name="Freeform 11"/>
              <p:cNvSpPr/>
              <p:nvPr/>
            </p:nvSpPr>
            <p:spPr>
              <a:xfrm>
                <a:off x="0" y="0"/>
                <a:ext cx="5421664" cy="1108324"/>
              </a:xfrm>
              <a:custGeom>
                <a:avLst/>
                <a:gdLst/>
                <a:ahLst/>
                <a:cxnLst/>
                <a:rect l="l" t="t" r="r" b="b"/>
                <a:pathLst>
                  <a:path w="5421664" h="1108324">
                    <a:moveTo>
                      <a:pt x="5297203" y="1108324"/>
                    </a:moveTo>
                    <a:lnTo>
                      <a:pt x="124460" y="1108324"/>
                    </a:lnTo>
                    <a:cubicBezTo>
                      <a:pt x="55880" y="1108324"/>
                      <a:pt x="0" y="1052444"/>
                      <a:pt x="0" y="98386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297204" y="0"/>
                    </a:lnTo>
                    <a:cubicBezTo>
                      <a:pt x="5365784" y="0"/>
                      <a:pt x="5421664" y="55880"/>
                      <a:pt x="5421664" y="124460"/>
                    </a:cubicBezTo>
                    <a:lnTo>
                      <a:pt x="5421664" y="983864"/>
                    </a:lnTo>
                    <a:cubicBezTo>
                      <a:pt x="5421664" y="1052444"/>
                      <a:pt x="5365784" y="1108324"/>
                      <a:pt x="5297204" y="110832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12"/>
            <p:cNvSpPr txBox="1"/>
            <p:nvPr/>
          </p:nvSpPr>
          <p:spPr>
            <a:xfrm>
              <a:off x="1022151" y="434022"/>
              <a:ext cx="8524243" cy="2469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endParaRPr lang="en-US" sz="7200" spc="-72" dirty="0">
                <a:solidFill>
                  <a:srgbClr val="FFFFFF"/>
                </a:solidFill>
                <a:latin typeface="Muli Bold"/>
              </a:endParaRP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1941065" y="8772161"/>
            <a:ext cx="514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Muli Regular" panose="020B0604020202020204" charset="0"/>
              </a:rPr>
              <a:t>Advérbio é uma palavra invariável que se relaciona com o verbo para indicar as circunstâncias (de tempo, lugar, de modo </a:t>
            </a:r>
            <a:r>
              <a:rPr lang="pt-BR" dirty="0" err="1" smtClean="0">
                <a:latin typeface="Muli Regular" panose="020B0604020202020204" charset="0"/>
              </a:rPr>
              <a:t>etc</a:t>
            </a:r>
            <a:r>
              <a:rPr lang="pt-BR" dirty="0" smtClean="0">
                <a:latin typeface="Muli Regular" panose="020B0604020202020204" charset="0"/>
              </a:rPr>
              <a:t>) em que ocorre o fato verbal. </a:t>
            </a:r>
            <a:endParaRPr lang="pt-BR" dirty="0">
              <a:latin typeface="Muli Regular" panose="020B0604020202020204" charset="0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9048379" y="6398380"/>
            <a:ext cx="7082849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Onde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você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 mora?</a:t>
            </a:r>
          </a:p>
          <a:p>
            <a:pPr marL="457200" indent="-4572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Não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sei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onde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fica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sua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cidade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.</a:t>
            </a:r>
          </a:p>
          <a:p>
            <a:pPr marL="457200" indent="-4572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Você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sabe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onde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posso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encontrar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 o </a:t>
            </a:r>
            <a:r>
              <a:rPr lang="en-US" sz="2800" dirty="0" err="1" smtClean="0">
                <a:solidFill>
                  <a:srgbClr val="75C7FB"/>
                </a:solidFill>
                <a:latin typeface="Inknut Antiqua Medium"/>
              </a:rPr>
              <a:t>detergente</a:t>
            </a:r>
            <a:r>
              <a:rPr lang="en-US" sz="2800" dirty="0" smtClean="0">
                <a:solidFill>
                  <a:srgbClr val="75C7FB"/>
                </a:solidFill>
                <a:latin typeface="Inknut Antiqua Medium"/>
              </a:rPr>
              <a:t>?</a:t>
            </a:r>
            <a:endParaRPr lang="en-US" sz="2800" dirty="0">
              <a:solidFill>
                <a:srgbClr val="75C7FB"/>
              </a:solidFill>
              <a:latin typeface="Inknut Antiqua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6643153" y="6938312"/>
            <a:ext cx="3054598" cy="41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48CD"/>
                </a:solidFill>
                <a:latin typeface="Space Mono"/>
              </a:rPr>
              <a:t>PITCH DECK V 1.0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16475" y="829571"/>
            <a:ext cx="1597318" cy="7868918"/>
            <a:chOff x="0" y="0"/>
            <a:chExt cx="660400" cy="32533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253350"/>
            </a:xfrm>
            <a:custGeom>
              <a:avLst/>
              <a:gdLst/>
              <a:ahLst/>
              <a:cxnLst/>
              <a:rect l="l" t="t" r="r" b="b"/>
              <a:pathLst>
                <a:path w="660400" h="3253350">
                  <a:moveTo>
                    <a:pt x="535940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3128890"/>
                  </a:lnTo>
                  <a:cubicBezTo>
                    <a:pt x="660400" y="3197470"/>
                    <a:pt x="604520" y="3253350"/>
                    <a:pt x="535940" y="3253350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34125" y="829571"/>
            <a:ext cx="8925174" cy="8627858"/>
            <a:chOff x="0" y="0"/>
            <a:chExt cx="3690051" cy="3567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43183" y="1918487"/>
            <a:ext cx="7925298" cy="4203647"/>
            <a:chOff x="-282808" y="-66675"/>
            <a:chExt cx="10567063" cy="5604864"/>
          </a:xfrm>
        </p:grpSpPr>
        <p:sp>
          <p:nvSpPr>
            <p:cNvPr id="9" name="TextBox 9"/>
            <p:cNvSpPr txBox="1"/>
            <p:nvPr/>
          </p:nvSpPr>
          <p:spPr>
            <a:xfrm>
              <a:off x="-282808" y="1467300"/>
              <a:ext cx="10567063" cy="1333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3200" dirty="0" err="1" smtClean="0">
                  <a:solidFill>
                    <a:srgbClr val="000000"/>
                  </a:solidFill>
                  <a:latin typeface="Muli Regular"/>
                </a:rPr>
                <a:t>Lógica</a:t>
              </a:r>
              <a:r>
                <a:rPr lang="en-US" sz="3200" dirty="0" smtClean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Muli Regular"/>
                </a:rPr>
                <a:t>semelhante</a:t>
              </a:r>
              <a:r>
                <a:rPr lang="en-US" sz="3200" dirty="0" smtClean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Muli Regular"/>
                </a:rPr>
                <a:t>ao</a:t>
              </a:r>
              <a:r>
                <a:rPr lang="en-US" sz="3200" dirty="0" smtClean="0">
                  <a:solidFill>
                    <a:srgbClr val="000000"/>
                  </a:solidFill>
                  <a:latin typeface="Muli Regular"/>
                </a:rPr>
                <a:t> “</a:t>
              </a:r>
              <a:r>
                <a:rPr lang="en-US" sz="3200" dirty="0" err="1" smtClean="0">
                  <a:solidFill>
                    <a:srgbClr val="000000"/>
                  </a:solidFill>
                  <a:latin typeface="Muli Regular"/>
                </a:rPr>
                <a:t>onde</a:t>
              </a:r>
              <a:r>
                <a:rPr lang="en-US" sz="3200" dirty="0" smtClean="0">
                  <a:solidFill>
                    <a:srgbClr val="000000"/>
                  </a:solidFill>
                  <a:latin typeface="Muli Regular"/>
                </a:rPr>
                <a:t>”, </a:t>
              </a:r>
              <a:r>
                <a:rPr lang="en-US" sz="3200" dirty="0" err="1" smtClean="0">
                  <a:solidFill>
                    <a:srgbClr val="000000"/>
                  </a:solidFill>
                  <a:latin typeface="Muli Regular"/>
                </a:rPr>
                <a:t>porém</a:t>
              </a:r>
              <a:r>
                <a:rPr lang="en-US" sz="3200" dirty="0" smtClean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Muli Regular"/>
                </a:rPr>
                <a:t>expressa</a:t>
              </a:r>
              <a:r>
                <a:rPr lang="en-US" sz="3200" dirty="0" smtClean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Muli Regular"/>
                </a:rPr>
                <a:t>ideia</a:t>
              </a:r>
              <a:r>
                <a:rPr lang="en-US" sz="3200" dirty="0" smtClean="0">
                  <a:solidFill>
                    <a:srgbClr val="000000"/>
                  </a:solidFill>
                  <a:latin typeface="Muli Regular"/>
                </a:rPr>
                <a:t> de </a:t>
              </a:r>
              <a:r>
                <a:rPr lang="en-US" sz="3200" dirty="0" err="1" smtClean="0">
                  <a:solidFill>
                    <a:srgbClr val="000000"/>
                  </a:solidFill>
                  <a:latin typeface="Muli Regular"/>
                </a:rPr>
                <a:t>movimento</a:t>
              </a:r>
              <a:r>
                <a:rPr lang="en-US" sz="3200" dirty="0" smtClean="0">
                  <a:solidFill>
                    <a:srgbClr val="000000"/>
                  </a:solidFill>
                  <a:latin typeface="Muli Regular"/>
                </a:rPr>
                <a:t>/</a:t>
              </a:r>
              <a:r>
                <a:rPr lang="en-US" sz="3200" dirty="0" err="1" smtClean="0">
                  <a:solidFill>
                    <a:srgbClr val="000000"/>
                  </a:solidFill>
                  <a:latin typeface="Muli Regular"/>
                </a:rPr>
                <a:t>transporte</a:t>
              </a:r>
              <a:r>
                <a:rPr lang="en-US" sz="3200" dirty="0" smtClean="0">
                  <a:solidFill>
                    <a:srgbClr val="000000"/>
                  </a:solidFill>
                  <a:latin typeface="Muli Regular"/>
                </a:rPr>
                <a:t>.  </a:t>
              </a:r>
              <a:endParaRPr lang="en-US" sz="3200" dirty="0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9443798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 smtClean="0">
                  <a:solidFill>
                    <a:srgbClr val="75C7FB"/>
                  </a:solidFill>
                  <a:latin typeface="Inknut Antiqua Medium"/>
                </a:rPr>
                <a:t>=  a que </a:t>
              </a:r>
              <a:r>
                <a:rPr lang="en-US" sz="3600" dirty="0" err="1" smtClean="0">
                  <a:solidFill>
                    <a:srgbClr val="75C7FB"/>
                  </a:solidFill>
                  <a:latin typeface="Inknut Antiqua Medium"/>
                </a:rPr>
                <a:t>lugar</a:t>
              </a:r>
              <a:endParaRPr lang="en-US" sz="3600" dirty="0">
                <a:solidFill>
                  <a:srgbClr val="75C7FB"/>
                </a:solidFill>
                <a:latin typeface="Inknut Antiqua Medi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67769" y="3828319"/>
              <a:ext cx="9443798" cy="1709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 smtClean="0">
                  <a:solidFill>
                    <a:srgbClr val="75C7FB"/>
                  </a:solidFill>
                  <a:latin typeface="Inknut Antiqua Medium"/>
                </a:rPr>
                <a:t>Ex.: O </a:t>
              </a:r>
              <a:r>
                <a:rPr lang="en-US" sz="3600" dirty="0" err="1" smtClean="0">
                  <a:solidFill>
                    <a:srgbClr val="75C7FB"/>
                  </a:solidFill>
                  <a:latin typeface="Inknut Antiqua Medium"/>
                </a:rPr>
                <a:t>lugar</a:t>
              </a:r>
              <a:r>
                <a:rPr lang="en-US" sz="3600" dirty="0" smtClean="0">
                  <a:solidFill>
                    <a:srgbClr val="75C7FB"/>
                  </a:solidFill>
                  <a:latin typeface="Inknut Antiqua Medium"/>
                </a:rPr>
                <a:t> </a:t>
              </a:r>
              <a:r>
                <a:rPr lang="en-US" sz="3600" b="1" u="sng" dirty="0" smtClean="0">
                  <a:solidFill>
                    <a:srgbClr val="75C7FB"/>
                  </a:solidFill>
                  <a:latin typeface="Inknut Antiqua Medium"/>
                </a:rPr>
                <a:t>aonde</a:t>
              </a:r>
              <a:r>
                <a:rPr lang="en-US" sz="3600" dirty="0" smtClean="0">
                  <a:solidFill>
                    <a:srgbClr val="75C7FB"/>
                  </a:solidFill>
                  <a:latin typeface="Inknut Antiqua Medium"/>
                </a:rPr>
                <a:t> </a:t>
              </a:r>
              <a:r>
                <a:rPr lang="en-US" sz="3600" dirty="0" err="1" smtClean="0">
                  <a:solidFill>
                    <a:srgbClr val="75C7FB"/>
                  </a:solidFill>
                  <a:latin typeface="Inknut Antiqua Medium"/>
                </a:rPr>
                <a:t>eu</a:t>
              </a:r>
              <a:r>
                <a:rPr lang="en-US" sz="3600" dirty="0" smtClean="0">
                  <a:solidFill>
                    <a:srgbClr val="75C7FB"/>
                  </a:solidFill>
                  <a:latin typeface="Inknut Antiqua Medium"/>
                </a:rPr>
                <a:t> </a:t>
              </a:r>
              <a:r>
                <a:rPr lang="en-US" sz="3600" dirty="0" err="1" smtClean="0">
                  <a:solidFill>
                    <a:srgbClr val="75C7FB"/>
                  </a:solidFill>
                  <a:latin typeface="Inknut Antiqua Medium"/>
                </a:rPr>
                <a:t>quero</a:t>
              </a:r>
              <a:r>
                <a:rPr lang="en-US" sz="3600" dirty="0" smtClean="0">
                  <a:solidFill>
                    <a:srgbClr val="75C7FB"/>
                  </a:solidFill>
                  <a:latin typeface="Inknut Antiqua Medium"/>
                </a:rPr>
                <a:t> </a:t>
              </a:r>
              <a:r>
                <a:rPr lang="en-US" sz="3600" b="1" u="sng" dirty="0" smtClean="0">
                  <a:solidFill>
                    <a:srgbClr val="75C7FB"/>
                  </a:solidFill>
                  <a:latin typeface="Inknut Antiqua Medium"/>
                </a:rPr>
                <a:t>ir</a:t>
              </a:r>
              <a:r>
                <a:rPr lang="en-US" sz="3600" dirty="0" smtClean="0">
                  <a:solidFill>
                    <a:srgbClr val="75C7FB"/>
                  </a:solidFill>
                  <a:latin typeface="Inknut Antiqua Medium"/>
                </a:rPr>
                <a:t> é do outro </a:t>
              </a:r>
              <a:r>
                <a:rPr lang="en-US" sz="3600" dirty="0" err="1" smtClean="0">
                  <a:solidFill>
                    <a:srgbClr val="75C7FB"/>
                  </a:solidFill>
                  <a:latin typeface="Inknut Antiqua Medium"/>
                </a:rPr>
                <a:t>lado</a:t>
              </a:r>
              <a:r>
                <a:rPr lang="en-US" sz="3600" dirty="0" smtClean="0">
                  <a:solidFill>
                    <a:srgbClr val="75C7FB"/>
                  </a:solidFill>
                  <a:latin typeface="Inknut Antiqua Medium"/>
                </a:rPr>
                <a:t> da </a:t>
              </a:r>
              <a:r>
                <a:rPr lang="en-US" sz="3600" dirty="0" err="1" smtClean="0">
                  <a:solidFill>
                    <a:srgbClr val="75C7FB"/>
                  </a:solidFill>
                  <a:latin typeface="Inknut Antiqua Medium"/>
                </a:rPr>
                <a:t>cidade</a:t>
              </a:r>
              <a:r>
                <a:rPr lang="en-US" sz="3600" dirty="0" smtClean="0">
                  <a:solidFill>
                    <a:srgbClr val="75C7FB"/>
                  </a:solidFill>
                  <a:latin typeface="Inknut Antiqua Medium"/>
                </a:rPr>
                <a:t>. </a:t>
              </a:r>
              <a:endParaRPr lang="en-US" sz="3600" dirty="0">
                <a:solidFill>
                  <a:srgbClr val="75C7FB"/>
                </a:solidFill>
                <a:latin typeface="Inknut Antiqua Medium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4400" y="4500487"/>
            <a:ext cx="5736313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11500" spc="-72" dirty="0" smtClean="0">
                <a:solidFill>
                  <a:srgbClr val="FFFFFF"/>
                </a:solidFill>
                <a:latin typeface="Muli Bold"/>
              </a:rPr>
              <a:t>AONDE</a:t>
            </a:r>
            <a:endParaRPr lang="en-US" sz="11500" spc="-72" dirty="0">
              <a:solidFill>
                <a:srgbClr val="FFFFFF"/>
              </a:solidFill>
              <a:latin typeface="Muli Bold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15977980" y="8311727"/>
            <a:ext cx="720315" cy="720315"/>
            <a:chOff x="0" y="0"/>
            <a:chExt cx="960421" cy="960421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21" name="TextBox 12"/>
          <p:cNvSpPr txBox="1"/>
          <p:nvPr/>
        </p:nvSpPr>
        <p:spPr>
          <a:xfrm>
            <a:off x="9255288" y="6630731"/>
            <a:ext cx="708284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75C7FB"/>
                </a:solidFill>
                <a:latin typeface="Inknut Antiqua Medium"/>
              </a:rPr>
              <a:t>A </a:t>
            </a:r>
            <a:r>
              <a:rPr lang="en-US" sz="3600" dirty="0" err="1" smtClean="0">
                <a:solidFill>
                  <a:srgbClr val="75C7FB"/>
                </a:solidFill>
                <a:latin typeface="Inknut Antiqua Medium"/>
              </a:rPr>
              <a:t>cidade</a:t>
            </a:r>
            <a:r>
              <a:rPr lang="en-US" sz="36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3600" b="1" u="sng" dirty="0" smtClean="0">
                <a:solidFill>
                  <a:srgbClr val="75C7FB"/>
                </a:solidFill>
                <a:latin typeface="Inknut Antiqua Medium"/>
              </a:rPr>
              <a:t>aonde</a:t>
            </a:r>
            <a:r>
              <a:rPr lang="en-US" sz="36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3600" b="1" u="sng" dirty="0" err="1" smtClean="0">
                <a:solidFill>
                  <a:srgbClr val="75C7FB"/>
                </a:solidFill>
                <a:latin typeface="Inknut Antiqua Medium"/>
              </a:rPr>
              <a:t>cheguei</a:t>
            </a:r>
            <a:r>
              <a:rPr lang="en-US" sz="36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3600" dirty="0" err="1" smtClean="0">
                <a:solidFill>
                  <a:srgbClr val="75C7FB"/>
                </a:solidFill>
                <a:latin typeface="Inknut Antiqua Medium"/>
              </a:rPr>
              <a:t>está</a:t>
            </a:r>
            <a:r>
              <a:rPr lang="en-US" sz="36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3600" dirty="0" err="1" smtClean="0">
                <a:solidFill>
                  <a:srgbClr val="75C7FB"/>
                </a:solidFill>
                <a:latin typeface="Inknut Antiqua Medium"/>
              </a:rPr>
              <a:t>chovendo</a:t>
            </a:r>
            <a:r>
              <a:rPr lang="en-US" sz="3600" dirty="0" smtClean="0">
                <a:solidFill>
                  <a:srgbClr val="75C7FB"/>
                </a:solidFill>
                <a:latin typeface="Inknut Antiqua Medium"/>
              </a:rPr>
              <a:t> </a:t>
            </a:r>
            <a:r>
              <a:rPr lang="en-US" sz="3600" dirty="0" err="1" smtClean="0">
                <a:solidFill>
                  <a:srgbClr val="75C7FB"/>
                </a:solidFill>
                <a:latin typeface="Inknut Antiqua Medium"/>
              </a:rPr>
              <a:t>muito</a:t>
            </a:r>
            <a:r>
              <a:rPr lang="en-US" sz="3600" dirty="0" smtClean="0">
                <a:solidFill>
                  <a:srgbClr val="75C7FB"/>
                </a:solidFill>
                <a:latin typeface="Inknut Antiqua Medium"/>
              </a:rPr>
              <a:t>.  </a:t>
            </a:r>
            <a:endParaRPr lang="en-US" sz="3600" dirty="0">
              <a:solidFill>
                <a:srgbClr val="75C7FB"/>
              </a:solidFill>
              <a:latin typeface="Inknut Antiqu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67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29498"/>
            <a:ext cx="4629150" cy="8230183"/>
            <a:chOff x="0" y="0"/>
            <a:chExt cx="1913890" cy="3402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402712"/>
            </a:xfrm>
            <a:custGeom>
              <a:avLst/>
              <a:gdLst/>
              <a:ahLst/>
              <a:cxnLst/>
              <a:rect l="l" t="t" r="r" b="b"/>
              <a:pathLst>
                <a:path w="1913890" h="3402712">
                  <a:moveTo>
                    <a:pt x="1789430" y="3402712"/>
                  </a:moveTo>
                  <a:lnTo>
                    <a:pt x="124460" y="3402712"/>
                  </a:lnTo>
                  <a:cubicBezTo>
                    <a:pt x="55880" y="3402712"/>
                    <a:pt x="0" y="3346832"/>
                    <a:pt x="0" y="32782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3278252"/>
                  </a:lnTo>
                  <a:cubicBezTo>
                    <a:pt x="1913890" y="3346832"/>
                    <a:pt x="1858010" y="3402712"/>
                    <a:pt x="1789430" y="3402712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99378" y="829498"/>
            <a:ext cx="14083522" cy="8628004"/>
            <a:chOff x="0" y="0"/>
            <a:chExt cx="5822734" cy="3567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22735" cy="3567189"/>
            </a:xfrm>
            <a:custGeom>
              <a:avLst/>
              <a:gdLst/>
              <a:ahLst/>
              <a:cxnLst/>
              <a:rect l="l" t="t" r="r" b="b"/>
              <a:pathLst>
                <a:path w="5822735" h="3567189">
                  <a:moveTo>
                    <a:pt x="5698274" y="3567188"/>
                  </a:moveTo>
                  <a:lnTo>
                    <a:pt x="124460" y="3567188"/>
                  </a:lnTo>
                  <a:cubicBezTo>
                    <a:pt x="55880" y="3567188"/>
                    <a:pt x="0" y="3511309"/>
                    <a:pt x="0" y="3442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98275" y="0"/>
                  </a:lnTo>
                  <a:cubicBezTo>
                    <a:pt x="5766855" y="0"/>
                    <a:pt x="5822735" y="55880"/>
                    <a:pt x="5822735" y="124460"/>
                  </a:cubicBezTo>
                  <a:lnTo>
                    <a:pt x="5822735" y="3442729"/>
                  </a:lnTo>
                  <a:cubicBezTo>
                    <a:pt x="5822735" y="3511309"/>
                    <a:pt x="5766855" y="3567189"/>
                    <a:pt x="5698275" y="3567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210651" y="3095925"/>
            <a:ext cx="12343549" cy="398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pt-BR" sz="3600" i="1" dirty="0" smtClean="0"/>
              <a:t>Onde</a:t>
            </a:r>
            <a:r>
              <a:rPr lang="pt-BR" sz="3600" dirty="0" smtClean="0"/>
              <a:t> </a:t>
            </a:r>
            <a:r>
              <a:rPr lang="pt-BR" sz="3600" dirty="0"/>
              <a:t>indica lugar, e </a:t>
            </a:r>
            <a:r>
              <a:rPr lang="pt-BR" sz="3600" b="1" u="sng" dirty="0"/>
              <a:t>não circunstância ou ocasião</a:t>
            </a:r>
            <a:r>
              <a:rPr lang="pt-BR" sz="3600" dirty="0"/>
              <a:t>. É inadequado, portanto, usar </a:t>
            </a:r>
            <a:r>
              <a:rPr lang="pt-BR" sz="3600" i="1" dirty="0"/>
              <a:t>onde</a:t>
            </a:r>
            <a:r>
              <a:rPr lang="pt-BR" sz="3600" dirty="0"/>
              <a:t> em frases deste tipo: </a:t>
            </a:r>
            <a:endParaRPr lang="pt-BR" sz="3600" dirty="0" smtClean="0"/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pt-BR" sz="3600" dirty="0" smtClean="0"/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pt-BR" sz="3600" dirty="0" smtClean="0"/>
              <a:t>Ele </a:t>
            </a:r>
            <a:r>
              <a:rPr lang="pt-BR" sz="3600" dirty="0"/>
              <a:t>viveu numa época </a:t>
            </a:r>
            <a:r>
              <a:rPr lang="pt-BR" sz="3600" i="1" dirty="0"/>
              <a:t>onde</a:t>
            </a:r>
            <a:r>
              <a:rPr lang="pt-BR" sz="3600" dirty="0"/>
              <a:t> havia escravatura. (</a:t>
            </a:r>
            <a:r>
              <a:rPr lang="pt-BR" sz="3600" b="1" dirty="0"/>
              <a:t>VEJA O CERTO</a:t>
            </a:r>
            <a:r>
              <a:rPr lang="pt-BR" sz="3600" dirty="0"/>
              <a:t>: Ele viveu numa época </a:t>
            </a:r>
            <a:r>
              <a:rPr lang="pt-BR" sz="3600" b="1" dirty="0"/>
              <a:t>em que </a:t>
            </a:r>
            <a:r>
              <a:rPr lang="pt-BR" sz="3600" dirty="0"/>
              <a:t>havia escravatura.) </a:t>
            </a:r>
            <a:endParaRPr lang="pt-BR" sz="3600" dirty="0" smtClean="0"/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pt-BR" sz="3600" dirty="0"/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pt-BR" sz="3600" dirty="0" smtClean="0"/>
              <a:t>Houve </a:t>
            </a:r>
            <a:r>
              <a:rPr lang="pt-BR" sz="3600" dirty="0"/>
              <a:t>o interrogatório, </a:t>
            </a:r>
            <a:r>
              <a:rPr lang="pt-BR" sz="3600" i="1" dirty="0"/>
              <a:t>onde</a:t>
            </a:r>
            <a:r>
              <a:rPr lang="pt-BR" sz="3600" dirty="0"/>
              <a:t> o réu pouco falou. (</a:t>
            </a:r>
            <a:r>
              <a:rPr lang="pt-BR" sz="3600" b="1" dirty="0"/>
              <a:t>VEJA O CERTO</a:t>
            </a:r>
            <a:r>
              <a:rPr lang="pt-BR" sz="3600" dirty="0"/>
              <a:t>: Houve o interrogatório, </a:t>
            </a:r>
            <a:r>
              <a:rPr lang="pt-BR" sz="3600" b="1" dirty="0"/>
              <a:t>ocasião em que </a:t>
            </a:r>
            <a:r>
              <a:rPr lang="pt-BR" sz="3600" dirty="0"/>
              <a:t>o réu pouco falou.)</a:t>
            </a:r>
            <a:endParaRPr lang="en-US" sz="3600" dirty="0">
              <a:solidFill>
                <a:srgbClr val="000000"/>
              </a:solidFill>
              <a:latin typeface="Muli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75091" y="1562100"/>
            <a:ext cx="6965518" cy="50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4800" dirty="0" smtClean="0">
                <a:solidFill>
                  <a:srgbClr val="0048CD"/>
                </a:solidFill>
                <a:latin typeface="Space Mono"/>
              </a:rPr>
              <a:t>IMPORTANTE!!!</a:t>
            </a:r>
            <a:endParaRPr lang="en-US" sz="4800" dirty="0">
              <a:solidFill>
                <a:srgbClr val="0048CD"/>
              </a:solidFill>
              <a:latin typeface="Space Mono"/>
            </a:endParaRP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16538985" y="8737187"/>
            <a:ext cx="720315" cy="720315"/>
            <a:chOff x="0" y="0"/>
            <a:chExt cx="960421" cy="96042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24800" y="1554421"/>
            <a:ext cx="9982200" cy="6983564"/>
            <a:chOff x="0" y="0"/>
            <a:chExt cx="1923367" cy="11252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19990" y="-202342"/>
            <a:ext cx="1978908" cy="18403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9092" y="2927515"/>
            <a:ext cx="1978908" cy="1840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74492" y="3174529"/>
            <a:ext cx="218527" cy="2185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15327" y="2995917"/>
            <a:ext cx="115934" cy="11593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10800000">
            <a:off x="16752974" y="9217362"/>
            <a:ext cx="720315" cy="720315"/>
            <a:chOff x="0" y="0"/>
            <a:chExt cx="960421" cy="96042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515797" y="442259"/>
            <a:ext cx="9034445" cy="6297153"/>
            <a:chOff x="-663551" y="-1202422"/>
            <a:chExt cx="12045926" cy="8396207"/>
          </a:xfrm>
        </p:grpSpPr>
        <p:sp>
          <p:nvSpPr>
            <p:cNvPr id="14" name="TextBox 14"/>
            <p:cNvSpPr txBox="1"/>
            <p:nvPr/>
          </p:nvSpPr>
          <p:spPr>
            <a:xfrm>
              <a:off x="-663551" y="-1202422"/>
              <a:ext cx="12045926" cy="135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 dirty="0" smtClean="0">
                  <a:solidFill>
                    <a:srgbClr val="0048CD"/>
                  </a:solidFill>
                  <a:latin typeface="Muli Bold"/>
                </a:rPr>
                <a:t>Agora é </a:t>
              </a:r>
              <a:r>
                <a:rPr lang="en-US" sz="7200" spc="-72" dirty="0" err="1" smtClean="0">
                  <a:solidFill>
                    <a:srgbClr val="0048CD"/>
                  </a:solidFill>
                  <a:latin typeface="Muli Bold"/>
                </a:rPr>
                <a:t>sua</a:t>
              </a:r>
              <a:r>
                <a:rPr lang="en-US" sz="7200" spc="-72" dirty="0" smtClean="0">
                  <a:solidFill>
                    <a:srgbClr val="0048CD"/>
                  </a:solidFill>
                  <a:latin typeface="Muli Bold"/>
                </a:rPr>
                <a:t> </a:t>
              </a:r>
              <a:r>
                <a:rPr lang="en-US" sz="7200" spc="-72" dirty="0" err="1" smtClean="0">
                  <a:solidFill>
                    <a:srgbClr val="0048CD"/>
                  </a:solidFill>
                  <a:latin typeface="Muli Bold"/>
                </a:rPr>
                <a:t>vez</a:t>
              </a:r>
              <a:r>
                <a:rPr lang="en-US" sz="7200" spc="-72" dirty="0" smtClean="0">
                  <a:solidFill>
                    <a:srgbClr val="0048CD"/>
                  </a:solidFill>
                  <a:latin typeface="Muli Bold"/>
                </a:rPr>
                <a:t>!</a:t>
              </a:r>
              <a:endParaRPr lang="en-US" sz="7200" spc="-72" dirty="0">
                <a:solidFill>
                  <a:srgbClr val="0048CD"/>
                </a:solidFill>
                <a:latin typeface="Muli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436880" y="2919109"/>
              <a:ext cx="9377445" cy="42746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De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acordo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 com o que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você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aprendeu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,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analise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 a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tirinha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ao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lado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 e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justifique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 o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uso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 de “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onde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” e “aonde”.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Anote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 a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resposta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em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seu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Inknut Antiqua Medium"/>
                </a:rPr>
                <a:t>caderno</a:t>
              </a:r>
              <a:r>
                <a:rPr lang="en-US" sz="3200" dirty="0" smtClean="0">
                  <a:solidFill>
                    <a:srgbClr val="000000"/>
                  </a:solidFill>
                  <a:latin typeface="Inknut Antiqua Medium"/>
                </a:rPr>
                <a:t>. </a:t>
              </a:r>
              <a:endParaRPr lang="en-US" sz="3200" dirty="0">
                <a:solidFill>
                  <a:srgbClr val="000000"/>
                </a:solidFill>
                <a:latin typeface="Inknut Antiqua Medium"/>
              </a:endParaRPr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3037728"/>
            <a:ext cx="9982199" cy="37016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5094" y="8039100"/>
            <a:ext cx="1862999" cy="180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00108" y="1554421"/>
            <a:ext cx="4693810" cy="2746189"/>
            <a:chOff x="0" y="0"/>
            <a:chExt cx="1923367" cy="11252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19990" y="-202342"/>
            <a:ext cx="1978908" cy="18403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9092" y="2927515"/>
            <a:ext cx="1978908" cy="18403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302980"/>
            <a:ext cx="9034445" cy="961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Muli Regular"/>
              </a:rPr>
              <a:t>E </a:t>
            </a:r>
            <a:r>
              <a:rPr lang="en-US" sz="2800" dirty="0" err="1" smtClean="0">
                <a:solidFill>
                  <a:srgbClr val="000000"/>
                </a:solidFill>
                <a:latin typeface="Muli Regular"/>
              </a:rPr>
              <a:t>faça</a:t>
            </a:r>
            <a:r>
              <a:rPr lang="en-US" sz="2800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uli Regular"/>
              </a:rPr>
              <a:t>também</a:t>
            </a:r>
            <a:r>
              <a:rPr lang="en-US" sz="2800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uli Regular"/>
              </a:rPr>
              <a:t>os</a:t>
            </a:r>
            <a:r>
              <a:rPr lang="en-US" sz="2800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uli Regular"/>
              </a:rPr>
              <a:t>exercícios</a:t>
            </a:r>
            <a:r>
              <a:rPr lang="en-US" sz="2800" dirty="0" smtClean="0">
                <a:solidFill>
                  <a:srgbClr val="000000"/>
                </a:solidFill>
                <a:latin typeface="Muli Regular"/>
              </a:rPr>
              <a:t> da </a:t>
            </a:r>
            <a:r>
              <a:rPr lang="en-US" sz="2800" dirty="0" err="1" smtClean="0">
                <a:solidFill>
                  <a:srgbClr val="000000"/>
                </a:solidFill>
                <a:latin typeface="Muli Regular"/>
              </a:rPr>
              <a:t>apostila</a:t>
            </a:r>
            <a:r>
              <a:rPr lang="en-US" sz="2800" dirty="0" smtClean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marL="457200" indent="-457200">
              <a:lnSpc>
                <a:spcPts val="39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Muli Regular"/>
              </a:rPr>
              <a:t>Páginas</a:t>
            </a:r>
            <a:r>
              <a:rPr lang="en-US" sz="2800" dirty="0" smtClean="0">
                <a:solidFill>
                  <a:srgbClr val="000000"/>
                </a:solidFill>
                <a:latin typeface="Muli Regular"/>
              </a:rPr>
              <a:t>: 43 e 44 (do </a:t>
            </a:r>
            <a:r>
              <a:rPr lang="en-US" sz="2800" dirty="0" err="1" smtClean="0">
                <a:solidFill>
                  <a:srgbClr val="000000"/>
                </a:solidFill>
                <a:latin typeface="Muli Regular"/>
              </a:rPr>
              <a:t>número</a:t>
            </a:r>
            <a:r>
              <a:rPr lang="en-US" sz="2800" dirty="0" smtClean="0">
                <a:solidFill>
                  <a:srgbClr val="000000"/>
                </a:solidFill>
                <a:latin typeface="Muli Regular"/>
              </a:rPr>
              <a:t> 1 </a:t>
            </a:r>
            <a:r>
              <a:rPr lang="en-US" sz="2800" dirty="0" err="1" smtClean="0">
                <a:solidFill>
                  <a:srgbClr val="000000"/>
                </a:solidFill>
                <a:latin typeface="Muli Regular"/>
              </a:rPr>
              <a:t>ao</a:t>
            </a:r>
            <a:r>
              <a:rPr lang="en-US" sz="2800" dirty="0" smtClean="0">
                <a:solidFill>
                  <a:srgbClr val="000000"/>
                </a:solidFill>
                <a:latin typeface="Muli Regular"/>
              </a:rPr>
              <a:t> 4).</a:t>
            </a:r>
            <a:endParaRPr lang="en-US" sz="2800" dirty="0">
              <a:solidFill>
                <a:srgbClr val="000000"/>
              </a:solidFill>
              <a:latin typeface="Muli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74492" y="3174529"/>
            <a:ext cx="218527" cy="2185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15327" y="2995917"/>
            <a:ext cx="115934" cy="11593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10800000">
            <a:off x="16538985" y="8537985"/>
            <a:ext cx="720315" cy="720315"/>
            <a:chOff x="0" y="0"/>
            <a:chExt cx="960421" cy="96042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028700" y="1085850"/>
            <a:ext cx="9034445" cy="2734987"/>
            <a:chOff x="0" y="76200"/>
            <a:chExt cx="12045926" cy="364664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76200"/>
              <a:ext cx="12045926" cy="1382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 dirty="0" err="1" smtClean="0">
                  <a:solidFill>
                    <a:srgbClr val="0048CD"/>
                  </a:solidFill>
                  <a:latin typeface="Muli Bold"/>
                </a:rPr>
                <a:t>Exercícios</a:t>
              </a:r>
              <a:endParaRPr lang="en-US" sz="7200" spc="-72" dirty="0">
                <a:solidFill>
                  <a:srgbClr val="0048CD"/>
                </a:solidFill>
                <a:latin typeface="Muli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012980"/>
              <a:ext cx="12045926" cy="170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 smtClean="0">
                  <a:solidFill>
                    <a:srgbClr val="000000"/>
                  </a:solidFill>
                  <a:latin typeface="Inknut Antiqua Medium"/>
                </a:rPr>
                <a:t>Clique no lin</a:t>
              </a:r>
              <a:r>
                <a:rPr lang="en-US" sz="3600" dirty="0" smtClean="0">
                  <a:solidFill>
                    <a:srgbClr val="000000"/>
                  </a:solidFill>
                  <a:latin typeface="Inknut Antiqua Medium"/>
                </a:rPr>
                <a:t>k </a:t>
              </a:r>
              <a:r>
                <a:rPr lang="en-US" sz="3600" dirty="0" err="1" smtClean="0">
                  <a:solidFill>
                    <a:srgbClr val="000000"/>
                  </a:solidFill>
                  <a:latin typeface="Inknut Antiqua Medium"/>
                </a:rPr>
                <a:t>abaixo</a:t>
              </a:r>
              <a:r>
                <a:rPr lang="en-US" sz="3600" dirty="0" smtClean="0">
                  <a:solidFill>
                    <a:srgbClr val="000000"/>
                  </a:solidFill>
                  <a:latin typeface="Inknut Antiqua Medium"/>
                </a:rPr>
                <a:t> e </a:t>
              </a:r>
              <a:r>
                <a:rPr lang="en-US" sz="3600" dirty="0" err="1" smtClean="0">
                  <a:solidFill>
                    <a:srgbClr val="000000"/>
                  </a:solidFill>
                  <a:latin typeface="Inknut Antiqua Medium"/>
                </a:rPr>
                <a:t>responda</a:t>
              </a:r>
              <a:r>
                <a:rPr lang="en-US" sz="3600" dirty="0" smtClean="0">
                  <a:solidFill>
                    <a:srgbClr val="000000"/>
                  </a:solidFill>
                  <a:latin typeface="Inknut Antiqua Medium"/>
                </a:rPr>
                <a:t> as </a:t>
              </a:r>
              <a:r>
                <a:rPr lang="en-US" sz="3600" dirty="0" err="1" smtClean="0">
                  <a:solidFill>
                    <a:srgbClr val="000000"/>
                  </a:solidFill>
                  <a:latin typeface="Inknut Antiqua Medium"/>
                </a:rPr>
                <a:t>perguntas</a:t>
              </a:r>
              <a:r>
                <a:rPr lang="en-US" sz="3600" dirty="0" smtClean="0">
                  <a:solidFill>
                    <a:srgbClr val="000000"/>
                  </a:solidFill>
                  <a:latin typeface="Inknut Antiqua Medium"/>
                </a:rPr>
                <a:t>.</a:t>
              </a:r>
              <a:endParaRPr lang="en-US" sz="3600" dirty="0">
                <a:solidFill>
                  <a:srgbClr val="000000"/>
                </a:solidFill>
                <a:latin typeface="Inknut Antiqua Medium"/>
              </a:endParaRPr>
            </a:p>
          </p:txBody>
        </p:sp>
      </p:grpSp>
      <p:pic>
        <p:nvPicPr>
          <p:cNvPr id="1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036138" y="1554421"/>
            <a:ext cx="3199723" cy="2746191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1028700" y="4811703"/>
            <a:ext cx="903444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Muli Regular"/>
              </a:rPr>
              <a:t>https://forms.gle/51KB6xSLNYiJzTaS9</a:t>
            </a:r>
            <a:endParaRPr lang="en-US" sz="4000" dirty="0" smtClean="0">
              <a:solidFill>
                <a:srgbClr val="000000"/>
              </a:solidFill>
              <a:latin typeface="Mul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360</Words>
  <Application>Microsoft Office PowerPoint</Application>
  <PresentationFormat>Personalizar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Inknut Antiqua Medium</vt:lpstr>
      <vt:lpstr>Calibri</vt:lpstr>
      <vt:lpstr>Muli Bold</vt:lpstr>
      <vt:lpstr>Space Mono</vt:lpstr>
      <vt:lpstr>Muli Regular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Teacher Appreciation Month Presentation</dc:title>
  <dc:creator>rafastorino</dc:creator>
  <cp:lastModifiedBy>Rafaela Silva Storino</cp:lastModifiedBy>
  <cp:revision>13</cp:revision>
  <dcterms:created xsi:type="dcterms:W3CDTF">2006-08-16T00:00:00Z</dcterms:created>
  <dcterms:modified xsi:type="dcterms:W3CDTF">2020-04-02T19:55:11Z</dcterms:modified>
  <dc:identifier>DAD4Pciw-uY</dc:identifier>
</cp:coreProperties>
</file>