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58" r:id="rId3"/>
    <p:sldId id="257" r:id="rId4"/>
    <p:sldId id="267" r:id="rId5"/>
    <p:sldId id="268" r:id="rId6"/>
    <p:sldId id="269" r:id="rId7"/>
    <p:sldId id="260" r:id="rId8"/>
    <p:sldId id="261" r:id="rId9"/>
    <p:sldId id="262" r:id="rId10"/>
    <p:sldId id="265" r:id="rId11"/>
    <p:sldId id="263" r:id="rId12"/>
    <p:sldId id="264" r:id="rId13"/>
    <p:sldId id="266"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A6427D-1904-4BEF-A1B5-A45614D97C62}" type="datetimeFigureOut">
              <a:rPr lang="pt-BR" smtClean="0"/>
              <a:t>01/04/2020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F78879-5594-4E9E-B4CA-7E9C9250A2DE}" type="slidenum">
              <a:rPr lang="pt-BR" smtClean="0"/>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723"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18256615-D13A-49EB-AD0E-A66F5D7315F7}" type="slidenum">
              <a:rPr lang="pt-BR" smtClean="0"/>
              <a:pPr>
                <a:defRPr/>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5140301-C1AC-4270-A828-16D9E1ED792E}" type="datetimeFigureOut">
              <a:rPr lang="pt-BR" smtClean="0"/>
              <a:t>01/04/2020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5140301-C1AC-4270-A828-16D9E1ED792E}" type="datetimeFigureOut">
              <a:rPr lang="pt-BR" smtClean="0"/>
              <a:t>01/04/2020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65140301-C1AC-4270-A828-16D9E1ED792E}" type="datetimeFigureOut">
              <a:rPr lang="pt-BR" smtClean="0"/>
              <a:t>01/04/2020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5140301-C1AC-4270-A828-16D9E1ED792E}" type="datetimeFigureOut">
              <a:rPr lang="pt-BR" smtClean="0"/>
              <a:t>01/04/2020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5140301-C1AC-4270-A828-16D9E1ED792E}" type="datetimeFigureOut">
              <a:rPr lang="pt-BR" smtClean="0"/>
              <a:t>01/04/2020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5140301-C1AC-4270-A828-16D9E1ED792E}" type="datetimeFigureOut">
              <a:rPr lang="pt-BR" smtClean="0"/>
              <a:t>01/04/2020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6D67AD-E4CC-4C97-BADB-4E6F7CBED861}"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alpha val="67000"/>
          </a:schemeClr>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40301-C1AC-4270-A828-16D9E1ED792E}" type="datetimeFigureOut">
              <a:rPr lang="pt-BR" smtClean="0"/>
              <a:t>01/04/2020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D67AD-E4CC-4C97-BADB-4E6F7CBED86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83000"/>
            <a:lum/>
          </a:blip>
          <a:srcRect/>
          <a:stretch>
            <a:fillRect t="-4000" b="-4000"/>
          </a:stretch>
        </a:blipFill>
        <a:effectLst/>
      </p:bgPr>
    </p:bg>
    <p:spTree>
      <p:nvGrpSpPr>
        <p:cNvPr id="1" name=""/>
        <p:cNvGrpSpPr/>
        <p:nvPr/>
      </p:nvGrpSpPr>
      <p:grpSpPr>
        <a:xfrm>
          <a:off x="0" y="0"/>
          <a:ext cx="0" cy="0"/>
          <a:chOff x="0" y="0"/>
          <a:chExt cx="0" cy="0"/>
        </a:xfrm>
      </p:grpSpPr>
      <p:sp>
        <p:nvSpPr>
          <p:cNvPr id="3074" name="CaixaDeTexto 4"/>
          <p:cNvSpPr txBox="1">
            <a:spLocks noChangeArrowheads="1"/>
          </p:cNvSpPr>
          <p:nvPr/>
        </p:nvSpPr>
        <p:spPr bwMode="auto">
          <a:xfrm>
            <a:off x="4214813" y="928688"/>
            <a:ext cx="4386262" cy="923925"/>
          </a:xfrm>
          <a:prstGeom prst="rect">
            <a:avLst/>
          </a:prstGeom>
          <a:noFill/>
          <a:ln w="9525">
            <a:noFill/>
            <a:miter lim="800000"/>
            <a:headEnd/>
            <a:tailEnd/>
          </a:ln>
        </p:spPr>
        <p:txBody>
          <a:bodyPr wrap="none" anchor="ctr">
            <a:spAutoFit/>
          </a:bodyPr>
          <a:lstStyle/>
          <a:p>
            <a:r>
              <a:rPr lang="pt-BR" sz="5400"/>
              <a:t>Biologia 9° ano</a:t>
            </a:r>
          </a:p>
        </p:txBody>
      </p:sp>
      <p:sp>
        <p:nvSpPr>
          <p:cNvPr id="3075" name="Retângulo 10"/>
          <p:cNvSpPr>
            <a:spLocks noChangeArrowheads="1"/>
          </p:cNvSpPr>
          <p:nvPr/>
        </p:nvSpPr>
        <p:spPr bwMode="auto">
          <a:xfrm>
            <a:off x="7215188" y="6688138"/>
            <a:ext cx="2143125" cy="169862"/>
          </a:xfrm>
          <a:prstGeom prst="rect">
            <a:avLst/>
          </a:prstGeom>
          <a:noFill/>
          <a:ln w="9525">
            <a:noFill/>
            <a:miter lim="800000"/>
            <a:headEnd/>
            <a:tailEnd/>
          </a:ln>
        </p:spPr>
        <p:txBody>
          <a:bodyPr>
            <a:spAutoFit/>
          </a:bodyPr>
          <a:lstStyle/>
          <a:p>
            <a:r>
              <a:rPr lang="pt-BR" sz="500"/>
              <a:t>Fonte da imagem: https://www.educaportinari.com.br</a:t>
            </a:r>
          </a:p>
        </p:txBody>
      </p:sp>
      <p:pic>
        <p:nvPicPr>
          <p:cNvPr id="3076" name="Picture 4" descr="file"/>
          <p:cNvPicPr>
            <a:picLocks noChangeAspect="1" noChangeArrowheads="1"/>
          </p:cNvPicPr>
          <p:nvPr/>
        </p:nvPicPr>
        <p:blipFill>
          <a:blip r:embed="rId4"/>
          <a:srcRect/>
          <a:stretch>
            <a:fillRect/>
          </a:stretch>
        </p:blipFill>
        <p:spPr bwMode="auto">
          <a:xfrm>
            <a:off x="214313" y="214313"/>
            <a:ext cx="1000125" cy="1247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0001" y="642918"/>
            <a:ext cx="8643998" cy="6247864"/>
          </a:xfrm>
          <a:prstGeom prst="rect">
            <a:avLst/>
          </a:prstGeom>
        </p:spPr>
        <p:txBody>
          <a:bodyPr wrap="square">
            <a:spAutoFit/>
          </a:bodyPr>
          <a:lstStyle/>
          <a:p>
            <a:pPr algn="just"/>
            <a:r>
              <a:rPr lang="pt-BR" sz="2000" b="1" dirty="0">
                <a:solidFill>
                  <a:srgbClr val="609306"/>
                </a:solidFill>
                <a:latin typeface="Arial" charset="0"/>
                <a:cs typeface="Gautami" pitchFamily="34" charset="0"/>
              </a:rPr>
              <a:t>4- </a:t>
            </a:r>
            <a:r>
              <a:rPr lang="pt-BR" sz="2000" dirty="0" smtClean="0">
                <a:latin typeface="Arial" pitchFamily="34" charset="0"/>
                <a:cs typeface="Arial" pitchFamily="34" charset="0"/>
              </a:rPr>
              <a:t>Sabemos </a:t>
            </a:r>
            <a:r>
              <a:rPr lang="pt-BR" sz="2000" dirty="0">
                <a:latin typeface="Arial" pitchFamily="34" charset="0"/>
                <a:cs typeface="Arial" pitchFamily="34" charset="0"/>
              </a:rPr>
              <a:t>que o albinismo é uma anomalia genética recessiva em que o indivíduo portador apresenta uma deficiência na produção de melanina em sua pele. Se um rapaz albino se casa com uma menina que produz melanina normalmente, porém que possui mãe albina, qual é a probabilidade de o filho do casal nascer albino?</a:t>
            </a:r>
          </a:p>
          <a:p>
            <a:pPr algn="just"/>
            <a:r>
              <a:rPr lang="pt-BR" sz="2000" dirty="0">
                <a:latin typeface="Arial" pitchFamily="34" charset="0"/>
                <a:cs typeface="Arial" pitchFamily="34" charset="0"/>
              </a:rPr>
              <a:t>a) 100%.</a:t>
            </a:r>
          </a:p>
          <a:p>
            <a:pPr algn="just"/>
            <a:r>
              <a:rPr lang="pt-BR" sz="2000" dirty="0">
                <a:latin typeface="Arial" pitchFamily="34" charset="0"/>
                <a:cs typeface="Arial" pitchFamily="34" charset="0"/>
              </a:rPr>
              <a:t>b) 75%.</a:t>
            </a:r>
          </a:p>
          <a:p>
            <a:pPr algn="just"/>
            <a:r>
              <a:rPr lang="pt-BR" sz="2000" dirty="0">
                <a:latin typeface="Arial" pitchFamily="34" charset="0"/>
                <a:cs typeface="Arial" pitchFamily="34" charset="0"/>
              </a:rPr>
              <a:t>c) 50%.</a:t>
            </a:r>
          </a:p>
          <a:p>
            <a:pPr algn="just"/>
            <a:r>
              <a:rPr lang="pt-BR" sz="2000" dirty="0">
                <a:latin typeface="Arial" pitchFamily="34" charset="0"/>
                <a:cs typeface="Arial" pitchFamily="34" charset="0"/>
              </a:rPr>
              <a:t>d) 25%.</a:t>
            </a:r>
          </a:p>
          <a:p>
            <a:pPr algn="just"/>
            <a:r>
              <a:rPr lang="pt-BR" sz="2000" dirty="0">
                <a:latin typeface="Arial" pitchFamily="34" charset="0"/>
                <a:cs typeface="Arial" pitchFamily="34" charset="0"/>
              </a:rPr>
              <a:t>e) 0</a:t>
            </a:r>
            <a:r>
              <a:rPr lang="pt-BR" sz="2000" dirty="0" smtClean="0">
                <a:latin typeface="Arial" pitchFamily="34" charset="0"/>
                <a:cs typeface="Arial" pitchFamily="34" charset="0"/>
              </a:rPr>
              <a:t>%.</a:t>
            </a:r>
          </a:p>
          <a:p>
            <a:pPr algn="just"/>
            <a:r>
              <a:rPr lang="pt-BR" sz="2000" b="1" dirty="0" smtClean="0">
                <a:solidFill>
                  <a:srgbClr val="609306"/>
                </a:solidFill>
                <a:latin typeface="Arial" charset="0"/>
                <a:cs typeface="Gautami" pitchFamily="34" charset="0"/>
              </a:rPr>
              <a:t>5- </a:t>
            </a:r>
            <a:r>
              <a:rPr lang="pt-BR" sz="2000" dirty="0" smtClean="0">
                <a:latin typeface="Arial" pitchFamily="34" charset="0"/>
                <a:cs typeface="Arial" pitchFamily="34" charset="0"/>
              </a:rPr>
              <a:t>Imagine </a:t>
            </a:r>
            <a:r>
              <a:rPr lang="pt-BR" sz="2000" dirty="0">
                <a:latin typeface="Arial" pitchFamily="34" charset="0"/>
                <a:cs typeface="Arial" pitchFamily="34" charset="0"/>
              </a:rPr>
              <a:t>que, no cruzamento entre dois ratos de pelagem preta (característica dominante), nasceu um filhote de pelagem branca. Ao observar esse fato, podemos afirmar que:</a:t>
            </a:r>
          </a:p>
          <a:p>
            <a:pPr algn="just"/>
            <a:r>
              <a:rPr lang="pt-BR" sz="2000" dirty="0">
                <a:latin typeface="Arial" pitchFamily="34" charset="0"/>
                <a:cs typeface="Arial" pitchFamily="34" charset="0"/>
              </a:rPr>
              <a:t>a) Os pais do rato branco são heterozigotos.</a:t>
            </a:r>
          </a:p>
          <a:p>
            <a:pPr algn="just"/>
            <a:r>
              <a:rPr lang="pt-BR" sz="2000" dirty="0">
                <a:latin typeface="Arial" pitchFamily="34" charset="0"/>
                <a:cs typeface="Arial" pitchFamily="34" charset="0"/>
              </a:rPr>
              <a:t>b) Os pais do rato branco são homozigotos.</a:t>
            </a:r>
          </a:p>
          <a:p>
            <a:pPr algn="just"/>
            <a:r>
              <a:rPr lang="pt-BR" sz="2000" dirty="0">
                <a:latin typeface="Arial" pitchFamily="34" charset="0"/>
                <a:cs typeface="Arial" pitchFamily="34" charset="0"/>
              </a:rPr>
              <a:t>c) O rato branco é heterozigoto.</a:t>
            </a:r>
          </a:p>
          <a:p>
            <a:pPr algn="just"/>
            <a:r>
              <a:rPr lang="pt-BR" sz="2000" dirty="0">
                <a:latin typeface="Arial" pitchFamily="34" charset="0"/>
                <a:cs typeface="Arial" pitchFamily="34" charset="0"/>
              </a:rPr>
              <a:t>d) O rato branco tem o mesmo genótipo dos pais, diferindo apenas no fenótipo.</a:t>
            </a:r>
          </a:p>
          <a:p>
            <a:pPr algn="just"/>
            <a:r>
              <a:rPr lang="pt-BR" sz="2000" dirty="0">
                <a:latin typeface="Arial" pitchFamily="34" charset="0"/>
                <a:cs typeface="Arial" pitchFamily="34" charset="0"/>
              </a:rPr>
              <a:t>e) É impossível que o rato branco seja filho dos ratos de pelagem preta.</a:t>
            </a:r>
          </a:p>
          <a:p>
            <a:pPr algn="just"/>
            <a:endParaRPr lang="pt-BR" sz="2000" dirty="0">
              <a:latin typeface="Arial" pitchFamily="34" charset="0"/>
              <a:cs typeface="Arial" pitchFamily="34" charset="0"/>
            </a:endParaRPr>
          </a:p>
        </p:txBody>
      </p:sp>
      <p:sp>
        <p:nvSpPr>
          <p:cNvPr id="3" name="Retângulo 2"/>
          <p:cNvSpPr/>
          <p:nvPr/>
        </p:nvSpPr>
        <p:spPr>
          <a:xfrm>
            <a:off x="3397640" y="71414"/>
            <a:ext cx="2348720"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Exercícios </a:t>
            </a:r>
            <a:endParaRPr lang="pt-B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71472" y="857232"/>
            <a:ext cx="7858180" cy="3785652"/>
          </a:xfrm>
          <a:prstGeom prst="rect">
            <a:avLst/>
          </a:prstGeom>
        </p:spPr>
        <p:txBody>
          <a:bodyPr wrap="square">
            <a:spAutoFit/>
          </a:bodyPr>
          <a:lstStyle/>
          <a:p>
            <a:pPr algn="just"/>
            <a:r>
              <a:rPr lang="pt-BR" sz="2000" b="1" dirty="0">
                <a:solidFill>
                  <a:srgbClr val="609306"/>
                </a:solidFill>
                <a:latin typeface="Arial" charset="0"/>
                <a:cs typeface="Gautami" pitchFamily="34" charset="0"/>
              </a:rPr>
              <a:t>1- </a:t>
            </a:r>
            <a:r>
              <a:rPr lang="pt-BR" sz="2000" b="1" dirty="0" smtClean="0">
                <a:latin typeface="Arial" pitchFamily="34" charset="0"/>
                <a:cs typeface="Arial" pitchFamily="34" charset="0"/>
              </a:rPr>
              <a:t>Alternativa </a:t>
            </a:r>
            <a:r>
              <a:rPr lang="pt-BR" sz="2000" b="1" dirty="0">
                <a:latin typeface="Arial" pitchFamily="34" charset="0"/>
                <a:cs typeface="Arial" pitchFamily="34" charset="0"/>
              </a:rPr>
              <a:t>“c”. </a:t>
            </a:r>
            <a:r>
              <a:rPr lang="pt-BR" sz="2000" dirty="0">
                <a:latin typeface="Arial" pitchFamily="34" charset="0"/>
                <a:cs typeface="Arial" pitchFamily="34" charset="0"/>
              </a:rPr>
              <a:t>A primeira lei de Mendel diz respeito à separação dos fatores hereditários na formação dos gametas, sendo assim somente a afirmação I e II diz respeito a essa lei</a:t>
            </a:r>
            <a:r>
              <a:rPr lang="pt-BR" sz="2000" dirty="0" smtClean="0">
                <a:latin typeface="Arial" pitchFamily="34" charset="0"/>
                <a:cs typeface="Arial" pitchFamily="34" charset="0"/>
              </a:rPr>
              <a:t>.</a:t>
            </a:r>
          </a:p>
          <a:p>
            <a:pPr algn="just"/>
            <a:endParaRPr lang="pt-BR" sz="2000" dirty="0">
              <a:latin typeface="Arial" pitchFamily="34" charset="0"/>
              <a:cs typeface="Arial" pitchFamily="34" charset="0"/>
            </a:endParaRPr>
          </a:p>
          <a:p>
            <a:pPr algn="just"/>
            <a:r>
              <a:rPr lang="pt-BR" sz="2000" b="1" dirty="0">
                <a:solidFill>
                  <a:srgbClr val="609306"/>
                </a:solidFill>
                <a:latin typeface="Arial" charset="0"/>
                <a:cs typeface="Gautami" pitchFamily="34" charset="0"/>
              </a:rPr>
              <a:t>2- </a:t>
            </a:r>
            <a:r>
              <a:rPr lang="pt-BR" sz="2000" b="1" dirty="0" smtClean="0">
                <a:latin typeface="Arial" pitchFamily="34" charset="0"/>
                <a:cs typeface="Arial" pitchFamily="34" charset="0"/>
              </a:rPr>
              <a:t>Alternativa “b”.</a:t>
            </a:r>
            <a:r>
              <a:rPr lang="pt-BR" sz="2000" dirty="0" smtClean="0">
                <a:latin typeface="Arial" pitchFamily="34" charset="0"/>
                <a:cs typeface="Arial" pitchFamily="34" charset="0"/>
              </a:rPr>
              <a:t> Os fatores aos quais Mendel se referiu são os genes, e o par de fatores corresponde ao par de alelos de um gene localizado em cromossomos homólogos.</a:t>
            </a:r>
          </a:p>
          <a:p>
            <a:pPr algn="just"/>
            <a:endParaRPr lang="pt-BR" sz="2000" dirty="0">
              <a:latin typeface="Arial" pitchFamily="34" charset="0"/>
              <a:cs typeface="Arial" pitchFamily="34" charset="0"/>
            </a:endParaRPr>
          </a:p>
          <a:p>
            <a:pPr algn="just"/>
            <a:r>
              <a:rPr lang="pt-BR" sz="2000" b="1" dirty="0">
                <a:solidFill>
                  <a:srgbClr val="609306"/>
                </a:solidFill>
                <a:latin typeface="Arial" charset="0"/>
                <a:cs typeface="Gautami" pitchFamily="34" charset="0"/>
              </a:rPr>
              <a:t>3- </a:t>
            </a:r>
            <a:r>
              <a:rPr lang="pt-BR" sz="2000" b="1" dirty="0" smtClean="0">
                <a:latin typeface="Arial" pitchFamily="34" charset="0"/>
                <a:cs typeface="Arial" pitchFamily="34" charset="0"/>
              </a:rPr>
              <a:t>Alternativa “c”. </a:t>
            </a:r>
            <a:r>
              <a:rPr lang="pt-BR" sz="2000" dirty="0" smtClean="0">
                <a:latin typeface="Arial" pitchFamily="34" charset="0"/>
                <a:cs typeface="Arial" pitchFamily="34" charset="0"/>
              </a:rPr>
              <a:t>Se fizermos um cruzamento entre um indivíduo </a:t>
            </a:r>
            <a:r>
              <a:rPr lang="pt-BR" sz="2000" dirty="0" err="1" smtClean="0">
                <a:latin typeface="Arial" pitchFamily="34" charset="0"/>
                <a:cs typeface="Arial" pitchFamily="34" charset="0"/>
              </a:rPr>
              <a:t>aa</a:t>
            </a:r>
            <a:r>
              <a:rPr lang="pt-BR" sz="2000" dirty="0" smtClean="0">
                <a:latin typeface="Arial" pitchFamily="34" charset="0"/>
                <a:cs typeface="Arial" pitchFamily="34" charset="0"/>
              </a:rPr>
              <a:t> e um </a:t>
            </a:r>
            <a:r>
              <a:rPr lang="pt-BR" sz="2000" dirty="0" err="1" smtClean="0">
                <a:latin typeface="Arial" pitchFamily="34" charset="0"/>
                <a:cs typeface="Arial" pitchFamily="34" charset="0"/>
              </a:rPr>
              <a:t>Aa</a:t>
            </a:r>
            <a:r>
              <a:rPr lang="pt-BR" sz="2000" dirty="0" smtClean="0">
                <a:latin typeface="Arial" pitchFamily="34" charset="0"/>
                <a:cs typeface="Arial" pitchFamily="34" charset="0"/>
              </a:rPr>
              <a:t>, teremos: 50% </a:t>
            </a:r>
            <a:r>
              <a:rPr lang="pt-BR" sz="2000" dirty="0" err="1" smtClean="0">
                <a:latin typeface="Arial" pitchFamily="34" charset="0"/>
                <a:cs typeface="Arial" pitchFamily="34" charset="0"/>
              </a:rPr>
              <a:t>Aa</a:t>
            </a:r>
            <a:r>
              <a:rPr lang="pt-BR" sz="2000" dirty="0" smtClean="0">
                <a:latin typeface="Arial" pitchFamily="34" charset="0"/>
                <a:cs typeface="Arial" pitchFamily="34" charset="0"/>
              </a:rPr>
              <a:t> e 50% </a:t>
            </a:r>
            <a:r>
              <a:rPr lang="pt-BR" sz="2000" dirty="0" err="1" smtClean="0">
                <a:latin typeface="Arial" pitchFamily="34" charset="0"/>
                <a:cs typeface="Arial" pitchFamily="34" charset="0"/>
              </a:rPr>
              <a:t>aa</a:t>
            </a:r>
            <a:r>
              <a:rPr lang="pt-BR" sz="2000" dirty="0" smtClean="0">
                <a:latin typeface="Arial" pitchFamily="34" charset="0"/>
                <a:cs typeface="Arial" pitchFamily="34" charset="0"/>
              </a:rPr>
              <a:t>, ou seja, 50% púrpura e 50% amarelo. Observe:</a:t>
            </a:r>
          </a:p>
          <a:p>
            <a:pPr algn="just"/>
            <a:endParaRPr lang="pt-BR" sz="2000" dirty="0">
              <a:latin typeface="Arial" pitchFamily="34" charset="0"/>
              <a:cs typeface="Arial" pitchFamily="34" charset="0"/>
            </a:endParaRPr>
          </a:p>
        </p:txBody>
      </p:sp>
      <p:sp>
        <p:nvSpPr>
          <p:cNvPr id="3" name="Retângulo 2"/>
          <p:cNvSpPr/>
          <p:nvPr/>
        </p:nvSpPr>
        <p:spPr>
          <a:xfrm>
            <a:off x="3637289" y="285728"/>
            <a:ext cx="1869423"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Gabarito</a:t>
            </a:r>
            <a:endParaRPr lang="pt-BR" sz="3200" dirty="0"/>
          </a:p>
        </p:txBody>
      </p:sp>
      <p:pic>
        <p:nvPicPr>
          <p:cNvPr id="1025" name="Picture 1"/>
          <p:cNvPicPr>
            <a:picLocks noChangeAspect="1" noChangeArrowheads="1"/>
          </p:cNvPicPr>
          <p:nvPr/>
        </p:nvPicPr>
        <p:blipFill>
          <a:blip r:embed="rId2"/>
          <a:srcRect l="28001" t="23437" r="54429" b="62891"/>
          <a:stretch>
            <a:fillRect/>
          </a:stretch>
        </p:blipFill>
        <p:spPr bwMode="auto">
          <a:xfrm>
            <a:off x="3214678" y="4357694"/>
            <a:ext cx="2714644" cy="1187656"/>
          </a:xfrm>
          <a:prstGeom prst="rect">
            <a:avLst/>
          </a:prstGeom>
          <a:noFill/>
          <a:ln w="9525">
            <a:noFill/>
            <a:miter lim="800000"/>
            <a:headEnd/>
            <a:tailEnd/>
          </a:ln>
          <a:effectLst/>
        </p:spPr>
      </p:pic>
      <p:sp>
        <p:nvSpPr>
          <p:cNvPr id="5" name="Retângulo 4"/>
          <p:cNvSpPr/>
          <p:nvPr/>
        </p:nvSpPr>
        <p:spPr>
          <a:xfrm>
            <a:off x="428596" y="5572140"/>
            <a:ext cx="8286808" cy="400110"/>
          </a:xfrm>
          <a:prstGeom prst="rect">
            <a:avLst/>
          </a:prstGeom>
        </p:spPr>
        <p:txBody>
          <a:bodyPr wrap="square">
            <a:spAutoFit/>
          </a:bodyPr>
          <a:lstStyle/>
          <a:p>
            <a:pPr algn="just"/>
            <a:r>
              <a:rPr lang="pt-BR" sz="2000" dirty="0">
                <a:latin typeface="Arial" pitchFamily="34" charset="0"/>
                <a:cs typeface="Arial" pitchFamily="34" charset="0"/>
              </a:rPr>
              <a:t>Observe que 50% dos descendentes apresentam coloração amarela.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637289" y="285728"/>
            <a:ext cx="1869423"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Gabarito</a:t>
            </a:r>
            <a:endParaRPr lang="pt-BR" sz="3200" dirty="0"/>
          </a:p>
        </p:txBody>
      </p:sp>
      <p:sp>
        <p:nvSpPr>
          <p:cNvPr id="3" name="Retângulo 2"/>
          <p:cNvSpPr/>
          <p:nvPr/>
        </p:nvSpPr>
        <p:spPr>
          <a:xfrm>
            <a:off x="1035819" y="1214422"/>
            <a:ext cx="7072362" cy="1015663"/>
          </a:xfrm>
          <a:prstGeom prst="rect">
            <a:avLst/>
          </a:prstGeom>
        </p:spPr>
        <p:txBody>
          <a:bodyPr wrap="square">
            <a:spAutoFit/>
          </a:bodyPr>
          <a:lstStyle/>
          <a:p>
            <a:pPr algn="just"/>
            <a:r>
              <a:rPr lang="pt-BR" sz="2000" dirty="0">
                <a:latin typeface="Arial" pitchFamily="34" charset="0"/>
                <a:cs typeface="Arial" pitchFamily="34" charset="0"/>
              </a:rPr>
              <a:t>Se fizermos um cruzamento entre um indivíduo </a:t>
            </a:r>
            <a:r>
              <a:rPr lang="pt-BR" sz="2000" dirty="0" err="1">
                <a:latin typeface="Arial" pitchFamily="34" charset="0"/>
                <a:cs typeface="Arial" pitchFamily="34" charset="0"/>
              </a:rPr>
              <a:t>Aa</a:t>
            </a:r>
            <a:r>
              <a:rPr lang="pt-BR" sz="2000" dirty="0">
                <a:latin typeface="Arial" pitchFamily="34" charset="0"/>
                <a:cs typeface="Arial" pitchFamily="34" charset="0"/>
              </a:rPr>
              <a:t> e um </a:t>
            </a:r>
            <a:r>
              <a:rPr lang="pt-BR" sz="2000" dirty="0" err="1">
                <a:latin typeface="Arial" pitchFamily="34" charset="0"/>
                <a:cs typeface="Arial" pitchFamily="34" charset="0"/>
              </a:rPr>
              <a:t>Aa</a:t>
            </a:r>
            <a:r>
              <a:rPr lang="pt-BR" sz="2000" dirty="0">
                <a:latin typeface="Arial" pitchFamily="34" charset="0"/>
                <a:cs typeface="Arial" pitchFamily="34" charset="0"/>
              </a:rPr>
              <a:t>, teremos: 25% AA, 50% </a:t>
            </a:r>
            <a:r>
              <a:rPr lang="pt-BR" sz="2000" dirty="0" err="1">
                <a:latin typeface="Arial" pitchFamily="34" charset="0"/>
                <a:cs typeface="Arial" pitchFamily="34" charset="0"/>
              </a:rPr>
              <a:t>Aa</a:t>
            </a:r>
            <a:r>
              <a:rPr lang="pt-BR" sz="2000" dirty="0">
                <a:latin typeface="Arial" pitchFamily="34" charset="0"/>
                <a:cs typeface="Arial" pitchFamily="34" charset="0"/>
              </a:rPr>
              <a:t> e 25% </a:t>
            </a:r>
            <a:r>
              <a:rPr lang="pt-BR" sz="2000" dirty="0" err="1">
                <a:latin typeface="Arial" pitchFamily="34" charset="0"/>
                <a:cs typeface="Arial" pitchFamily="34" charset="0"/>
              </a:rPr>
              <a:t>aa</a:t>
            </a:r>
            <a:r>
              <a:rPr lang="pt-BR" sz="2000" dirty="0">
                <a:latin typeface="Arial" pitchFamily="34" charset="0"/>
                <a:cs typeface="Arial" pitchFamily="34" charset="0"/>
              </a:rPr>
              <a:t>, ou seja, 75% púrpura e 25% amarelo. Observe:</a:t>
            </a:r>
          </a:p>
        </p:txBody>
      </p:sp>
      <p:pic>
        <p:nvPicPr>
          <p:cNvPr id="22530" name="Picture 2"/>
          <p:cNvPicPr>
            <a:picLocks noChangeAspect="1" noChangeArrowheads="1"/>
          </p:cNvPicPr>
          <p:nvPr/>
        </p:nvPicPr>
        <p:blipFill>
          <a:blip r:embed="rId2"/>
          <a:srcRect l="28001" t="50781" r="56076" b="34571"/>
          <a:stretch>
            <a:fillRect/>
          </a:stretch>
        </p:blipFill>
        <p:spPr bwMode="auto">
          <a:xfrm>
            <a:off x="3536149" y="2285992"/>
            <a:ext cx="2071702" cy="1071570"/>
          </a:xfrm>
          <a:prstGeom prst="rect">
            <a:avLst/>
          </a:prstGeom>
          <a:noFill/>
          <a:ln w="9525">
            <a:noFill/>
            <a:miter lim="800000"/>
            <a:headEnd/>
            <a:tailEnd/>
          </a:ln>
          <a:effectLst/>
        </p:spPr>
      </p:pic>
      <p:sp>
        <p:nvSpPr>
          <p:cNvPr id="5" name="Retângulo 4"/>
          <p:cNvSpPr/>
          <p:nvPr/>
        </p:nvSpPr>
        <p:spPr>
          <a:xfrm>
            <a:off x="750067" y="3643314"/>
            <a:ext cx="7643866" cy="1938992"/>
          </a:xfrm>
          <a:prstGeom prst="rect">
            <a:avLst/>
          </a:prstGeom>
        </p:spPr>
        <p:txBody>
          <a:bodyPr wrap="square">
            <a:spAutoFit/>
          </a:bodyPr>
          <a:lstStyle/>
          <a:p>
            <a:pPr algn="just"/>
            <a:r>
              <a:rPr lang="pt-BR" sz="2000" dirty="0">
                <a:latin typeface="Arial" pitchFamily="34" charset="0"/>
                <a:cs typeface="Arial" pitchFamily="34" charset="0"/>
              </a:rPr>
              <a:t>Observe que apenas 25% dos descendentes possuem coloração amarela</a:t>
            </a:r>
            <a:r>
              <a:rPr lang="pt-BR" sz="2000" dirty="0" smtClean="0">
                <a:latin typeface="Arial" pitchFamily="34" charset="0"/>
                <a:cs typeface="Arial" pitchFamily="34" charset="0"/>
              </a:rPr>
              <a:t>.</a:t>
            </a:r>
          </a:p>
          <a:p>
            <a:pPr algn="just"/>
            <a:endParaRPr lang="pt-BR" sz="2000" dirty="0">
              <a:latin typeface="Arial" pitchFamily="34" charset="0"/>
              <a:cs typeface="Arial" pitchFamily="34" charset="0"/>
            </a:endParaRPr>
          </a:p>
          <a:p>
            <a:pPr algn="just"/>
            <a:endParaRPr lang="pt-BR" sz="2000" dirty="0">
              <a:latin typeface="Arial" pitchFamily="34" charset="0"/>
              <a:cs typeface="Arial" pitchFamily="34" charset="0"/>
            </a:endParaRPr>
          </a:p>
          <a:p>
            <a:pPr algn="just"/>
            <a:r>
              <a:rPr lang="pt-BR" sz="2000" b="1" dirty="0">
                <a:latin typeface="Arial" pitchFamily="34" charset="0"/>
                <a:cs typeface="Arial" pitchFamily="34" charset="0"/>
              </a:rPr>
              <a:t>Diante disso, podemos concluir que os únicos indivíduos </a:t>
            </a:r>
            <a:r>
              <a:rPr lang="pt-BR" sz="2000" b="1" dirty="0" err="1">
                <a:latin typeface="Arial" pitchFamily="34" charset="0"/>
                <a:cs typeface="Arial" pitchFamily="34" charset="0"/>
              </a:rPr>
              <a:t>Aa</a:t>
            </a:r>
            <a:r>
              <a:rPr lang="pt-BR" sz="2000" b="1" dirty="0">
                <a:latin typeface="Arial" pitchFamily="34" charset="0"/>
                <a:cs typeface="Arial" pitchFamily="34" charset="0"/>
              </a:rPr>
              <a:t> nos cruzamentos mostrados na tabela são o II e o IV.</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637289" y="285728"/>
            <a:ext cx="1869423"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Gabarito</a:t>
            </a:r>
            <a:endParaRPr lang="pt-BR" sz="3200" dirty="0"/>
          </a:p>
        </p:txBody>
      </p:sp>
      <p:sp>
        <p:nvSpPr>
          <p:cNvPr id="3" name="Retângulo 2"/>
          <p:cNvSpPr/>
          <p:nvPr/>
        </p:nvSpPr>
        <p:spPr>
          <a:xfrm>
            <a:off x="1000100" y="1142984"/>
            <a:ext cx="7143800" cy="1631216"/>
          </a:xfrm>
          <a:prstGeom prst="rect">
            <a:avLst/>
          </a:prstGeom>
        </p:spPr>
        <p:txBody>
          <a:bodyPr wrap="square">
            <a:spAutoFit/>
          </a:bodyPr>
          <a:lstStyle/>
          <a:p>
            <a:pPr algn="just"/>
            <a:r>
              <a:rPr lang="pt-BR" sz="2000" b="1" dirty="0" smtClean="0">
                <a:solidFill>
                  <a:srgbClr val="609306"/>
                </a:solidFill>
                <a:latin typeface="Arial" charset="0"/>
                <a:cs typeface="Gautami" pitchFamily="34" charset="0"/>
              </a:rPr>
              <a:t>4-</a:t>
            </a:r>
            <a:r>
              <a:rPr lang="pt-BR" sz="2000" dirty="0" smtClean="0">
                <a:latin typeface="Arial" pitchFamily="34" charset="0"/>
                <a:cs typeface="Arial" pitchFamily="34" charset="0"/>
              </a:rPr>
              <a:t> </a:t>
            </a:r>
            <a:r>
              <a:rPr lang="pt-BR" sz="2000" b="1" dirty="0" smtClean="0">
                <a:latin typeface="Arial" pitchFamily="34" charset="0"/>
                <a:cs typeface="Arial" pitchFamily="34" charset="0"/>
              </a:rPr>
              <a:t>Alternativa </a:t>
            </a:r>
            <a:r>
              <a:rPr lang="pt-BR" sz="2000" b="1" dirty="0">
                <a:latin typeface="Arial" pitchFamily="34" charset="0"/>
                <a:cs typeface="Arial" pitchFamily="34" charset="0"/>
              </a:rPr>
              <a:t>“c”. </a:t>
            </a:r>
            <a:r>
              <a:rPr lang="pt-BR" sz="2000" dirty="0">
                <a:latin typeface="Arial" pitchFamily="34" charset="0"/>
                <a:cs typeface="Arial" pitchFamily="34" charset="0"/>
              </a:rPr>
              <a:t>Como a mãe da garota era albina, podemos concluir que ela apresenta um gene recessivo para o albinismo. Como ela produz melanina, possui um gene dominante. Sendo assim, o genótipo da garota em questão é </a:t>
            </a:r>
            <a:r>
              <a:rPr lang="pt-BR" sz="2000" dirty="0" err="1">
                <a:latin typeface="Arial" pitchFamily="34" charset="0"/>
                <a:cs typeface="Arial" pitchFamily="34" charset="0"/>
              </a:rPr>
              <a:t>Aa.</a:t>
            </a:r>
            <a:r>
              <a:rPr lang="pt-BR" sz="2000" dirty="0">
                <a:latin typeface="Arial" pitchFamily="34" charset="0"/>
                <a:cs typeface="Arial" pitchFamily="34" charset="0"/>
              </a:rPr>
              <a:t> Como o rapaz é albino, seu genótipo é </a:t>
            </a:r>
            <a:r>
              <a:rPr lang="pt-BR" sz="2000" dirty="0" err="1">
                <a:latin typeface="Arial" pitchFamily="34" charset="0"/>
                <a:cs typeface="Arial" pitchFamily="34" charset="0"/>
              </a:rPr>
              <a:t>aa.</a:t>
            </a:r>
            <a:endParaRPr lang="pt-BR" sz="2000" dirty="0">
              <a:latin typeface="Arial" pitchFamily="34" charset="0"/>
              <a:cs typeface="Arial" pitchFamily="34" charset="0"/>
            </a:endParaRPr>
          </a:p>
        </p:txBody>
      </p:sp>
      <p:sp>
        <p:nvSpPr>
          <p:cNvPr id="4" name="Retângulo 3"/>
          <p:cNvSpPr/>
          <p:nvPr/>
        </p:nvSpPr>
        <p:spPr>
          <a:xfrm>
            <a:off x="1000100" y="3929066"/>
            <a:ext cx="7143800" cy="2246769"/>
          </a:xfrm>
          <a:prstGeom prst="rect">
            <a:avLst/>
          </a:prstGeom>
        </p:spPr>
        <p:txBody>
          <a:bodyPr wrap="square">
            <a:spAutoFit/>
          </a:bodyPr>
          <a:lstStyle/>
          <a:p>
            <a:pPr algn="ctr"/>
            <a:r>
              <a:rPr lang="pt-BR" sz="2000" dirty="0">
                <a:latin typeface="Arial" pitchFamily="34" charset="0"/>
                <a:cs typeface="Arial" pitchFamily="34" charset="0"/>
              </a:rPr>
              <a:t>Observe que 50% dos descendentes são albinos</a:t>
            </a:r>
            <a:r>
              <a:rPr lang="pt-BR" sz="2000" dirty="0" smtClean="0">
                <a:latin typeface="Arial" pitchFamily="34" charset="0"/>
                <a:cs typeface="Arial" pitchFamily="34" charset="0"/>
              </a:rPr>
              <a:t>.</a:t>
            </a:r>
          </a:p>
          <a:p>
            <a:pPr algn="just"/>
            <a:endParaRPr lang="pt-BR" sz="2000" dirty="0">
              <a:latin typeface="Arial" pitchFamily="34" charset="0"/>
              <a:cs typeface="Arial" pitchFamily="34" charset="0"/>
            </a:endParaRPr>
          </a:p>
          <a:p>
            <a:pPr algn="just"/>
            <a:r>
              <a:rPr lang="pt-BR" sz="2000" b="1" dirty="0">
                <a:solidFill>
                  <a:srgbClr val="609306"/>
                </a:solidFill>
                <a:latin typeface="Arial" charset="0"/>
                <a:cs typeface="Gautami" pitchFamily="34" charset="0"/>
              </a:rPr>
              <a:t>5- </a:t>
            </a:r>
            <a:r>
              <a:rPr lang="pt-BR" sz="2000" b="1" dirty="0">
                <a:latin typeface="Arial" pitchFamily="34" charset="0"/>
                <a:cs typeface="Arial" pitchFamily="34" charset="0"/>
              </a:rPr>
              <a:t>Alternativa “a”</a:t>
            </a:r>
            <a:r>
              <a:rPr lang="pt-BR" sz="2000" dirty="0">
                <a:latin typeface="Arial" pitchFamily="34" charset="0"/>
                <a:cs typeface="Arial" pitchFamily="34" charset="0"/>
              </a:rPr>
              <a:t>. Para que um rato branco nasça de um cruzamento entre ratos pretos, é fundamental que eles sejam heterozigotos. Esse fato é o mesmo observado por Mendel quando ele realizou o cruzamento entre os indivíduos da geração F1 e obteve uma proporção de 3:1 na geração F2.</a:t>
            </a:r>
          </a:p>
        </p:txBody>
      </p:sp>
      <p:pic>
        <p:nvPicPr>
          <p:cNvPr id="5" name="Picture 1"/>
          <p:cNvPicPr>
            <a:picLocks noChangeAspect="1" noChangeArrowheads="1"/>
          </p:cNvPicPr>
          <p:nvPr/>
        </p:nvPicPr>
        <p:blipFill>
          <a:blip r:embed="rId2"/>
          <a:srcRect l="28001" t="23437" r="54429" b="62891"/>
          <a:stretch>
            <a:fillRect/>
          </a:stretch>
        </p:blipFill>
        <p:spPr bwMode="auto">
          <a:xfrm>
            <a:off x="3143240" y="2714620"/>
            <a:ext cx="2714644" cy="118765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78629" y="1000108"/>
            <a:ext cx="7786742" cy="3293209"/>
          </a:xfrm>
          <a:prstGeom prst="rect">
            <a:avLst/>
          </a:prstGeom>
        </p:spPr>
        <p:txBody>
          <a:bodyPr wrap="square">
            <a:spAutoFit/>
          </a:bodyPr>
          <a:lstStyle/>
          <a:p>
            <a:pPr algn="ctr"/>
            <a:r>
              <a:rPr lang="pt-BR" sz="2400" b="1" dirty="0">
                <a:solidFill>
                  <a:srgbClr val="609306"/>
                </a:solidFill>
                <a:latin typeface="Arial" charset="0"/>
                <a:cs typeface="Gautami" pitchFamily="34" charset="0"/>
              </a:rPr>
              <a:t>Experimentos de </a:t>
            </a:r>
            <a:r>
              <a:rPr lang="pt-BR" sz="2400" b="1" dirty="0" smtClean="0">
                <a:solidFill>
                  <a:srgbClr val="609306"/>
                </a:solidFill>
                <a:latin typeface="Arial" charset="0"/>
                <a:cs typeface="Gautami" pitchFamily="34" charset="0"/>
              </a:rPr>
              <a:t>Mendel</a:t>
            </a:r>
          </a:p>
          <a:p>
            <a:pPr algn="ctr"/>
            <a:endParaRPr lang="pt-BR" sz="2400" b="1" dirty="0" smtClean="0">
              <a:solidFill>
                <a:srgbClr val="609306"/>
              </a:solidFill>
              <a:latin typeface="Arial" charset="0"/>
              <a:cs typeface="Gautami" pitchFamily="34" charset="0"/>
            </a:endParaRPr>
          </a:p>
          <a:p>
            <a:pPr indent="457200" algn="just"/>
            <a:r>
              <a:rPr lang="pt-BR" sz="2000" dirty="0" smtClean="0">
                <a:latin typeface="Arial" pitchFamily="34" charset="0"/>
                <a:cs typeface="Arial" pitchFamily="34" charset="0"/>
              </a:rPr>
              <a:t>Como </a:t>
            </a:r>
            <a:r>
              <a:rPr lang="pt-BR" sz="2000" dirty="0">
                <a:latin typeface="Arial" pitchFamily="34" charset="0"/>
                <a:cs typeface="Arial" pitchFamily="34" charset="0"/>
              </a:rPr>
              <a:t>sabemos, </a:t>
            </a:r>
            <a:r>
              <a:rPr lang="pt-BR" sz="2000" dirty="0" err="1">
                <a:latin typeface="Arial" pitchFamily="34" charset="0"/>
                <a:cs typeface="Arial" pitchFamily="34" charset="0"/>
              </a:rPr>
              <a:t>Gregor</a:t>
            </a:r>
            <a:r>
              <a:rPr lang="pt-BR" sz="2000" dirty="0">
                <a:latin typeface="Arial" pitchFamily="34" charset="0"/>
                <a:cs typeface="Arial" pitchFamily="34" charset="0"/>
              </a:rPr>
              <a:t> Mendel (1822-1884) </a:t>
            </a:r>
            <a:r>
              <a:rPr lang="pt-BR" sz="2000" dirty="0" smtClean="0">
                <a:latin typeface="Arial" pitchFamily="34" charset="0"/>
                <a:cs typeface="Arial" pitchFamily="34" charset="0"/>
              </a:rPr>
              <a:t> nasceu na região da Áustria, </a:t>
            </a:r>
            <a:r>
              <a:rPr lang="pt-BR" sz="2000" dirty="0" smtClean="0">
                <a:latin typeface="Arial" pitchFamily="34" charset="0"/>
                <a:cs typeface="Arial" pitchFamily="34" charset="0"/>
              </a:rPr>
              <a:t>foi </a:t>
            </a:r>
            <a:r>
              <a:rPr lang="pt-BR" sz="2000" dirty="0">
                <a:latin typeface="Arial" pitchFamily="34" charset="0"/>
                <a:cs typeface="Arial" pitchFamily="34" charset="0"/>
              </a:rPr>
              <a:t>um monge e </a:t>
            </a:r>
            <a:r>
              <a:rPr lang="pt-BR" sz="2000" dirty="0" err="1">
                <a:latin typeface="Arial" pitchFamily="34" charset="0"/>
                <a:cs typeface="Arial" pitchFamily="34" charset="0"/>
              </a:rPr>
              <a:t>biológo</a:t>
            </a:r>
            <a:r>
              <a:rPr lang="pt-BR" sz="2000" dirty="0">
                <a:latin typeface="Arial" pitchFamily="34" charset="0"/>
                <a:cs typeface="Arial" pitchFamily="34" charset="0"/>
              </a:rPr>
              <a:t>, </a:t>
            </a:r>
            <a:r>
              <a:rPr lang="pt-BR" sz="2000" dirty="0" smtClean="0">
                <a:latin typeface="Arial" pitchFamily="34" charset="0"/>
                <a:cs typeface="Arial" pitchFamily="34" charset="0"/>
              </a:rPr>
              <a:t>,</a:t>
            </a:r>
            <a:r>
              <a:rPr lang="pt-BR" sz="2000" dirty="0">
                <a:latin typeface="Arial" pitchFamily="34" charset="0"/>
                <a:cs typeface="Arial" pitchFamily="34" charset="0"/>
              </a:rPr>
              <a:t> que se </a:t>
            </a:r>
            <a:r>
              <a:rPr lang="pt-BR" sz="2000" dirty="0" smtClean="0">
                <a:latin typeface="Arial" pitchFamily="34" charset="0"/>
                <a:cs typeface="Arial" pitchFamily="34" charset="0"/>
              </a:rPr>
              <a:t>destacou </a:t>
            </a:r>
            <a:r>
              <a:rPr lang="pt-BR" sz="2000" dirty="0">
                <a:latin typeface="Arial" pitchFamily="34" charset="0"/>
                <a:cs typeface="Arial" pitchFamily="34" charset="0"/>
              </a:rPr>
              <a:t>pelos seus estudos sobre a hereditariedade</a:t>
            </a:r>
            <a:r>
              <a:rPr lang="pt-BR" sz="2000" dirty="0" smtClean="0">
                <a:latin typeface="Arial" pitchFamily="34" charset="0"/>
                <a:cs typeface="Arial" pitchFamily="34" charset="0"/>
              </a:rPr>
              <a:t>.</a:t>
            </a:r>
          </a:p>
          <a:p>
            <a:pPr indent="457200" algn="just"/>
            <a:r>
              <a:rPr lang="pt-BR" sz="2000" dirty="0">
                <a:latin typeface="Arial" pitchFamily="34" charset="0"/>
                <a:cs typeface="Arial" pitchFamily="34" charset="0"/>
              </a:rPr>
              <a:t> Seus experimentos foram iniciados </a:t>
            </a:r>
            <a:r>
              <a:rPr lang="pt-BR" sz="2000" dirty="0" smtClean="0">
                <a:latin typeface="Arial" pitchFamily="34" charset="0"/>
                <a:cs typeface="Arial" pitchFamily="34" charset="0"/>
              </a:rPr>
              <a:t>por volta de </a:t>
            </a:r>
            <a:r>
              <a:rPr lang="pt-BR" sz="2000" dirty="0">
                <a:latin typeface="Arial" pitchFamily="34" charset="0"/>
                <a:cs typeface="Arial" pitchFamily="34" charset="0"/>
              </a:rPr>
              <a:t>1857 e baseavam-se no estudo do cruzamento de ervilhas. Com base nesses estudos, Mendel chegou a importantes conclusões, que ficaram conhecidas como </a:t>
            </a:r>
            <a:r>
              <a:rPr lang="pt-BR" sz="2000" b="1" dirty="0">
                <a:latin typeface="Arial" pitchFamily="34" charset="0"/>
                <a:cs typeface="Arial" pitchFamily="34" charset="0"/>
              </a:rPr>
              <a:t>a primeira lei e a segunda lei de Mendel</a:t>
            </a:r>
            <a:r>
              <a:rPr lang="pt-BR" sz="2000" b="1" dirty="0" smtClean="0">
                <a:latin typeface="Arial" pitchFamily="34" charset="0"/>
                <a:cs typeface="Arial" pitchFamily="34" charset="0"/>
              </a:rPr>
              <a:t>.</a:t>
            </a:r>
          </a:p>
        </p:txBody>
      </p:sp>
      <p:sp>
        <p:nvSpPr>
          <p:cNvPr id="3" name="Retângulo 2"/>
          <p:cNvSpPr/>
          <p:nvPr/>
        </p:nvSpPr>
        <p:spPr>
          <a:xfrm>
            <a:off x="2928926" y="142852"/>
            <a:ext cx="2978701" cy="669094"/>
          </a:xfrm>
          <a:prstGeom prst="rect">
            <a:avLst/>
          </a:prstGeom>
        </p:spPr>
        <p:txBody>
          <a:bodyPr wrap="none">
            <a:spAutoFit/>
          </a:bodyPr>
          <a:lstStyle/>
          <a:p>
            <a:pPr algn="just">
              <a:lnSpc>
                <a:spcPct val="150000"/>
              </a:lnSpc>
              <a:defRPr/>
            </a:pPr>
            <a:r>
              <a:rPr lang="pt-BR" sz="2800" b="1" dirty="0" smtClean="0">
                <a:solidFill>
                  <a:srgbClr val="609306"/>
                </a:solidFill>
                <a:latin typeface="Arial" charset="0"/>
                <a:cs typeface="Gautami" pitchFamily="34" charset="0"/>
              </a:rPr>
              <a:t>Relembrando.....</a:t>
            </a:r>
            <a:endParaRPr lang="pt-BR" sz="2800" dirty="0">
              <a:latin typeface="Calibri" pitchFamily="34" charset="0"/>
              <a:cs typeface="Calibri" pitchFamily="34" charset="0"/>
            </a:endParaRPr>
          </a:p>
        </p:txBody>
      </p:sp>
      <p:sp>
        <p:nvSpPr>
          <p:cNvPr id="5" name="Retângulo 4"/>
          <p:cNvSpPr/>
          <p:nvPr/>
        </p:nvSpPr>
        <p:spPr>
          <a:xfrm>
            <a:off x="4000496" y="6448032"/>
            <a:ext cx="1553630" cy="338554"/>
          </a:xfrm>
          <a:prstGeom prst="rect">
            <a:avLst/>
          </a:prstGeom>
        </p:spPr>
        <p:txBody>
          <a:bodyPr wrap="none">
            <a:spAutoFit/>
          </a:bodyPr>
          <a:lstStyle/>
          <a:p>
            <a:r>
              <a:rPr lang="pt-BR" sz="1600" dirty="0" err="1" smtClean="0">
                <a:latin typeface="Arial" pitchFamily="34" charset="0"/>
                <a:cs typeface="Arial" pitchFamily="34" charset="0"/>
              </a:rPr>
              <a:t>Gregor</a:t>
            </a:r>
            <a:r>
              <a:rPr lang="pt-BR" sz="1600" dirty="0" smtClean="0">
                <a:latin typeface="Arial" pitchFamily="34" charset="0"/>
                <a:cs typeface="Arial" pitchFamily="34" charset="0"/>
              </a:rPr>
              <a:t> Mendel</a:t>
            </a:r>
            <a:endParaRPr lang="pt-BR" sz="1600" dirty="0"/>
          </a:p>
        </p:txBody>
      </p:sp>
      <p:pic>
        <p:nvPicPr>
          <p:cNvPr id="8196" name="Picture 4" descr="Espécies de Ervilhas | Mundo Ecologia"/>
          <p:cNvPicPr>
            <a:picLocks noChangeAspect="1" noChangeArrowheads="1"/>
          </p:cNvPicPr>
          <p:nvPr/>
        </p:nvPicPr>
        <p:blipFill>
          <a:blip r:embed="rId2"/>
          <a:srcRect/>
          <a:stretch>
            <a:fillRect/>
          </a:stretch>
        </p:blipFill>
        <p:spPr bwMode="auto">
          <a:xfrm>
            <a:off x="2000232" y="4071942"/>
            <a:ext cx="5143536" cy="236602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00298" y="285728"/>
            <a:ext cx="4097597" cy="523220"/>
          </a:xfrm>
          <a:prstGeom prst="rect">
            <a:avLst/>
          </a:prstGeom>
        </p:spPr>
        <p:txBody>
          <a:bodyPr wrap="none">
            <a:spAutoFit/>
          </a:bodyPr>
          <a:lstStyle/>
          <a:p>
            <a:pPr algn="ctr"/>
            <a:r>
              <a:rPr lang="pt-BR" sz="2800" b="1" dirty="0" smtClean="0">
                <a:solidFill>
                  <a:srgbClr val="609306"/>
                </a:solidFill>
                <a:latin typeface="Arial" charset="0"/>
                <a:cs typeface="Gautami" pitchFamily="34" charset="0"/>
              </a:rPr>
              <a:t>Primeira Lei de Mendel</a:t>
            </a:r>
            <a:endParaRPr lang="pt-BR" sz="2800" dirty="0"/>
          </a:p>
        </p:txBody>
      </p:sp>
      <p:sp>
        <p:nvSpPr>
          <p:cNvPr id="4" name="Retângulo 3"/>
          <p:cNvSpPr/>
          <p:nvPr/>
        </p:nvSpPr>
        <p:spPr>
          <a:xfrm>
            <a:off x="642910" y="928670"/>
            <a:ext cx="7858180" cy="5016758"/>
          </a:xfrm>
          <a:prstGeom prst="rect">
            <a:avLst/>
          </a:prstGeom>
        </p:spPr>
        <p:txBody>
          <a:bodyPr wrap="square">
            <a:spAutoFit/>
          </a:bodyPr>
          <a:lstStyle/>
          <a:p>
            <a:pPr indent="457200" algn="just"/>
            <a:r>
              <a:rPr lang="pt-BR" sz="2000" dirty="0" smtClean="0">
                <a:latin typeface="Arial" pitchFamily="34" charset="0"/>
                <a:cs typeface="Arial" pitchFamily="34" charset="0"/>
              </a:rPr>
              <a:t>Sabemos que a </a:t>
            </a:r>
            <a:r>
              <a:rPr lang="pt-BR" sz="2000" dirty="0">
                <a:latin typeface="Arial" pitchFamily="34" charset="0"/>
                <a:cs typeface="Arial" pitchFamily="34" charset="0"/>
              </a:rPr>
              <a:t>Primeira Lei de Mendel ou </a:t>
            </a:r>
            <a:r>
              <a:rPr lang="pt-BR" sz="2000" b="1" dirty="0">
                <a:latin typeface="Arial" pitchFamily="34" charset="0"/>
                <a:cs typeface="Arial" pitchFamily="34" charset="0"/>
              </a:rPr>
              <a:t>Lei da Segregação dos Fatores</a:t>
            </a:r>
            <a:r>
              <a:rPr lang="pt-BR" sz="2000" dirty="0">
                <a:latin typeface="Arial" pitchFamily="34" charset="0"/>
                <a:cs typeface="Arial" pitchFamily="34" charset="0"/>
              </a:rPr>
              <a:t> </a:t>
            </a:r>
            <a:r>
              <a:rPr lang="pt-BR" sz="2000" dirty="0" smtClean="0">
                <a:latin typeface="Arial" pitchFamily="34" charset="0"/>
                <a:cs typeface="Arial" pitchFamily="34" charset="0"/>
              </a:rPr>
              <a:t>diz que: </a:t>
            </a:r>
            <a:r>
              <a:rPr lang="pt-BR" sz="2000" b="1" dirty="0">
                <a:latin typeface="Arial" pitchFamily="34" charset="0"/>
                <a:cs typeface="Arial" pitchFamily="34" charset="0"/>
              </a:rPr>
              <a:t> “cada característica é determinada por dois fatores que se separam na formação dos gametas, onde ocorrem em dose simples</a:t>
            </a:r>
            <a:r>
              <a:rPr lang="pt-BR" sz="2000" b="1" dirty="0" smtClean="0">
                <a:latin typeface="Arial" pitchFamily="34" charset="0"/>
                <a:cs typeface="Arial" pitchFamily="34" charset="0"/>
              </a:rPr>
              <a:t>”. </a:t>
            </a:r>
          </a:p>
          <a:p>
            <a:pPr algn="ctr"/>
            <a:r>
              <a:rPr lang="pt-BR" sz="2000" b="1" dirty="0" smtClean="0">
                <a:solidFill>
                  <a:srgbClr val="609306"/>
                </a:solidFill>
                <a:latin typeface="Arial" pitchFamily="34" charset="0"/>
                <a:cs typeface="Arial" pitchFamily="34" charset="0"/>
              </a:rPr>
              <a:t>Você </a:t>
            </a:r>
            <a:r>
              <a:rPr lang="pt-BR" sz="2000" b="1" dirty="0">
                <a:solidFill>
                  <a:srgbClr val="609306"/>
                </a:solidFill>
                <a:latin typeface="Arial" pitchFamily="34" charset="0"/>
                <a:cs typeface="Arial" pitchFamily="34" charset="0"/>
              </a:rPr>
              <a:t>lembra o que isso significa? </a:t>
            </a:r>
            <a:endParaRPr lang="pt-BR" sz="2000" b="1" dirty="0">
              <a:solidFill>
                <a:srgbClr val="609306"/>
              </a:solidFill>
              <a:latin typeface="Arial" pitchFamily="34" charset="0"/>
              <a:cs typeface="Arial" pitchFamily="34" charset="0"/>
            </a:endParaRPr>
          </a:p>
          <a:p>
            <a:pPr algn="just">
              <a:buClr>
                <a:schemeClr val="accent3">
                  <a:lumMod val="75000"/>
                </a:schemeClr>
              </a:buClr>
            </a:pPr>
            <a:r>
              <a:rPr lang="pt-BR" sz="2000" dirty="0" smtClean="0">
                <a:latin typeface="Arial" pitchFamily="34" charset="0"/>
                <a:cs typeface="Arial" pitchFamily="34" charset="0"/>
              </a:rPr>
              <a:t>Significa que:</a:t>
            </a:r>
          </a:p>
          <a:p>
            <a:pPr algn="just">
              <a:buClr>
                <a:schemeClr val="accent3">
                  <a:lumMod val="75000"/>
                </a:schemeClr>
              </a:buClr>
              <a:buFont typeface="Arial" pitchFamily="34" charset="0"/>
              <a:buChar char="•"/>
            </a:pPr>
            <a:r>
              <a:rPr lang="pt-BR" sz="2000" dirty="0" smtClean="0">
                <a:latin typeface="Arial" pitchFamily="34" charset="0"/>
                <a:cs typeface="Arial" pitchFamily="34" charset="0"/>
              </a:rPr>
              <a:t> Características hereditárias dependem dos fatores </a:t>
            </a:r>
            <a:r>
              <a:rPr lang="pt-BR" sz="2000" b="1" dirty="0" smtClean="0">
                <a:latin typeface="Arial" pitchFamily="34" charset="0"/>
                <a:cs typeface="Arial" pitchFamily="34" charset="0"/>
              </a:rPr>
              <a:t>(genes) </a:t>
            </a:r>
            <a:r>
              <a:rPr lang="pt-BR" sz="2000" dirty="0" smtClean="0">
                <a:latin typeface="Arial" pitchFamily="34" charset="0"/>
                <a:cs typeface="Arial" pitchFamily="34" charset="0"/>
              </a:rPr>
              <a:t>da mãe e do pai igualmente;</a:t>
            </a:r>
          </a:p>
          <a:p>
            <a:pPr algn="just">
              <a:buClr>
                <a:schemeClr val="accent3">
                  <a:lumMod val="75000"/>
                </a:schemeClr>
              </a:buClr>
              <a:buFont typeface="Arial" pitchFamily="34" charset="0"/>
              <a:buChar char="•"/>
            </a:pPr>
            <a:r>
              <a:rPr lang="pt-BR" sz="2000" dirty="0">
                <a:latin typeface="Arial" pitchFamily="34" charset="0"/>
                <a:cs typeface="Arial" pitchFamily="34" charset="0"/>
              </a:rPr>
              <a:t> </a:t>
            </a:r>
            <a:r>
              <a:rPr lang="pt-BR" sz="2000" dirty="0" smtClean="0">
                <a:latin typeface="Arial" pitchFamily="34" charset="0"/>
                <a:cs typeface="Arial" pitchFamily="34" charset="0"/>
              </a:rPr>
              <a:t>Os fatores </a:t>
            </a:r>
            <a:r>
              <a:rPr lang="pt-BR" sz="2000" b="1" dirty="0" smtClean="0">
                <a:latin typeface="Arial" pitchFamily="34" charset="0"/>
                <a:cs typeface="Arial" pitchFamily="34" charset="0"/>
              </a:rPr>
              <a:t>(genes)</a:t>
            </a:r>
            <a:r>
              <a:rPr lang="pt-BR" sz="2000" b="1" dirty="0" smtClean="0">
                <a:latin typeface="Arial" pitchFamily="34" charset="0"/>
                <a:cs typeface="Arial" pitchFamily="34" charset="0"/>
              </a:rPr>
              <a:t> </a:t>
            </a:r>
            <a:r>
              <a:rPr lang="pt-BR" sz="2000" dirty="0" smtClean="0">
                <a:latin typeface="Arial" pitchFamily="34" charset="0"/>
                <a:cs typeface="Arial" pitchFamily="34" charset="0"/>
              </a:rPr>
              <a:t>se separam na formação das células sexuais </a:t>
            </a:r>
            <a:r>
              <a:rPr lang="pt-BR" sz="2000" b="1" dirty="0" smtClean="0">
                <a:latin typeface="Arial" pitchFamily="34" charset="0"/>
                <a:cs typeface="Arial" pitchFamily="34" charset="0"/>
              </a:rPr>
              <a:t>(gametas)</a:t>
            </a:r>
            <a:r>
              <a:rPr lang="pt-BR" sz="2000" dirty="0" smtClean="0">
                <a:latin typeface="Arial" pitchFamily="34" charset="0"/>
                <a:cs typeface="Arial" pitchFamily="34" charset="0"/>
              </a:rPr>
              <a:t>;</a:t>
            </a:r>
          </a:p>
          <a:p>
            <a:pPr algn="just">
              <a:buClr>
                <a:schemeClr val="accent3">
                  <a:lumMod val="75000"/>
                </a:schemeClr>
              </a:buClr>
              <a:buFont typeface="Arial" pitchFamily="34" charset="0"/>
              <a:buChar char="•"/>
            </a:pPr>
            <a:r>
              <a:rPr lang="pt-BR" sz="2000" dirty="0" smtClean="0">
                <a:latin typeface="Arial" pitchFamily="34" charset="0"/>
                <a:cs typeface="Arial" pitchFamily="34" charset="0"/>
              </a:rPr>
              <a:t> Os </a:t>
            </a:r>
            <a:r>
              <a:rPr lang="pt-BR" sz="2000" dirty="0">
                <a:latin typeface="Arial" pitchFamily="34" charset="0"/>
                <a:cs typeface="Arial" pitchFamily="34" charset="0"/>
              </a:rPr>
              <a:t>gametas são iguais para indivíduos de linhagem pura, já seus descendentes passam pela hibridização e formam gametas diferentes</a:t>
            </a:r>
            <a:r>
              <a:rPr lang="pt-BR" sz="2000" dirty="0" smtClean="0">
                <a:latin typeface="Arial" pitchFamily="34" charset="0"/>
                <a:cs typeface="Arial" pitchFamily="34" charset="0"/>
              </a:rPr>
              <a:t>.</a:t>
            </a:r>
          </a:p>
          <a:p>
            <a:pPr algn="just">
              <a:buClr>
                <a:schemeClr val="accent3">
                  <a:lumMod val="75000"/>
                </a:schemeClr>
              </a:buClr>
              <a:buFont typeface="Arial" pitchFamily="34" charset="0"/>
              <a:buChar char="•"/>
            </a:pPr>
            <a:endParaRPr lang="pt-BR" sz="2000" dirty="0">
              <a:latin typeface="Arial" pitchFamily="34" charset="0"/>
              <a:cs typeface="Arial" pitchFamily="34" charset="0"/>
            </a:endParaRPr>
          </a:p>
          <a:p>
            <a:pPr algn="ctr">
              <a:buClr>
                <a:schemeClr val="accent3">
                  <a:lumMod val="75000"/>
                </a:schemeClr>
              </a:buClr>
            </a:pPr>
            <a:r>
              <a:rPr lang="pt-BR" sz="2000" b="1" dirty="0">
                <a:latin typeface="Arial" pitchFamily="34" charset="0"/>
                <a:cs typeface="Arial" pitchFamily="34" charset="0"/>
              </a:rPr>
              <a:t>Foram essas análises que deram origem à lei da segregação independente, mais conhecida como segunda lei de Mendel.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00298" y="285728"/>
            <a:ext cx="4179349" cy="523220"/>
          </a:xfrm>
          <a:prstGeom prst="rect">
            <a:avLst/>
          </a:prstGeom>
        </p:spPr>
        <p:txBody>
          <a:bodyPr wrap="none">
            <a:spAutoFit/>
          </a:bodyPr>
          <a:lstStyle/>
          <a:p>
            <a:pPr algn="ctr"/>
            <a:r>
              <a:rPr lang="pt-BR" sz="2800" b="1" dirty="0" smtClean="0">
                <a:solidFill>
                  <a:srgbClr val="609306"/>
                </a:solidFill>
                <a:latin typeface="Arial" charset="0"/>
                <a:cs typeface="Gautami" pitchFamily="34" charset="0"/>
              </a:rPr>
              <a:t>Segunda</a:t>
            </a:r>
            <a:r>
              <a:rPr lang="pt-BR" sz="2800" b="1" dirty="0" smtClean="0">
                <a:solidFill>
                  <a:srgbClr val="609306"/>
                </a:solidFill>
                <a:latin typeface="Arial" charset="0"/>
                <a:cs typeface="Gautami" pitchFamily="34" charset="0"/>
              </a:rPr>
              <a:t> Lei de Mendel</a:t>
            </a:r>
            <a:endParaRPr lang="pt-BR" sz="2800" dirty="0"/>
          </a:p>
        </p:txBody>
      </p:sp>
      <p:sp>
        <p:nvSpPr>
          <p:cNvPr id="3" name="Retângulo 2"/>
          <p:cNvSpPr/>
          <p:nvPr/>
        </p:nvSpPr>
        <p:spPr>
          <a:xfrm>
            <a:off x="1000100" y="1071547"/>
            <a:ext cx="7072362" cy="4678204"/>
          </a:xfrm>
          <a:prstGeom prst="rect">
            <a:avLst/>
          </a:prstGeom>
        </p:spPr>
        <p:txBody>
          <a:bodyPr wrap="square">
            <a:spAutoFit/>
          </a:bodyPr>
          <a:lstStyle/>
          <a:p>
            <a:pPr indent="457200" algn="just" fontAlgn="base"/>
            <a:r>
              <a:rPr lang="pt-BR" sz="2000" dirty="0">
                <a:latin typeface="Arial" pitchFamily="34" charset="0"/>
                <a:cs typeface="Arial" pitchFamily="34" charset="0"/>
              </a:rPr>
              <a:t>A Segunda Lei de Mendel ou </a:t>
            </a:r>
            <a:r>
              <a:rPr lang="pt-BR" sz="2000" b="1" dirty="0">
                <a:latin typeface="Arial" pitchFamily="34" charset="0"/>
                <a:cs typeface="Arial" pitchFamily="34" charset="0"/>
              </a:rPr>
              <a:t>Lei da Segregação Independente</a:t>
            </a:r>
            <a:r>
              <a:rPr lang="pt-BR" sz="2000" dirty="0">
                <a:latin typeface="Arial" pitchFamily="34" charset="0"/>
                <a:cs typeface="Arial" pitchFamily="34" charset="0"/>
              </a:rPr>
              <a:t> </a:t>
            </a:r>
            <a:r>
              <a:rPr lang="pt-BR" sz="2000" dirty="0" smtClean="0">
                <a:latin typeface="Arial" pitchFamily="34" charset="0"/>
                <a:cs typeface="Arial" pitchFamily="34" charset="0"/>
              </a:rPr>
              <a:t>é baseada </a:t>
            </a:r>
            <a:r>
              <a:rPr lang="pt-BR" sz="2000" dirty="0">
                <a:latin typeface="Arial" pitchFamily="34" charset="0"/>
                <a:cs typeface="Arial" pitchFamily="34" charset="0"/>
              </a:rPr>
              <a:t>na transmissão combinada de duas ou mais características</a:t>
            </a:r>
            <a:r>
              <a:rPr lang="pt-BR" sz="2000" dirty="0" smtClean="0">
                <a:latin typeface="Arial" pitchFamily="34" charset="0"/>
                <a:cs typeface="Arial" pitchFamily="34" charset="0"/>
              </a:rPr>
              <a:t>.</a:t>
            </a:r>
          </a:p>
          <a:p>
            <a:pPr indent="457200" algn="just" fontAlgn="base"/>
            <a:r>
              <a:rPr lang="pt-BR" sz="2000" dirty="0" smtClean="0">
                <a:latin typeface="Arial" pitchFamily="34" charset="0"/>
                <a:cs typeface="Arial" pitchFamily="34" charset="0"/>
              </a:rPr>
              <a:t>Ao iniciar seus estudos Mendel observou a expressão dos fatores (genes) de modo isolado. Tal fato originou a primeira lei de Mendel.</a:t>
            </a:r>
          </a:p>
          <a:p>
            <a:pPr indent="457200" algn="just" fontAlgn="base"/>
            <a:r>
              <a:rPr lang="pt-BR" sz="2000" dirty="0" smtClean="0">
                <a:latin typeface="Arial" pitchFamily="34" charset="0"/>
                <a:cs typeface="Arial" pitchFamily="34" charset="0"/>
              </a:rPr>
              <a:t>Em seguida Mendel estudou a segregação de </a:t>
            </a:r>
            <a:r>
              <a:rPr lang="pt-BR" sz="2000" b="1" dirty="0" smtClean="0">
                <a:latin typeface="Arial" pitchFamily="34" charset="0"/>
                <a:cs typeface="Arial" pitchFamily="34" charset="0"/>
              </a:rPr>
              <a:t>dois genes ao mesmo tempo</a:t>
            </a:r>
            <a:r>
              <a:rPr lang="pt-BR" sz="2000" dirty="0" smtClean="0">
                <a:latin typeface="Arial" pitchFamily="34" charset="0"/>
                <a:cs typeface="Arial" pitchFamily="34" charset="0"/>
              </a:rPr>
              <a:t>. Por exemplo, r</a:t>
            </a:r>
            <a:r>
              <a:rPr lang="pt-BR" sz="2000" dirty="0" smtClean="0">
                <a:latin typeface="Arial" pitchFamily="34" charset="0"/>
                <a:cs typeface="Arial" pitchFamily="34" charset="0"/>
              </a:rPr>
              <a:t>ealizou cruzamentos de sementes verdes e rugosas com sementes amarelas e lisas. </a:t>
            </a:r>
            <a:endParaRPr lang="pt-BR" sz="2000" dirty="0" smtClean="0">
              <a:latin typeface="Arial" pitchFamily="34" charset="0"/>
              <a:cs typeface="Arial" pitchFamily="34" charset="0"/>
            </a:endParaRPr>
          </a:p>
          <a:p>
            <a:pPr algn="just" fontAlgn="base"/>
            <a:endParaRPr lang="pt-BR" sz="2000" dirty="0" smtClean="0">
              <a:latin typeface="Arial" pitchFamily="34" charset="0"/>
              <a:cs typeface="Arial" pitchFamily="34" charset="0"/>
            </a:endParaRPr>
          </a:p>
          <a:p>
            <a:pPr algn="just" fontAlgn="base"/>
            <a:endParaRPr lang="pt-BR" sz="2000" dirty="0">
              <a:latin typeface="Arial" pitchFamily="34" charset="0"/>
              <a:cs typeface="Arial" pitchFamily="34" charset="0"/>
            </a:endParaRPr>
          </a:p>
          <a:p>
            <a:pPr algn="just" fontAlgn="base"/>
            <a:endParaRPr lang="pt-BR" sz="2000" dirty="0">
              <a:latin typeface="Arial" pitchFamily="34" charset="0"/>
              <a:cs typeface="Arial" pitchFamily="34" charset="0"/>
            </a:endParaRPr>
          </a:p>
          <a:p>
            <a:pPr algn="just" fontAlgn="base"/>
            <a:r>
              <a:rPr lang="pt-BR" dirty="0" smtClean="0">
                <a:solidFill>
                  <a:srgbClr val="FF0000"/>
                </a:solidFill>
                <a:latin typeface="Arial" pitchFamily="34" charset="0"/>
                <a:cs typeface="Arial" pitchFamily="34" charset="0"/>
              </a:rPr>
              <a:t>. </a:t>
            </a:r>
            <a:endParaRPr lang="pt-BR" sz="2000" dirty="0" smtClean="0">
              <a:solidFill>
                <a:srgbClr val="FF0000"/>
              </a:solidFill>
              <a:latin typeface="Arial" pitchFamily="34" charset="0"/>
              <a:cs typeface="Arial" pitchFamily="34" charset="0"/>
            </a:endParaRPr>
          </a:p>
          <a:p>
            <a:pPr algn="just" fontAlgn="base"/>
            <a:endParaRPr lang="pt-BR" sz="2000" dirty="0">
              <a:latin typeface="Arial" pitchFamily="34" charset="0"/>
              <a:cs typeface="Arial" pitchFamily="34" charset="0"/>
            </a:endParaRPr>
          </a:p>
        </p:txBody>
      </p:sp>
      <p:pic>
        <p:nvPicPr>
          <p:cNvPr id="25602" name="Picture 2"/>
          <p:cNvPicPr>
            <a:picLocks noChangeAspect="1" noChangeArrowheads="1"/>
          </p:cNvPicPr>
          <p:nvPr/>
        </p:nvPicPr>
        <p:blipFill>
          <a:blip r:embed="rId2"/>
          <a:srcRect l="8785" t="28320" r="62116" b="59961"/>
          <a:stretch>
            <a:fillRect/>
          </a:stretch>
        </p:blipFill>
        <p:spPr bwMode="auto">
          <a:xfrm>
            <a:off x="2428860" y="4357694"/>
            <a:ext cx="3786214" cy="857256"/>
          </a:xfrm>
          <a:prstGeom prst="rect">
            <a:avLst/>
          </a:prstGeom>
          <a:noFill/>
          <a:ln w="9525">
            <a:noFill/>
            <a:miter lim="800000"/>
            <a:headEnd/>
            <a:tailEnd/>
          </a:ln>
          <a:effectLst/>
        </p:spPr>
      </p:pic>
      <p:sp>
        <p:nvSpPr>
          <p:cNvPr id="5" name="Retângulo 4"/>
          <p:cNvSpPr/>
          <p:nvPr/>
        </p:nvSpPr>
        <p:spPr>
          <a:xfrm>
            <a:off x="2286000" y="5357826"/>
            <a:ext cx="4572000" cy="923330"/>
          </a:xfrm>
          <a:prstGeom prst="rect">
            <a:avLst/>
          </a:prstGeom>
        </p:spPr>
        <p:txBody>
          <a:bodyPr>
            <a:spAutoFit/>
          </a:bodyPr>
          <a:lstStyle/>
          <a:p>
            <a:pPr algn="ctr"/>
            <a:r>
              <a:rPr lang="pt-BR" b="1" dirty="0" smtClean="0">
                <a:latin typeface="Arial" pitchFamily="34" charset="0"/>
                <a:cs typeface="Arial" pitchFamily="34" charset="0"/>
              </a:rPr>
              <a:t>Genes (genótipo)</a:t>
            </a:r>
            <a:r>
              <a:rPr lang="pt-BR" dirty="0" smtClean="0">
                <a:latin typeface="Arial" pitchFamily="34" charset="0"/>
                <a:cs typeface="Arial" pitchFamily="34" charset="0"/>
              </a:rPr>
              <a:t> </a:t>
            </a:r>
          </a:p>
          <a:p>
            <a:r>
              <a:rPr lang="pt-BR" dirty="0" smtClean="0">
                <a:latin typeface="Arial" pitchFamily="34" charset="0"/>
                <a:cs typeface="Arial" pitchFamily="34" charset="0"/>
              </a:rPr>
              <a:t>Cor amarela: V                      lisa: R</a:t>
            </a:r>
          </a:p>
          <a:p>
            <a:r>
              <a:rPr lang="pt-BR" dirty="0" smtClean="0">
                <a:latin typeface="Arial" pitchFamily="34" charset="0"/>
                <a:cs typeface="Arial" pitchFamily="34" charset="0"/>
              </a:rPr>
              <a:t>Cor verde: v                           rugosa: r</a:t>
            </a: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78629" y="825041"/>
            <a:ext cx="7786742" cy="2246769"/>
          </a:xfrm>
          <a:prstGeom prst="rect">
            <a:avLst/>
          </a:prstGeom>
        </p:spPr>
        <p:txBody>
          <a:bodyPr wrap="square">
            <a:spAutoFit/>
          </a:bodyPr>
          <a:lstStyle/>
          <a:p>
            <a:pPr indent="457200" algn="just" fontAlgn="base"/>
            <a:r>
              <a:rPr lang="pt-BR" sz="2000" dirty="0" smtClean="0">
                <a:latin typeface="Arial" pitchFamily="34" charset="0"/>
                <a:cs typeface="Arial" pitchFamily="34" charset="0"/>
              </a:rPr>
              <a:t>Com esse cruzamento Mendel tinha o objetivo de responder o seguinte questionamento</a:t>
            </a:r>
            <a:r>
              <a:rPr lang="pt-BR" sz="2000" dirty="0">
                <a:latin typeface="Arial" pitchFamily="34" charset="0"/>
                <a:cs typeface="Arial" pitchFamily="34" charset="0"/>
              </a:rPr>
              <a:t>:</a:t>
            </a:r>
            <a:r>
              <a:rPr lang="pt-BR" sz="2000" dirty="0" smtClean="0">
                <a:latin typeface="Arial" pitchFamily="34" charset="0"/>
                <a:cs typeface="Arial" pitchFamily="34" charset="0"/>
              </a:rPr>
              <a:t> </a:t>
            </a:r>
            <a:r>
              <a:rPr lang="pt-BR" sz="2000" b="1" dirty="0" smtClean="0">
                <a:latin typeface="Arial" pitchFamily="34" charset="0"/>
                <a:cs typeface="Arial" pitchFamily="34" charset="0"/>
              </a:rPr>
              <a:t>Essas características estavam relacionadas, ou seja, uma semente amarela necessariamente precisa ser lisa?.</a:t>
            </a:r>
          </a:p>
          <a:p>
            <a:pPr indent="457200" algn="just" fontAlgn="base"/>
            <a:r>
              <a:rPr lang="pt-BR" sz="2000" dirty="0" smtClean="0">
                <a:latin typeface="Arial" pitchFamily="34" charset="0"/>
                <a:cs typeface="Arial" pitchFamily="34" charset="0"/>
              </a:rPr>
              <a:t>Então p</a:t>
            </a:r>
            <a:r>
              <a:rPr lang="pt-BR" sz="2000" dirty="0" smtClean="0">
                <a:latin typeface="Arial" pitchFamily="34" charset="0"/>
                <a:cs typeface="Arial" pitchFamily="34" charset="0"/>
              </a:rPr>
              <a:t>ara responder essa questão, Mendel realizou cruzamentos para analisar a transmissão de características relacionadas a cor e a textura das sementes.</a:t>
            </a:r>
          </a:p>
        </p:txBody>
      </p:sp>
      <p:sp>
        <p:nvSpPr>
          <p:cNvPr id="3" name="Retângulo 2"/>
          <p:cNvSpPr/>
          <p:nvPr/>
        </p:nvSpPr>
        <p:spPr>
          <a:xfrm>
            <a:off x="2500298" y="285728"/>
            <a:ext cx="4179349" cy="523220"/>
          </a:xfrm>
          <a:prstGeom prst="rect">
            <a:avLst/>
          </a:prstGeom>
        </p:spPr>
        <p:txBody>
          <a:bodyPr wrap="none">
            <a:spAutoFit/>
          </a:bodyPr>
          <a:lstStyle/>
          <a:p>
            <a:pPr algn="ctr"/>
            <a:r>
              <a:rPr lang="pt-BR" sz="2800" b="1" dirty="0" smtClean="0">
                <a:solidFill>
                  <a:srgbClr val="609306"/>
                </a:solidFill>
                <a:latin typeface="Arial" charset="0"/>
                <a:cs typeface="Gautami" pitchFamily="34" charset="0"/>
              </a:rPr>
              <a:t>Segunda</a:t>
            </a:r>
            <a:r>
              <a:rPr lang="pt-BR" sz="2800" b="1" dirty="0" smtClean="0">
                <a:solidFill>
                  <a:srgbClr val="609306"/>
                </a:solidFill>
                <a:latin typeface="Arial" charset="0"/>
                <a:cs typeface="Gautami" pitchFamily="34" charset="0"/>
              </a:rPr>
              <a:t> Lei de Mendel</a:t>
            </a:r>
            <a:endParaRPr lang="pt-BR" sz="2800" dirty="0"/>
          </a:p>
        </p:txBody>
      </p:sp>
      <p:pic>
        <p:nvPicPr>
          <p:cNvPr id="27650" name="Picture 2" descr="Segunda Lei de Mendel"/>
          <p:cNvPicPr>
            <a:picLocks noChangeAspect="1" noChangeArrowheads="1"/>
          </p:cNvPicPr>
          <p:nvPr/>
        </p:nvPicPr>
        <p:blipFill>
          <a:blip r:embed="rId2"/>
          <a:srcRect/>
          <a:stretch>
            <a:fillRect/>
          </a:stretch>
        </p:blipFill>
        <p:spPr bwMode="auto">
          <a:xfrm>
            <a:off x="214282" y="3143248"/>
            <a:ext cx="2500330" cy="3562971"/>
          </a:xfrm>
          <a:prstGeom prst="rect">
            <a:avLst/>
          </a:prstGeom>
          <a:noFill/>
        </p:spPr>
      </p:pic>
      <p:sp>
        <p:nvSpPr>
          <p:cNvPr id="5" name="Retângulo 4"/>
          <p:cNvSpPr/>
          <p:nvPr/>
        </p:nvSpPr>
        <p:spPr>
          <a:xfrm>
            <a:off x="3428992" y="3844357"/>
            <a:ext cx="5643586" cy="584775"/>
          </a:xfrm>
          <a:prstGeom prst="rect">
            <a:avLst/>
          </a:prstGeom>
        </p:spPr>
        <p:txBody>
          <a:bodyPr wrap="square">
            <a:spAutoFit/>
          </a:bodyPr>
          <a:lstStyle/>
          <a:p>
            <a:pPr algn="just"/>
            <a:r>
              <a:rPr lang="pt-BR" sz="1600" dirty="0">
                <a:latin typeface="Arial" pitchFamily="34" charset="0"/>
                <a:cs typeface="Arial" pitchFamily="34" charset="0"/>
              </a:rPr>
              <a:t>O cruzamento entre as duas sementes resultou em 100% de sementes amarelas e </a:t>
            </a:r>
            <a:r>
              <a:rPr lang="pt-BR" sz="1600" dirty="0" smtClean="0">
                <a:latin typeface="Arial" pitchFamily="34" charset="0"/>
                <a:cs typeface="Arial" pitchFamily="34" charset="0"/>
              </a:rPr>
              <a:t>lisas </a:t>
            </a:r>
            <a:r>
              <a:rPr lang="pt-BR" sz="1600" dirty="0"/>
              <a:t>(Geração F1).</a:t>
            </a:r>
            <a:endParaRPr lang="pt-BR" sz="1600" dirty="0">
              <a:latin typeface="Arial" pitchFamily="34" charset="0"/>
              <a:cs typeface="Arial" pitchFamily="34" charset="0"/>
            </a:endParaRPr>
          </a:p>
        </p:txBody>
      </p:sp>
      <p:cxnSp>
        <p:nvCxnSpPr>
          <p:cNvPr id="7" name="Conector de seta reta 6"/>
          <p:cNvCxnSpPr/>
          <p:nvPr/>
        </p:nvCxnSpPr>
        <p:spPr>
          <a:xfrm>
            <a:off x="2714612" y="4071942"/>
            <a:ext cx="642942" cy="1588"/>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Retângulo 11"/>
          <p:cNvSpPr/>
          <p:nvPr/>
        </p:nvSpPr>
        <p:spPr>
          <a:xfrm>
            <a:off x="3786214" y="4429132"/>
            <a:ext cx="4572000" cy="584775"/>
          </a:xfrm>
          <a:prstGeom prst="rect">
            <a:avLst/>
          </a:prstGeom>
        </p:spPr>
        <p:txBody>
          <a:bodyPr>
            <a:spAutoFit/>
          </a:bodyPr>
          <a:lstStyle/>
          <a:p>
            <a:pPr algn="ctr"/>
            <a:r>
              <a:rPr lang="pt-BR" sz="1600" dirty="0">
                <a:latin typeface="Arial" pitchFamily="34" charset="0"/>
                <a:cs typeface="Arial" pitchFamily="34" charset="0"/>
              </a:rPr>
              <a:t> Então, Mendel realizou a </a:t>
            </a:r>
            <a:r>
              <a:rPr lang="pt-BR" sz="1600" dirty="0" err="1">
                <a:latin typeface="Arial" pitchFamily="34" charset="0"/>
                <a:cs typeface="Arial" pitchFamily="34" charset="0"/>
              </a:rPr>
              <a:t>autofecundação</a:t>
            </a:r>
            <a:r>
              <a:rPr lang="pt-BR" sz="1600" dirty="0">
                <a:latin typeface="Arial" pitchFamily="34" charset="0"/>
                <a:cs typeface="Arial" pitchFamily="34" charset="0"/>
              </a:rPr>
              <a:t> entre as sementes da Geração F1.</a:t>
            </a:r>
          </a:p>
        </p:txBody>
      </p:sp>
      <p:sp>
        <p:nvSpPr>
          <p:cNvPr id="13" name="Retângulo 12"/>
          <p:cNvSpPr/>
          <p:nvPr/>
        </p:nvSpPr>
        <p:spPr>
          <a:xfrm>
            <a:off x="3214678" y="5072074"/>
            <a:ext cx="4572000" cy="1200329"/>
          </a:xfrm>
          <a:prstGeom prst="rect">
            <a:avLst/>
          </a:prstGeom>
        </p:spPr>
        <p:txBody>
          <a:bodyPr>
            <a:spAutoFit/>
          </a:bodyPr>
          <a:lstStyle/>
          <a:p>
            <a:pPr algn="just"/>
            <a:r>
              <a:rPr lang="pt-BR" dirty="0">
                <a:latin typeface="Arial" pitchFamily="34" charset="0"/>
                <a:cs typeface="Arial" pitchFamily="34" charset="0"/>
              </a:rPr>
              <a:t>A geração F2 é constituída pela seguinte proporção fenotípica: 9 amarelas e lisas, 3 amarelas e rugosas; 3 verdes e lisas; 1 verde e rugosa.</a:t>
            </a:r>
          </a:p>
        </p:txBody>
      </p:sp>
      <p:sp>
        <p:nvSpPr>
          <p:cNvPr id="17" name="Chave direita 16"/>
          <p:cNvSpPr/>
          <p:nvPr/>
        </p:nvSpPr>
        <p:spPr>
          <a:xfrm>
            <a:off x="2786050" y="4429132"/>
            <a:ext cx="285752" cy="2214578"/>
          </a:xfrm>
          <a:prstGeom prst="rightBrac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92943" y="1291787"/>
            <a:ext cx="7358114" cy="4708981"/>
          </a:xfrm>
          <a:prstGeom prst="rect">
            <a:avLst/>
          </a:prstGeom>
        </p:spPr>
        <p:txBody>
          <a:bodyPr wrap="square">
            <a:spAutoFit/>
          </a:bodyPr>
          <a:lstStyle/>
          <a:p>
            <a:pPr indent="457200" algn="just" fontAlgn="base"/>
            <a:r>
              <a:rPr lang="pt-BR" sz="2000" dirty="0" smtClean="0">
                <a:latin typeface="Arial" pitchFamily="34" charset="0"/>
                <a:cs typeface="Arial" pitchFamily="34" charset="0"/>
              </a:rPr>
              <a:t>Com esse experimento </a:t>
            </a:r>
            <a:r>
              <a:rPr lang="pt-BR" sz="2000" dirty="0" smtClean="0">
                <a:latin typeface="Arial" pitchFamily="34" charset="0"/>
                <a:cs typeface="Arial" pitchFamily="34" charset="0"/>
              </a:rPr>
              <a:t>Mendel concluiu que: A </a:t>
            </a:r>
            <a:r>
              <a:rPr lang="pt-BR" sz="2000" b="1" dirty="0" smtClean="0">
                <a:latin typeface="Arial" pitchFamily="34" charset="0"/>
                <a:cs typeface="Arial" pitchFamily="34" charset="0"/>
              </a:rPr>
              <a:t>herança da cor era independente da herança de textura.</a:t>
            </a:r>
          </a:p>
          <a:p>
            <a:pPr indent="457200" algn="just" fontAlgn="base"/>
            <a:r>
              <a:rPr lang="pt-BR" sz="2000" dirty="0" smtClean="0">
                <a:latin typeface="Arial" pitchFamily="34" charset="0"/>
                <a:cs typeface="Arial" pitchFamily="34" charset="0"/>
              </a:rPr>
              <a:t>Sendo assim, a 2ª Lei de Mendel pode ser enunciada da seguinte maneira:</a:t>
            </a:r>
          </a:p>
          <a:p>
            <a:pPr indent="457200" algn="just" fontAlgn="base"/>
            <a:endParaRPr lang="pt-BR" sz="2000" b="1" dirty="0" smtClean="0">
              <a:latin typeface="Arial" pitchFamily="34" charset="0"/>
              <a:cs typeface="Arial" pitchFamily="34" charset="0"/>
            </a:endParaRPr>
          </a:p>
          <a:p>
            <a:pPr indent="457200" algn="just" fontAlgn="base"/>
            <a:endParaRPr lang="pt-BR" sz="2000" b="1" dirty="0" smtClean="0">
              <a:latin typeface="Arial" pitchFamily="34" charset="0"/>
              <a:cs typeface="Arial" pitchFamily="34" charset="0"/>
            </a:endParaRPr>
          </a:p>
          <a:p>
            <a:pPr algn="ctr" fontAlgn="base"/>
            <a:r>
              <a:rPr lang="pt-BR" sz="2000" b="1" dirty="0" smtClean="0">
                <a:latin typeface="Arial" pitchFamily="34" charset="0"/>
                <a:cs typeface="Arial" pitchFamily="34" charset="0"/>
              </a:rPr>
              <a:t>“Os fatores para duas ou mais características segregam-se no híbrido, distribuindo-se independentemente para os gametas, onde se combinam ao acaso”.</a:t>
            </a:r>
          </a:p>
          <a:p>
            <a:pPr algn="just" fontAlgn="base"/>
            <a:endParaRPr lang="pt-BR" sz="2000" dirty="0">
              <a:solidFill>
                <a:srgbClr val="FF0000"/>
              </a:solidFill>
              <a:latin typeface="Arial" pitchFamily="34" charset="0"/>
              <a:cs typeface="Arial" pitchFamily="34" charset="0"/>
            </a:endParaRPr>
          </a:p>
          <a:p>
            <a:pPr algn="just" fontAlgn="base"/>
            <a:endParaRPr lang="pt-BR" sz="2000" dirty="0" smtClean="0">
              <a:latin typeface="Arial" pitchFamily="34" charset="0"/>
              <a:cs typeface="Arial" pitchFamily="34" charset="0"/>
            </a:endParaRPr>
          </a:p>
          <a:p>
            <a:pPr algn="just" fontAlgn="base"/>
            <a:endParaRPr lang="pt-BR" sz="2000" dirty="0" smtClean="0">
              <a:latin typeface="Arial" pitchFamily="34" charset="0"/>
              <a:cs typeface="Arial" pitchFamily="34" charset="0"/>
            </a:endParaRPr>
          </a:p>
          <a:p>
            <a:pPr indent="457200" algn="just" fontAlgn="base"/>
            <a:r>
              <a:rPr lang="pt-BR" sz="2000" dirty="0" smtClean="0">
                <a:latin typeface="Arial" pitchFamily="34" charset="0"/>
                <a:cs typeface="Arial" pitchFamily="34" charset="0"/>
              </a:rPr>
              <a:t>Ou seja, a Segunda Lei de Mendel conclui que os genes de dois ou mais caracteres são transmitidos aos gametas de </a:t>
            </a:r>
            <a:r>
              <a:rPr lang="pt-BR" sz="2000" b="1" dirty="0" smtClean="0">
                <a:latin typeface="Arial" pitchFamily="34" charset="0"/>
                <a:cs typeface="Arial" pitchFamily="34" charset="0"/>
              </a:rPr>
              <a:t>forma independente.</a:t>
            </a:r>
            <a:endParaRPr lang="pt-BR" sz="2000" b="1" dirty="0" smtClean="0">
              <a:latin typeface="Arial" pitchFamily="34" charset="0"/>
              <a:cs typeface="Arial" pitchFamily="34" charset="0"/>
            </a:endParaRPr>
          </a:p>
        </p:txBody>
      </p:sp>
      <p:sp>
        <p:nvSpPr>
          <p:cNvPr id="3" name="Retângulo 2"/>
          <p:cNvSpPr/>
          <p:nvPr/>
        </p:nvSpPr>
        <p:spPr>
          <a:xfrm>
            <a:off x="2482326" y="428604"/>
            <a:ext cx="4179349" cy="523220"/>
          </a:xfrm>
          <a:prstGeom prst="rect">
            <a:avLst/>
          </a:prstGeom>
        </p:spPr>
        <p:txBody>
          <a:bodyPr wrap="none">
            <a:spAutoFit/>
          </a:bodyPr>
          <a:lstStyle/>
          <a:p>
            <a:pPr algn="ctr"/>
            <a:r>
              <a:rPr lang="pt-BR" sz="2800" b="1" dirty="0" smtClean="0">
                <a:solidFill>
                  <a:srgbClr val="609306"/>
                </a:solidFill>
                <a:latin typeface="Arial" charset="0"/>
                <a:cs typeface="Gautami" pitchFamily="34" charset="0"/>
              </a:rPr>
              <a:t>Segunda</a:t>
            </a:r>
            <a:r>
              <a:rPr lang="pt-BR" sz="2800" b="1" dirty="0" smtClean="0">
                <a:solidFill>
                  <a:srgbClr val="609306"/>
                </a:solidFill>
                <a:latin typeface="Arial" charset="0"/>
                <a:cs typeface="Gautami" pitchFamily="34" charset="0"/>
              </a:rPr>
              <a:t> Lei de Mendel</a:t>
            </a:r>
            <a:endParaRPr lang="pt-B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397640" y="428604"/>
            <a:ext cx="2348720"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Exercícios </a:t>
            </a:r>
            <a:endParaRPr lang="pt-BR" sz="3200" dirty="0"/>
          </a:p>
        </p:txBody>
      </p:sp>
      <p:sp>
        <p:nvSpPr>
          <p:cNvPr id="3" name="Retângulo 2"/>
          <p:cNvSpPr/>
          <p:nvPr/>
        </p:nvSpPr>
        <p:spPr>
          <a:xfrm>
            <a:off x="392877" y="1148911"/>
            <a:ext cx="8358246" cy="4708981"/>
          </a:xfrm>
          <a:prstGeom prst="rect">
            <a:avLst/>
          </a:prstGeom>
        </p:spPr>
        <p:txBody>
          <a:bodyPr wrap="square">
            <a:spAutoFit/>
          </a:bodyPr>
          <a:lstStyle/>
          <a:p>
            <a:pPr algn="just"/>
            <a:r>
              <a:rPr lang="pt-BR" sz="2000" b="1" dirty="0">
                <a:solidFill>
                  <a:srgbClr val="609306"/>
                </a:solidFill>
                <a:latin typeface="Arial" charset="0"/>
                <a:cs typeface="Gautami" pitchFamily="34" charset="0"/>
              </a:rPr>
              <a:t>1</a:t>
            </a:r>
            <a:r>
              <a:rPr lang="pt-BR" sz="2000" b="1" dirty="0" smtClean="0">
                <a:solidFill>
                  <a:srgbClr val="609306"/>
                </a:solidFill>
                <a:latin typeface="Arial" charset="0"/>
                <a:cs typeface="Gautami" pitchFamily="34" charset="0"/>
              </a:rPr>
              <a:t>-</a:t>
            </a:r>
            <a:r>
              <a:rPr lang="pt-BR" sz="2000" dirty="0" smtClean="0">
                <a:latin typeface="Arial" pitchFamily="34" charset="0"/>
                <a:cs typeface="Arial" pitchFamily="34" charset="0"/>
              </a:rPr>
              <a:t> Um </a:t>
            </a:r>
            <a:r>
              <a:rPr lang="pt-BR" sz="2000" dirty="0">
                <a:latin typeface="Arial" pitchFamily="34" charset="0"/>
                <a:cs typeface="Arial" pitchFamily="34" charset="0"/>
              </a:rPr>
              <a:t>estudante, ao iniciar o curso de Genética, anotou o seguinte:</a:t>
            </a:r>
          </a:p>
          <a:p>
            <a:pPr algn="just"/>
            <a:r>
              <a:rPr lang="pt-BR" sz="2000" dirty="0">
                <a:latin typeface="Arial" pitchFamily="34" charset="0"/>
                <a:cs typeface="Arial" pitchFamily="34" charset="0"/>
              </a:rPr>
              <a:t>I. Cada caráter hereditário é determinado por um par de fatores e, como estes se separam na formação dos gametas, cada gameta recebe apenas um fator do par.</a:t>
            </a:r>
          </a:p>
          <a:p>
            <a:pPr algn="just"/>
            <a:r>
              <a:rPr lang="pt-BR" sz="2000" dirty="0">
                <a:latin typeface="Arial" pitchFamily="34" charset="0"/>
                <a:cs typeface="Arial" pitchFamily="34" charset="0"/>
              </a:rPr>
              <a:t>II. Cada par de alelos presentes nas células </a:t>
            </a:r>
            <a:r>
              <a:rPr lang="pt-BR" sz="2000" dirty="0" err="1">
                <a:latin typeface="Arial" pitchFamily="34" charset="0"/>
                <a:cs typeface="Arial" pitchFamily="34" charset="0"/>
              </a:rPr>
              <a:t>diploides</a:t>
            </a:r>
            <a:r>
              <a:rPr lang="pt-BR" sz="2000" dirty="0">
                <a:latin typeface="Arial" pitchFamily="34" charset="0"/>
                <a:cs typeface="Arial" pitchFamily="34" charset="0"/>
              </a:rPr>
              <a:t> separa-se na meiose, de modo que cada célula </a:t>
            </a:r>
            <a:r>
              <a:rPr lang="pt-BR" sz="2000" dirty="0" err="1">
                <a:latin typeface="Arial" pitchFamily="34" charset="0"/>
                <a:cs typeface="Arial" pitchFamily="34" charset="0"/>
              </a:rPr>
              <a:t>haploide</a:t>
            </a:r>
            <a:r>
              <a:rPr lang="pt-BR" sz="2000" dirty="0">
                <a:latin typeface="Arial" pitchFamily="34" charset="0"/>
                <a:cs typeface="Arial" pitchFamily="34" charset="0"/>
              </a:rPr>
              <a:t> só recebe um alelo do par.</a:t>
            </a:r>
          </a:p>
          <a:p>
            <a:pPr algn="just"/>
            <a:r>
              <a:rPr lang="pt-BR" sz="2000" dirty="0">
                <a:latin typeface="Arial" pitchFamily="34" charset="0"/>
                <a:cs typeface="Arial" pitchFamily="34" charset="0"/>
              </a:rPr>
              <a:t>III. Antes da divisão celular se iniciar, cada molécula de DNA se duplica e, na mitose, as duas moléculas resultantes se separam, indo para células diferentes.</a:t>
            </a:r>
          </a:p>
          <a:p>
            <a:pPr algn="just"/>
            <a:r>
              <a:rPr lang="pt-BR" sz="2000" dirty="0">
                <a:latin typeface="Arial" pitchFamily="34" charset="0"/>
                <a:cs typeface="Arial" pitchFamily="34" charset="0"/>
              </a:rPr>
              <a:t>A primeira lei de Mendel está expressa em:</a:t>
            </a:r>
          </a:p>
          <a:p>
            <a:pPr algn="just"/>
            <a:r>
              <a:rPr lang="pt-BR" sz="2000" dirty="0">
                <a:latin typeface="Arial" pitchFamily="34" charset="0"/>
                <a:cs typeface="Arial" pitchFamily="34" charset="0"/>
              </a:rPr>
              <a:t>a) I, somente.</a:t>
            </a:r>
          </a:p>
          <a:p>
            <a:pPr algn="just"/>
            <a:r>
              <a:rPr lang="pt-BR" sz="2000" dirty="0">
                <a:latin typeface="Arial" pitchFamily="34" charset="0"/>
                <a:cs typeface="Arial" pitchFamily="34" charset="0"/>
              </a:rPr>
              <a:t>b) II, somente.</a:t>
            </a:r>
          </a:p>
          <a:p>
            <a:pPr algn="just"/>
            <a:r>
              <a:rPr lang="pt-BR" sz="2000" dirty="0">
                <a:latin typeface="Arial" pitchFamily="34" charset="0"/>
                <a:cs typeface="Arial" pitchFamily="34" charset="0"/>
              </a:rPr>
              <a:t>c) I e II, somente.</a:t>
            </a:r>
          </a:p>
          <a:p>
            <a:pPr algn="just"/>
            <a:r>
              <a:rPr lang="pt-BR" sz="2000" dirty="0">
                <a:latin typeface="Arial" pitchFamily="34" charset="0"/>
                <a:cs typeface="Arial" pitchFamily="34" charset="0"/>
              </a:rPr>
              <a:t>d) II e III, somente.</a:t>
            </a:r>
          </a:p>
          <a:p>
            <a:pPr algn="just"/>
            <a:r>
              <a:rPr lang="pt-BR" sz="2000" dirty="0">
                <a:latin typeface="Arial" pitchFamily="34" charset="0"/>
                <a:cs typeface="Arial" pitchFamily="34" charset="0"/>
              </a:rPr>
              <a:t>e) I, II e III.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78629" y="1209620"/>
            <a:ext cx="7786742" cy="2862322"/>
          </a:xfrm>
          <a:prstGeom prst="rect">
            <a:avLst/>
          </a:prstGeom>
        </p:spPr>
        <p:txBody>
          <a:bodyPr wrap="square">
            <a:spAutoFit/>
          </a:bodyPr>
          <a:lstStyle/>
          <a:p>
            <a:pPr algn="just"/>
            <a:r>
              <a:rPr lang="pt-BR" sz="2000" b="1" dirty="0">
                <a:solidFill>
                  <a:srgbClr val="609306"/>
                </a:solidFill>
                <a:latin typeface="Arial" charset="0"/>
                <a:cs typeface="Gautami" pitchFamily="34" charset="0"/>
              </a:rPr>
              <a:t>2</a:t>
            </a:r>
            <a:r>
              <a:rPr lang="pt-BR" sz="2000" b="1" dirty="0" smtClean="0">
                <a:solidFill>
                  <a:srgbClr val="609306"/>
                </a:solidFill>
                <a:latin typeface="Arial" charset="0"/>
                <a:cs typeface="Gautami" pitchFamily="34" charset="0"/>
              </a:rPr>
              <a:t>-</a:t>
            </a:r>
            <a:r>
              <a:rPr lang="pt-BR" sz="2000" dirty="0" smtClean="0">
                <a:latin typeface="Arial" pitchFamily="34" charset="0"/>
                <a:cs typeface="Arial" pitchFamily="34" charset="0"/>
              </a:rPr>
              <a:t> Mendel</a:t>
            </a:r>
            <a:r>
              <a:rPr lang="pt-BR" sz="2000" dirty="0">
                <a:latin typeface="Arial" pitchFamily="34" charset="0"/>
                <a:cs typeface="Arial" pitchFamily="34" charset="0"/>
              </a:rPr>
              <a:t>, durante as suas pesquisas, elaborou algumas hipóteses. Entre estas, estava a de que fatores se segregam quando ocorre a produção dos gametas. O que Mendel chamou de fatores, hoje sabemos que se trata dos (as):</a:t>
            </a:r>
          </a:p>
          <a:p>
            <a:pPr algn="just"/>
            <a:r>
              <a:rPr lang="pt-BR" sz="2000" dirty="0">
                <a:latin typeface="Arial" pitchFamily="34" charset="0"/>
                <a:cs typeface="Arial" pitchFamily="34" charset="0"/>
              </a:rPr>
              <a:t>a) cromossomos.</a:t>
            </a:r>
          </a:p>
          <a:p>
            <a:pPr algn="just"/>
            <a:r>
              <a:rPr lang="pt-BR" sz="2000" dirty="0">
                <a:latin typeface="Arial" pitchFamily="34" charset="0"/>
                <a:cs typeface="Arial" pitchFamily="34" charset="0"/>
              </a:rPr>
              <a:t>b) genes.</a:t>
            </a:r>
          </a:p>
          <a:p>
            <a:pPr algn="just"/>
            <a:r>
              <a:rPr lang="pt-BR" sz="2000" dirty="0">
                <a:latin typeface="Arial" pitchFamily="34" charset="0"/>
                <a:cs typeface="Arial" pitchFamily="34" charset="0"/>
              </a:rPr>
              <a:t>c) RNA.</a:t>
            </a:r>
          </a:p>
          <a:p>
            <a:pPr algn="just"/>
            <a:r>
              <a:rPr lang="pt-BR" sz="2000" dirty="0">
                <a:latin typeface="Arial" pitchFamily="34" charset="0"/>
                <a:cs typeface="Arial" pitchFamily="34" charset="0"/>
              </a:rPr>
              <a:t>d) </a:t>
            </a:r>
            <a:r>
              <a:rPr lang="pt-BR" sz="2000" dirty="0" err="1">
                <a:latin typeface="Arial" pitchFamily="34" charset="0"/>
                <a:cs typeface="Arial" pitchFamily="34" charset="0"/>
              </a:rPr>
              <a:t>espermatozoides</a:t>
            </a:r>
            <a:r>
              <a:rPr lang="pt-BR" sz="2000" dirty="0">
                <a:latin typeface="Arial" pitchFamily="34" charset="0"/>
                <a:cs typeface="Arial" pitchFamily="34" charset="0"/>
              </a:rPr>
              <a:t>.</a:t>
            </a:r>
          </a:p>
          <a:p>
            <a:pPr algn="just"/>
            <a:r>
              <a:rPr lang="pt-BR" sz="2000" dirty="0">
                <a:latin typeface="Arial" pitchFamily="34" charset="0"/>
                <a:cs typeface="Arial" pitchFamily="34" charset="0"/>
              </a:rPr>
              <a:t>e) fenótipos.</a:t>
            </a:r>
          </a:p>
        </p:txBody>
      </p:sp>
      <p:sp>
        <p:nvSpPr>
          <p:cNvPr id="3" name="Retângulo 2"/>
          <p:cNvSpPr/>
          <p:nvPr/>
        </p:nvSpPr>
        <p:spPr>
          <a:xfrm>
            <a:off x="3397640" y="428604"/>
            <a:ext cx="2348720"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Exercícios </a:t>
            </a:r>
            <a:endParaRPr lang="pt-BR"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321571" y="1214422"/>
            <a:ext cx="6500858" cy="5232202"/>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lvl="0" algn="just" fontAlgn="base">
              <a:spcBef>
                <a:spcPct val="0"/>
              </a:spcBef>
              <a:spcAft>
                <a:spcPct val="0"/>
              </a:spcAft>
            </a:pPr>
            <a:r>
              <a:rPr lang="pt-BR" sz="2000" b="1" dirty="0">
                <a:solidFill>
                  <a:srgbClr val="609306"/>
                </a:solidFill>
                <a:latin typeface="Arial" charset="0"/>
                <a:cs typeface="Gautami" pitchFamily="34" charset="0"/>
              </a:rPr>
              <a:t>3- </a:t>
            </a:r>
            <a:r>
              <a:rPr kumimoji="0" lang="pt-BR" sz="2000" b="0" i="0" u="none" strike="noStrike" cap="none" normalizeH="0" baseline="0" dirty="0" smtClean="0">
                <a:ln>
                  <a:noFill/>
                </a:ln>
                <a:effectLst/>
                <a:latin typeface="Arial" pitchFamily="34" charset="0"/>
                <a:cs typeface="Arial" pitchFamily="34" charset="0"/>
              </a:rPr>
              <a:t>(Fuvest-SP) Dois genes alelos atuam na determinação da cor das sementes de uma planta: </a:t>
            </a:r>
            <a:r>
              <a:rPr kumimoji="0" lang="pt-BR" sz="2000" b="0" i="1" u="none" strike="noStrike" cap="none" normalizeH="0" baseline="0" dirty="0" smtClean="0">
                <a:ln>
                  <a:noFill/>
                </a:ln>
                <a:effectLst/>
                <a:latin typeface="Arial" pitchFamily="34" charset="0"/>
                <a:cs typeface="Arial" pitchFamily="34" charset="0"/>
              </a:rPr>
              <a:t>A</a:t>
            </a:r>
            <a:r>
              <a:rPr kumimoji="0" lang="pt-BR" sz="2000" b="0" i="0" u="none" strike="noStrike" cap="none" normalizeH="0" baseline="0" dirty="0" smtClean="0">
                <a:ln>
                  <a:noFill/>
                </a:ln>
                <a:effectLst/>
                <a:latin typeface="Arial" pitchFamily="34" charset="0"/>
                <a:cs typeface="Arial" pitchFamily="34" charset="0"/>
              </a:rPr>
              <a:t>, dominante, determina a cor púrpura e </a:t>
            </a:r>
            <a:r>
              <a:rPr kumimoji="0" lang="pt-BR" sz="2000" b="0" i="1" u="none" strike="noStrike" cap="none" normalizeH="0" baseline="0" dirty="0" smtClean="0">
                <a:ln>
                  <a:noFill/>
                </a:ln>
                <a:effectLst/>
                <a:latin typeface="Arial" pitchFamily="34" charset="0"/>
                <a:cs typeface="Arial" pitchFamily="34" charset="0"/>
              </a:rPr>
              <a:t>a</a:t>
            </a:r>
            <a:r>
              <a:rPr kumimoji="0" lang="pt-BR" sz="2000" b="0" i="0" u="none" strike="noStrike" cap="none" normalizeH="0" baseline="0" dirty="0" smtClean="0">
                <a:ln>
                  <a:noFill/>
                </a:ln>
                <a:effectLst/>
                <a:latin typeface="Arial" pitchFamily="34" charset="0"/>
                <a:cs typeface="Arial" pitchFamily="34" charset="0"/>
              </a:rPr>
              <a:t>, recessivo, determina a cor amarela. A tabela abaixo apresenta resultados de vários cruzamentos feitos com diversas linhagens dessa planta: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pt-BR" sz="2000" dirty="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t-BR"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pt-BR" sz="2000" dirty="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t-BR"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      </a:t>
            </a:r>
            <a:br>
              <a:rPr kumimoji="0" lang="pt-BR" sz="2000" b="0" i="0" u="none" strike="noStrike" cap="none" normalizeH="0" baseline="0" dirty="0" smtClean="0">
                <a:ln>
                  <a:noFill/>
                </a:ln>
                <a:effectLst/>
                <a:latin typeface="Arial" pitchFamily="34" charset="0"/>
                <a:cs typeface="Arial" pitchFamily="34" charset="0"/>
              </a:rPr>
            </a:br>
            <a:r>
              <a:rPr kumimoji="0" lang="pt-BR" sz="2000" b="0" i="0" u="none" strike="noStrike" cap="none" normalizeH="0" baseline="0" dirty="0" smtClean="0">
                <a:ln>
                  <a:noFill/>
                </a:ln>
                <a:effectLst/>
                <a:latin typeface="Arial" pitchFamily="34" charset="0"/>
                <a:cs typeface="Arial" pitchFamily="34" charset="0"/>
              </a:rPr>
              <a:t>Apresentam genótipo </a:t>
            </a:r>
            <a:r>
              <a:rPr kumimoji="0" lang="pt-BR" sz="2000" b="0" i="1" u="none" strike="noStrike" cap="none" normalizeH="0" baseline="0" dirty="0" err="1" smtClean="0">
                <a:ln>
                  <a:noFill/>
                </a:ln>
                <a:effectLst/>
                <a:latin typeface="Arial" pitchFamily="34" charset="0"/>
                <a:cs typeface="Arial" pitchFamily="34" charset="0"/>
              </a:rPr>
              <a:t>Aa</a:t>
            </a:r>
            <a:r>
              <a:rPr kumimoji="0" lang="pt-BR" sz="2000" b="0" i="0" u="none" strike="noStrike" cap="none" normalizeH="0" baseline="0" dirty="0" smtClean="0">
                <a:ln>
                  <a:noFill/>
                </a:ln>
                <a:effectLst/>
                <a:latin typeface="Arial" pitchFamily="34" charset="0"/>
                <a:cs typeface="Arial" pitchFamily="34" charset="0"/>
              </a:rPr>
              <a:t> as linhagens: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a) I e II.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b) II e III.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c) II e IV.</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d) I e IV.</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effectLst/>
                <a:latin typeface="Arial" pitchFamily="34" charset="0"/>
                <a:cs typeface="Arial" pitchFamily="34" charset="0"/>
              </a:rPr>
              <a:t>e) III e IV.</a:t>
            </a:r>
          </a:p>
        </p:txBody>
      </p:sp>
      <p:sp>
        <p:nvSpPr>
          <p:cNvPr id="2050" name="AutoShape 2" descr="https://mundoeducacao.bol.uol.com.br/upload/conteudo/tabela-bio.jpg"/>
          <p:cNvSpPr>
            <a:spLocks noChangeAspect="1" noChangeArrowheads="1"/>
          </p:cNvSpPr>
          <p:nvPr/>
        </p:nvSpPr>
        <p:spPr bwMode="auto">
          <a:xfrm>
            <a:off x="42863" y="-280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4" name="Retângulo 3"/>
          <p:cNvSpPr/>
          <p:nvPr/>
        </p:nvSpPr>
        <p:spPr>
          <a:xfrm>
            <a:off x="3397640" y="428604"/>
            <a:ext cx="2348720" cy="584775"/>
          </a:xfrm>
          <a:prstGeom prst="rect">
            <a:avLst/>
          </a:prstGeom>
        </p:spPr>
        <p:txBody>
          <a:bodyPr wrap="none">
            <a:spAutoFit/>
          </a:bodyPr>
          <a:lstStyle/>
          <a:p>
            <a:r>
              <a:rPr lang="pt-BR" sz="3200" b="1" dirty="0" smtClean="0">
                <a:solidFill>
                  <a:srgbClr val="609306"/>
                </a:solidFill>
                <a:latin typeface="Arial" charset="0"/>
                <a:cs typeface="Gautami" pitchFamily="34" charset="0"/>
              </a:rPr>
              <a:t>Exercícios </a:t>
            </a:r>
            <a:endParaRPr lang="pt-BR" sz="3200" dirty="0"/>
          </a:p>
        </p:txBody>
      </p:sp>
      <p:sp>
        <p:nvSpPr>
          <p:cNvPr id="2052" name="AutoShape 4" descr="https://mundoeducacao.bol.uol.com.br/upload/conteudo/tabela-bio.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2053" name="Picture 5"/>
          <p:cNvPicPr>
            <a:picLocks noChangeAspect="1" noChangeArrowheads="1"/>
          </p:cNvPicPr>
          <p:nvPr/>
        </p:nvPicPr>
        <p:blipFill>
          <a:blip r:embed="rId2"/>
          <a:srcRect l="12628" t="47852" r="45644" b="34570"/>
          <a:stretch>
            <a:fillRect/>
          </a:stretch>
        </p:blipFill>
        <p:spPr bwMode="auto">
          <a:xfrm>
            <a:off x="1404916" y="2928934"/>
            <a:ext cx="6334169" cy="1500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918</Words>
  <Application>Microsoft Office PowerPoint</Application>
  <PresentationFormat>Apresentação na tela (4:3)</PresentationFormat>
  <Paragraphs>107</Paragraphs>
  <Slides>13</Slides>
  <Notes>1</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dc:creator>
  <cp:lastModifiedBy>Michelle</cp:lastModifiedBy>
  <cp:revision>13</cp:revision>
  <dcterms:created xsi:type="dcterms:W3CDTF">2020-04-01T20:04:07Z</dcterms:created>
  <dcterms:modified xsi:type="dcterms:W3CDTF">2020-04-01T22:09:32Z</dcterms:modified>
</cp:coreProperties>
</file>