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theme+xml" PartName="/ppt/theme/theme1.xml"/>
  <Override ContentType="application/vnd.openxmlformats-officedocument.presentationml.slide+xml" PartName="/ppt/slides/slide2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</p:sldIdLst>
  <p:sldSz cy="6858000" cx="12192000"/>
  <p:notesSz cx="6858000" cy="9144000"/>
  <p:defaultTextStyle>
    <a:defPPr lvl="0">
      <a:defRPr lang="de-DE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3" Type="http://schemas.openxmlformats.org/officeDocument/2006/relationships/slideMaster" Target="slideMasters/slideMaster1.xml"/><Relationship Id="rId2" Type="http://schemas.openxmlformats.org/officeDocument/2006/relationships/presProps" Target="presProps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4" Type="http://schemas.openxmlformats.org/officeDocument/2006/relationships/slide" Target="slides/slide1.xml"/><Relationship Id="rId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4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23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5133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185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791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533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125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0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2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54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17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883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0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3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19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50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3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203839" y="643400"/>
            <a:ext cx="11044973" cy="4921275"/>
          </a:xfrm>
        </p:spPr>
        <p:txBody>
          <a:bodyPr>
            <a:normAutofit lnSpcReduction="10000"/>
          </a:bodyPr>
          <a:lstStyle/>
          <a:p>
            <a:pPr algn="ctr"/>
            <a:r>
              <a:rPr lang="de-DE" sz="6000" dirty="0" err="1">
                <a:solidFill>
                  <a:schemeClr val="tx1"/>
                </a:solidFill>
              </a:rPr>
              <a:t>Colégio</a:t>
            </a:r>
            <a:r>
              <a:rPr lang="de-DE" sz="6000" dirty="0">
                <a:solidFill>
                  <a:schemeClr val="tx1"/>
                </a:solidFill>
              </a:rPr>
              <a:t> </a:t>
            </a:r>
            <a:r>
              <a:rPr lang="de-DE" sz="6000" dirty="0" err="1">
                <a:solidFill>
                  <a:schemeClr val="tx1"/>
                </a:solidFill>
              </a:rPr>
              <a:t>Evangélico</a:t>
            </a:r>
            <a:r>
              <a:rPr lang="de-DE" sz="6000" dirty="0">
                <a:solidFill>
                  <a:schemeClr val="tx1"/>
                </a:solidFill>
              </a:rPr>
              <a:t> Almeida Barros</a:t>
            </a:r>
          </a:p>
          <a:p>
            <a:pPr algn="ctr"/>
            <a:endParaRPr lang="de-DE" sz="6000" dirty="0">
              <a:solidFill>
                <a:schemeClr val="tx1"/>
              </a:solidFill>
            </a:endParaRPr>
          </a:p>
          <a:p>
            <a:pPr algn="ctr"/>
            <a:r>
              <a:rPr lang="de-DE" sz="6000" dirty="0" err="1">
                <a:solidFill>
                  <a:schemeClr val="tx1"/>
                </a:solidFill>
              </a:rPr>
              <a:t>Língua</a:t>
            </a:r>
            <a:r>
              <a:rPr lang="de-DE" sz="6000" dirty="0">
                <a:solidFill>
                  <a:schemeClr val="tx1"/>
                </a:solidFill>
              </a:rPr>
              <a:t> </a:t>
            </a:r>
            <a:r>
              <a:rPr lang="de-DE" sz="6000" dirty="0" err="1">
                <a:solidFill>
                  <a:schemeClr val="tx1"/>
                </a:solidFill>
              </a:rPr>
              <a:t>Portuguesa</a:t>
            </a:r>
            <a:endParaRPr lang="de-DE" sz="6000" dirty="0">
              <a:solidFill>
                <a:schemeClr val="tx1"/>
              </a:solidFill>
            </a:endParaRPr>
          </a:p>
          <a:p>
            <a:pPr algn="ctr"/>
            <a:r>
              <a:rPr lang="de-DE" sz="6000" dirty="0">
                <a:solidFill>
                  <a:schemeClr val="tx1"/>
                </a:solidFill>
              </a:rPr>
              <a:t>8º </a:t>
            </a:r>
            <a:r>
              <a:rPr lang="de-DE" sz="6000" dirty="0" err="1">
                <a:solidFill>
                  <a:schemeClr val="tx1"/>
                </a:solidFill>
              </a:rPr>
              <a:t>ano</a:t>
            </a:r>
            <a:r>
              <a:rPr lang="de-DE" sz="6000" dirty="0">
                <a:solidFill>
                  <a:schemeClr val="tx1"/>
                </a:solidFill>
              </a:rPr>
              <a:t> – </a:t>
            </a:r>
            <a:r>
              <a:rPr lang="de-DE" sz="6000" dirty="0" err="1">
                <a:solidFill>
                  <a:schemeClr val="tx1"/>
                </a:solidFill>
              </a:rPr>
              <a:t>Ensino</a:t>
            </a:r>
            <a:r>
              <a:rPr lang="de-DE" sz="6000" dirty="0">
                <a:solidFill>
                  <a:schemeClr val="tx1"/>
                </a:solidFill>
              </a:rPr>
              <a:t> Fundamental</a:t>
            </a:r>
            <a:r>
              <a:rPr lang="de-DE" dirty="0">
                <a:solidFill>
                  <a:schemeClr val="tx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CAA19-C9DB-461A-A2D3-5BCCBE65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06" y="163903"/>
            <a:ext cx="9905007" cy="6424760"/>
          </a:xfrm>
        </p:spPr>
        <p:txBody>
          <a:bodyPr>
            <a:normAutofit/>
          </a:bodyPr>
          <a:lstStyle/>
          <a:p>
            <a:r>
              <a:rPr lang="pt-BR" sz="2000" b="1" u="sng" dirty="0">
                <a:solidFill>
                  <a:schemeClr val="tx1"/>
                </a:solidFill>
              </a:rPr>
              <a:t>Vozes Verbais</a:t>
            </a:r>
            <a:br>
              <a:rPr lang="pt-BR" sz="2000" b="1" u="sng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É a relação do sujeito com o verbo. Conforme o tipo de relação, o verbo pode apresentar-se na voz ativa, na voz passiva e na voz reflexiva.</a:t>
            </a:r>
            <a:br>
              <a:rPr lang="pt-BR" sz="2000" dirty="0"/>
            </a:br>
            <a:br>
              <a:rPr lang="pt-BR" sz="2000" dirty="0"/>
            </a:br>
            <a:r>
              <a:rPr lang="pt-BR" sz="2000" dirty="0"/>
              <a:t>-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u="sng" dirty="0">
                <a:solidFill>
                  <a:schemeClr val="tx1"/>
                </a:solidFill>
              </a:rPr>
              <a:t>Voz ativa:</a:t>
            </a:r>
            <a:r>
              <a:rPr lang="pt-BR" sz="2000" dirty="0">
                <a:solidFill>
                  <a:schemeClr val="tx1"/>
                </a:solidFill>
              </a:rPr>
              <a:t> apresenta o sujeito praticando a ação do verbo.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Ex.: Já fiz os exercícios.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- </a:t>
            </a:r>
            <a:r>
              <a:rPr lang="pt-BR" sz="2000" u="sng" dirty="0">
                <a:solidFill>
                  <a:schemeClr val="tx1"/>
                </a:solidFill>
              </a:rPr>
              <a:t>Voz passiva:</a:t>
            </a:r>
            <a:r>
              <a:rPr lang="pt-BR" sz="2000" dirty="0">
                <a:solidFill>
                  <a:schemeClr val="tx1"/>
                </a:solidFill>
              </a:rPr>
              <a:t> apresenta o sujeito recebendo a ação do verbo 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Ex.: Muitos livros são lidos pelos alunos.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Há dois tipos de voz passiva;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i="1" dirty="0">
                <a:solidFill>
                  <a:schemeClr val="tx1"/>
                </a:solidFill>
              </a:rPr>
              <a:t>Analítica</a:t>
            </a:r>
            <a:r>
              <a:rPr lang="pt-BR" sz="2000" dirty="0">
                <a:solidFill>
                  <a:schemeClr val="tx1"/>
                </a:solidFill>
              </a:rPr>
              <a:t> - formada pelo verbo auxiliar (ser, estar, ficar) seguido de particípio.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Ex.: O bolo foi feito por vovó.</a:t>
            </a:r>
            <a:br>
              <a:rPr lang="pt-BR" sz="2000" dirty="0">
                <a:solidFill>
                  <a:schemeClr val="tx1"/>
                </a:solidFill>
              </a:rPr>
            </a:br>
            <a:br>
              <a:rPr lang="pt-BR" sz="2000" i="1" dirty="0"/>
            </a:br>
            <a:r>
              <a:rPr lang="pt-BR" sz="2000" i="1" dirty="0">
                <a:solidFill>
                  <a:schemeClr val="tx1"/>
                </a:solidFill>
              </a:rPr>
              <a:t>Sintética</a:t>
            </a:r>
            <a:r>
              <a:rPr lang="pt-BR" sz="2000" dirty="0">
                <a:solidFill>
                  <a:schemeClr val="tx1"/>
                </a:solidFill>
              </a:rPr>
              <a:t> - formado com verbo na terceira pessoa acompanhado do pronome </a:t>
            </a:r>
            <a:r>
              <a:rPr lang="pt-BR" sz="2000" u="sng" dirty="0">
                <a:solidFill>
                  <a:schemeClr val="tx1"/>
                </a:solidFill>
              </a:rPr>
              <a:t>se</a:t>
            </a:r>
            <a:r>
              <a:rPr lang="pt-BR" sz="2000" dirty="0">
                <a:solidFill>
                  <a:schemeClr val="tx1"/>
                </a:solidFill>
              </a:rPr>
              <a:t> (partícula apassivadora).</a:t>
            </a:r>
            <a:br>
              <a:rPr lang="pt-BR" sz="2000" dirty="0">
                <a:solidFill>
                  <a:schemeClr val="tx1"/>
                </a:solidFill>
              </a:rPr>
            </a:br>
            <a:r>
              <a:rPr lang="pt-BR" sz="2000" dirty="0">
                <a:solidFill>
                  <a:schemeClr val="tx1"/>
                </a:solidFill>
              </a:rPr>
              <a:t>Ex.: Vende-se um apartamento.</a:t>
            </a:r>
          </a:p>
        </p:txBody>
      </p:sp>
    </p:spTree>
    <p:extLst>
      <p:ext uri="{BB962C8B-B14F-4D97-AF65-F5344CB8AC3E}">
        <p14:creationId xmlns:p14="http://schemas.microsoft.com/office/powerpoint/2010/main" val="52512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"/>
          <p:cNvSpPr txBox="1"/>
          <p:nvPr>
            <p:ph type="title"/>
          </p:nvPr>
        </p:nvSpPr>
        <p:spPr>
          <a:xfrm>
            <a:off x="677334" y="149525"/>
            <a:ext cx="10422600" cy="60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rebuchet MS"/>
              <a:buNone/>
            </a:pPr>
            <a:r>
              <a:rPr lang="pt-BR" sz="2000">
                <a:solidFill>
                  <a:srgbClr val="000000"/>
                </a:solidFill>
              </a:rPr>
              <a:t>- </a:t>
            </a:r>
            <a:r>
              <a:rPr lang="pt-BR" sz="2000" u="sng">
                <a:solidFill>
                  <a:srgbClr val="000000"/>
                </a:solidFill>
              </a:rPr>
              <a:t>Voz reflexiva:</a:t>
            </a:r>
            <a:r>
              <a:rPr lang="pt-BR" sz="2000">
                <a:solidFill>
                  <a:srgbClr val="000000"/>
                </a:solidFill>
              </a:rPr>
              <a:t>o sujeito pratica e recebe a ação simultaneamente a ação verbal.</a:t>
            </a:r>
            <a:br>
              <a:rPr lang="pt-BR" sz="2000">
                <a:solidFill>
                  <a:srgbClr val="000000"/>
                </a:solidFill>
              </a:rPr>
            </a:br>
            <a:r>
              <a:rPr lang="pt-BR" sz="2000">
                <a:solidFill>
                  <a:srgbClr val="000000"/>
                </a:solidFill>
              </a:rPr>
              <a:t>Ex.: O menino machucou-se.</a:t>
            </a:r>
            <a:br>
              <a:rPr lang="pt-BR" sz="2000">
                <a:solidFill>
                  <a:srgbClr val="000000"/>
                </a:solidFill>
              </a:rPr>
            </a:br>
            <a:r>
              <a:rPr lang="pt-BR" sz="2000">
                <a:solidFill>
                  <a:srgbClr val="000000"/>
                </a:solidFill>
              </a:rPr>
              <a:t> </a:t>
            </a:r>
            <a:br>
              <a:rPr b="1" lang="pt-BR" sz="2000">
                <a:solidFill>
                  <a:srgbClr val="000000"/>
                </a:solidFill>
              </a:rPr>
            </a:br>
            <a:r>
              <a:rPr b="1" lang="pt-BR" sz="2000" u="sng">
                <a:solidFill>
                  <a:srgbClr val="000000"/>
                </a:solidFill>
              </a:rPr>
              <a:t>Exercícios</a:t>
            </a:r>
            <a:br>
              <a:rPr b="1" lang="pt-BR" sz="2000" u="sng">
                <a:solidFill>
                  <a:srgbClr val="000000"/>
                </a:solidFill>
              </a:rPr>
            </a:br>
            <a:br>
              <a:rPr b="1" lang="pt-BR" sz="2000" u="sng">
                <a:solidFill>
                  <a:srgbClr val="000000"/>
                </a:solidFill>
              </a:rPr>
            </a:br>
            <a:r>
              <a:rPr lang="pt-BR" sz="2000">
                <a:solidFill>
                  <a:srgbClr val="000000"/>
                </a:solidFill>
              </a:rPr>
              <a:t>1 – Indique a voz verbal das orações abaixo:</a:t>
            </a:r>
            <a:br>
              <a:rPr lang="pt-BR" sz="2000">
                <a:solidFill>
                  <a:srgbClr val="000000"/>
                </a:solidFill>
              </a:rPr>
            </a:br>
            <a:br>
              <a:rPr lang="pt-BR" sz="2000">
                <a:solidFill>
                  <a:srgbClr val="000000"/>
                </a:solidFill>
              </a:rPr>
            </a:br>
            <a:r>
              <a:rPr lang="pt-BR" sz="2000">
                <a:solidFill>
                  <a:srgbClr val="000000"/>
                </a:solidFill>
              </a:rPr>
              <a:t>a) Eles se cortaram com a lâmina.</a:t>
            </a:r>
            <a:br>
              <a:rPr lang="pt-BR" sz="2000">
                <a:solidFill>
                  <a:srgbClr val="000000"/>
                </a:solidFill>
              </a:rPr>
            </a:br>
            <a:br>
              <a:rPr lang="pt-BR" sz="2000">
                <a:solidFill>
                  <a:srgbClr val="000000"/>
                </a:solidFill>
              </a:rPr>
            </a:br>
            <a:r>
              <a:rPr lang="pt-BR" sz="2000">
                <a:solidFill>
                  <a:srgbClr val="000000"/>
                </a:solidFill>
              </a:rPr>
              <a:t>b) Aumentou-se a vigilância desde de ontem.</a:t>
            </a:r>
            <a:br>
              <a:rPr lang="pt-BR" sz="2000">
                <a:solidFill>
                  <a:srgbClr val="000000"/>
                </a:solidFill>
              </a:rPr>
            </a:br>
            <a:br>
              <a:rPr lang="pt-BR" sz="2000">
                <a:solidFill>
                  <a:srgbClr val="000000"/>
                </a:solidFill>
              </a:rPr>
            </a:br>
            <a:r>
              <a:rPr lang="pt-BR" sz="2000">
                <a:solidFill>
                  <a:srgbClr val="000000"/>
                </a:solidFill>
              </a:rPr>
              <a:t>c) O corretor vendeu um apartamento.</a:t>
            </a:r>
            <a:br>
              <a:rPr lang="pt-BR" sz="2000">
                <a:solidFill>
                  <a:srgbClr val="000000"/>
                </a:solidFill>
              </a:rPr>
            </a:br>
            <a:br>
              <a:rPr lang="pt-BR" sz="2000"/>
            </a:br>
            <a:r>
              <a:rPr lang="pt-BR" sz="2000">
                <a:solidFill>
                  <a:srgbClr val="000000"/>
                </a:solidFill>
              </a:rPr>
              <a:t>d) Um carro foi comprado pelo rapaz. </a:t>
            </a:r>
            <a:br>
              <a:rPr lang="pt-BR" sz="2000">
                <a:solidFill>
                  <a:srgbClr val="000000"/>
                </a:solidFill>
              </a:rPr>
            </a:br>
            <a:br>
              <a:rPr lang="pt-BR" sz="2000">
                <a:solidFill>
                  <a:srgbClr val="000000"/>
                </a:solidFill>
              </a:rPr>
            </a:br>
            <a:br>
              <a:rPr lang="pt-BR" sz="2000"/>
            </a:br>
            <a:r>
              <a:rPr lang="pt-BR" sz="2000">
                <a:solidFill>
                  <a:srgbClr val="000000"/>
                </a:solidFill>
              </a:rPr>
              <a:t>2 – Elabore uma frase na voz ativa, passiva e reflexiva.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