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72" r:id="rId6"/>
    <p:sldId id="258" r:id="rId7"/>
    <p:sldId id="270" r:id="rId8"/>
  </p:sldIdLst>
  <p:sldSz cx="18288000" cy="10287000"/>
  <p:notesSz cx="6858000" cy="9144000"/>
  <p:embeddedFontLst>
    <p:embeddedFont>
      <p:font typeface="Libre Franklin Bold" panose="020B0604020202020204" charset="0"/>
      <p:regular r:id="rId9"/>
    </p:embeddedFont>
    <p:embeddedFont>
      <p:font typeface="Libre Franklin Light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840" y="2524705"/>
            <a:ext cx="9124585" cy="6417729"/>
            <a:chOff x="0" y="-9525"/>
            <a:chExt cx="12166113" cy="855697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2166113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en-US" sz="9600" dirty="0" err="1" smtClean="0">
                  <a:solidFill>
                    <a:srgbClr val="373737"/>
                  </a:solidFill>
                  <a:latin typeface="Libre Franklin Bold"/>
                </a:rPr>
                <a:t>Uso</a:t>
              </a:r>
              <a:r>
                <a:rPr lang="en-US" sz="9600" dirty="0" smtClean="0">
                  <a:solidFill>
                    <a:srgbClr val="373737"/>
                  </a:solidFill>
                  <a:latin typeface="Libre Franklin Bold"/>
                </a:rPr>
                <a:t> da </a:t>
              </a:r>
              <a:r>
                <a:rPr lang="en-US" sz="9600" dirty="0" err="1" smtClean="0">
                  <a:solidFill>
                    <a:srgbClr val="373737"/>
                  </a:solidFill>
                  <a:latin typeface="Libre Franklin Bold"/>
                </a:rPr>
                <a:t>vírgula</a:t>
              </a:r>
              <a:endParaRPr lang="en-US" sz="9600" dirty="0">
                <a:solidFill>
                  <a:srgbClr val="373737"/>
                </a:solidFill>
                <a:latin typeface="Libre Franklin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00240"/>
              <a:ext cx="12166113" cy="38472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Sempre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ficamos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com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aquela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pulga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atrás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da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orelha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na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hora de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usar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uma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vírgula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.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Contudo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,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sabemos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que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existem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alguma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regras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para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podermos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usá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-la.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Nesta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semana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vamos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aprender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 </a:t>
              </a:r>
              <a:r>
                <a:rPr lang="en-US" sz="3199" dirty="0" err="1" smtClean="0">
                  <a:solidFill>
                    <a:srgbClr val="373737"/>
                  </a:solidFill>
                  <a:latin typeface="Libre Franklin Light"/>
                </a:rPr>
                <a:t>algumas</a:t>
              </a:r>
              <a:r>
                <a:rPr lang="en-US" sz="3199" dirty="0" smtClean="0">
                  <a:solidFill>
                    <a:srgbClr val="373737"/>
                  </a:solidFill>
                  <a:latin typeface="Libre Franklin Light"/>
                </a:rPr>
                <a:t>. </a:t>
              </a:r>
              <a:endParaRPr lang="en-US" sz="3199" dirty="0">
                <a:solidFill>
                  <a:srgbClr val="373737"/>
                </a:solidFill>
                <a:latin typeface="Libre Franklin Light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48535" y="1690062"/>
            <a:ext cx="7010765" cy="6906876"/>
            <a:chOff x="0" y="0"/>
            <a:chExt cx="9347687" cy="920916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564710" y="23500"/>
              <a:ext cx="5782978" cy="578297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24954" y="441919"/>
              <a:ext cx="670938" cy="67093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33144" y="3545131"/>
              <a:ext cx="5194421" cy="519442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516036" y="6966935"/>
              <a:ext cx="2111777" cy="224223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6966935"/>
              <a:ext cx="2787423" cy="60626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633144" y="2687415"/>
              <a:ext cx="1475272" cy="171543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792912" y="0"/>
              <a:ext cx="1554775" cy="1554775"/>
            </a:xfrm>
            <a:prstGeom prst="rect">
              <a:avLst/>
            </a:prstGeom>
          </p:spPr>
        </p:pic>
      </p:grpSp>
      <p:sp>
        <p:nvSpPr>
          <p:cNvPr id="13" name="TextBox 4"/>
          <p:cNvSpPr txBox="1"/>
          <p:nvPr/>
        </p:nvSpPr>
        <p:spPr>
          <a:xfrm>
            <a:off x="228600" y="88835"/>
            <a:ext cx="2435625" cy="532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 err="1" smtClean="0">
                <a:solidFill>
                  <a:srgbClr val="373737"/>
                </a:solidFill>
                <a:latin typeface="Libre Franklin Light"/>
              </a:rPr>
              <a:t>Semana</a:t>
            </a:r>
            <a:r>
              <a:rPr lang="en-US" sz="3199" dirty="0" smtClean="0">
                <a:solidFill>
                  <a:srgbClr val="373737"/>
                </a:solidFill>
                <a:latin typeface="Libre Franklin Light"/>
              </a:rPr>
              <a:t> 3</a:t>
            </a:r>
            <a:endParaRPr lang="en-US" sz="3199" dirty="0">
              <a:solidFill>
                <a:srgbClr val="373737"/>
              </a:solidFill>
              <a:latin typeface="Libre Frankli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7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57200" y="165653"/>
            <a:ext cx="13604437" cy="105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</a:pPr>
            <a:r>
              <a:rPr lang="en-US" sz="6800" dirty="0" err="1" smtClean="0">
                <a:solidFill>
                  <a:srgbClr val="FFF7F8"/>
                </a:solidFill>
                <a:latin typeface="Libre Franklin Bold"/>
              </a:rPr>
              <a:t>Regras</a:t>
            </a:r>
            <a:r>
              <a:rPr lang="en-US" sz="6800" dirty="0" smtClean="0">
                <a:solidFill>
                  <a:srgbClr val="FFF7F8"/>
                </a:solidFill>
                <a:latin typeface="Libre Franklin Bold"/>
              </a:rPr>
              <a:t> </a:t>
            </a:r>
            <a:r>
              <a:rPr lang="en-US" sz="6800" dirty="0" err="1" smtClean="0">
                <a:solidFill>
                  <a:srgbClr val="FFF7F8"/>
                </a:solidFill>
                <a:latin typeface="Libre Franklin Bold"/>
              </a:rPr>
              <a:t>básicas</a:t>
            </a:r>
            <a:r>
              <a:rPr lang="en-US" sz="6800" dirty="0" smtClean="0">
                <a:solidFill>
                  <a:srgbClr val="FFF7F8"/>
                </a:solidFill>
                <a:latin typeface="Libre Franklin Bold"/>
              </a:rPr>
              <a:t>:</a:t>
            </a:r>
            <a:endParaRPr lang="en-US" sz="6800" dirty="0">
              <a:solidFill>
                <a:srgbClr val="FFF7F8"/>
              </a:solidFill>
              <a:latin typeface="Libre Franklin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81218" y="570061"/>
            <a:ext cx="2156231" cy="2313429"/>
            <a:chOff x="-4174689" y="948088"/>
            <a:chExt cx="2874974" cy="308457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3084428" y="1957413"/>
              <a:ext cx="1784713" cy="207524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3838447" y="948088"/>
              <a:ext cx="1646376" cy="174808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4174689" y="1455828"/>
              <a:ext cx="672485" cy="67248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935000" y="3397375"/>
              <a:ext cx="635285" cy="635285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2758782" y="1455230"/>
            <a:ext cx="15320597" cy="9810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 smtClean="0">
                <a:solidFill>
                  <a:srgbClr val="373737"/>
                </a:solidFill>
                <a:latin typeface="Libre Franklin Light"/>
              </a:rPr>
              <a:t>“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A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vírgula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é 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um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sinal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de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pontuação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que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exerce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3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funções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básicas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: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marcar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pausas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e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inflexões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(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entonações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) da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voz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na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leitura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,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enfatizar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e/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ou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separar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expressões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e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orações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, e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afastar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a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ambiguidade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(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dúvidas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;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incertezas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). “ 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Agora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vamos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aprende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r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um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pouco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sobre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,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em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quais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casos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devemos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usar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a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vírgula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.</a:t>
            </a:r>
          </a:p>
          <a:p>
            <a:pPr>
              <a:lnSpc>
                <a:spcPts val="4479"/>
              </a:lnSpc>
            </a:pPr>
            <a:endParaRPr lang="en-US" sz="2800" dirty="0">
              <a:solidFill>
                <a:srgbClr val="373737"/>
              </a:solidFill>
              <a:latin typeface="Libre Franklin Light"/>
            </a:endParaRPr>
          </a:p>
          <a:p>
            <a:pPr>
              <a:lnSpc>
                <a:spcPts val="4479"/>
              </a:lnSpc>
            </a:pP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Para Isola o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vocativo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:</a:t>
            </a:r>
          </a:p>
          <a:p>
            <a:pPr>
              <a:lnSpc>
                <a:spcPts val="4479"/>
              </a:lnSpc>
            </a:pP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Ex.: 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Ana Maria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,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traga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esse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brinquedo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aqui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!</a:t>
            </a:r>
          </a:p>
          <a:p>
            <a:pPr>
              <a:lnSpc>
                <a:spcPts val="4479"/>
              </a:lnSpc>
            </a:pPr>
            <a:endParaRPr lang="en-US" sz="2800" dirty="0">
              <a:solidFill>
                <a:srgbClr val="373737"/>
              </a:solidFill>
              <a:latin typeface="Libre Franklin Light"/>
            </a:endParaRPr>
          </a:p>
          <a:p>
            <a:pPr>
              <a:lnSpc>
                <a:spcPts val="4479"/>
              </a:lnSpc>
            </a:pP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Para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separa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r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orações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:</a:t>
            </a:r>
          </a:p>
          <a:p>
            <a:pPr>
              <a:lnSpc>
                <a:spcPts val="4479"/>
              </a:lnSpc>
            </a:pP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Ex.: Juliana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viajou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ontem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,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comprou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um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casaco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,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andou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de moto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,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fez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muitas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coisas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diferentes</a:t>
            </a:r>
            <a:endParaRPr lang="en-US" sz="2800" dirty="0" smtClean="0">
              <a:solidFill>
                <a:srgbClr val="373737"/>
              </a:solidFill>
              <a:latin typeface="Libre Franklin Light"/>
            </a:endParaRPr>
          </a:p>
          <a:p>
            <a:pPr>
              <a:lnSpc>
                <a:spcPts val="4479"/>
              </a:lnSpc>
            </a:pPr>
            <a:endParaRPr lang="en-US" sz="2800" dirty="0" smtClean="0">
              <a:solidFill>
                <a:srgbClr val="373737"/>
              </a:solidFill>
              <a:latin typeface="Libre Franklin Light"/>
            </a:endParaRPr>
          </a:p>
          <a:p>
            <a:pPr>
              <a:lnSpc>
                <a:spcPts val="4479"/>
              </a:lnSpc>
            </a:pP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Para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tornar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mais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compreensível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o que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foi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dito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, </a:t>
            </a:r>
            <a:r>
              <a:rPr lang="en-US" sz="2800" smtClean="0">
                <a:solidFill>
                  <a:srgbClr val="373737"/>
                </a:solidFill>
                <a:latin typeface="Libre Franklin Light"/>
              </a:rPr>
              <a:t>destacando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uma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expressão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explicativa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 (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isto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 é;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ou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seja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;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por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exemplo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;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na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verdade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)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:</a:t>
            </a:r>
          </a:p>
          <a:p>
            <a:pPr>
              <a:lnSpc>
                <a:spcPts val="4479"/>
              </a:lnSpc>
            </a:pP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Ex.: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Eu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iria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para aula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,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isto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 é, 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se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não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fosse o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isolamento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social.</a:t>
            </a:r>
            <a:endParaRPr lang="en-US" sz="2800" dirty="0">
              <a:solidFill>
                <a:srgbClr val="373737"/>
              </a:solidFill>
              <a:latin typeface="Libre Franklin Light"/>
            </a:endParaRPr>
          </a:p>
          <a:p>
            <a:pPr>
              <a:lnSpc>
                <a:spcPts val="4479"/>
              </a:lnSpc>
            </a:pP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      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Juliano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,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por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b="1" dirty="0" err="1" smtClean="0">
                <a:solidFill>
                  <a:srgbClr val="373737"/>
                </a:solidFill>
                <a:latin typeface="Libre Franklin Light"/>
              </a:rPr>
              <a:t>exemplo</a:t>
            </a:r>
            <a:r>
              <a:rPr lang="en-US" sz="2800" b="1" dirty="0" smtClean="0">
                <a:solidFill>
                  <a:srgbClr val="373737"/>
                </a:solidFill>
                <a:latin typeface="Libre Franklin Light"/>
              </a:rPr>
              <a:t>,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esqueceu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o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livro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2800" dirty="0" err="1" smtClean="0">
                <a:solidFill>
                  <a:srgbClr val="373737"/>
                </a:solidFill>
                <a:latin typeface="Libre Franklin Light"/>
              </a:rPr>
              <a:t>em</a:t>
            </a:r>
            <a:r>
              <a:rPr lang="en-US" sz="2800" dirty="0" smtClean="0">
                <a:solidFill>
                  <a:srgbClr val="373737"/>
                </a:solidFill>
                <a:latin typeface="Libre Franklin Light"/>
              </a:rPr>
              <a:t> casa.</a:t>
            </a:r>
          </a:p>
          <a:p>
            <a:pPr>
              <a:lnSpc>
                <a:spcPts val="4479"/>
              </a:lnSpc>
            </a:pPr>
            <a:endParaRPr lang="en-US" sz="3199" dirty="0">
              <a:solidFill>
                <a:srgbClr val="373737"/>
              </a:solidFill>
              <a:latin typeface="Libre Franklin Light"/>
            </a:endParaRPr>
          </a:p>
          <a:p>
            <a:pPr>
              <a:lnSpc>
                <a:spcPts val="4479"/>
              </a:lnSpc>
            </a:pPr>
            <a:endParaRPr lang="en-US" sz="3199" dirty="0">
              <a:solidFill>
                <a:srgbClr val="373737"/>
              </a:solidFill>
              <a:latin typeface="Libre Frankli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7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81218" y="570061"/>
            <a:ext cx="2156231" cy="2313429"/>
            <a:chOff x="-4174689" y="948088"/>
            <a:chExt cx="2874974" cy="308457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3084428" y="1957413"/>
              <a:ext cx="1784713" cy="207524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3838447" y="948088"/>
              <a:ext cx="1646376" cy="174808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4174689" y="1455828"/>
              <a:ext cx="672485" cy="67248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935000" y="3397375"/>
              <a:ext cx="635285" cy="635285"/>
            </a:xfrm>
            <a:prstGeom prst="rect">
              <a:avLst/>
            </a:prstGeom>
          </p:spPr>
        </p:pic>
      </p:grpSp>
      <p:sp>
        <p:nvSpPr>
          <p:cNvPr id="12" name="TextBox 4"/>
          <p:cNvSpPr txBox="1"/>
          <p:nvPr/>
        </p:nvSpPr>
        <p:spPr>
          <a:xfrm>
            <a:off x="1371600" y="3640484"/>
            <a:ext cx="15320597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Separar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b="1" dirty="0" smtClean="0">
                <a:solidFill>
                  <a:srgbClr val="373737"/>
                </a:solidFill>
                <a:latin typeface="Libre Franklin Light"/>
              </a:rPr>
              <a:t>data de local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:</a:t>
            </a:r>
          </a:p>
          <a:p>
            <a:pPr>
              <a:lnSpc>
                <a:spcPts val="4479"/>
              </a:lnSpc>
            </a:pP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Ex.: Belford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Roxo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, 14 de Abril de 2020.</a:t>
            </a:r>
          </a:p>
          <a:p>
            <a:pPr>
              <a:lnSpc>
                <a:spcPts val="4479"/>
              </a:lnSpc>
            </a:pPr>
            <a:endParaRPr lang="en-US" sz="3600" dirty="0">
              <a:solidFill>
                <a:srgbClr val="373737"/>
              </a:solidFill>
              <a:latin typeface="Libre Franklin Light"/>
            </a:endParaRPr>
          </a:p>
          <a:p>
            <a:pPr>
              <a:lnSpc>
                <a:spcPts val="4479"/>
              </a:lnSpc>
            </a:pPr>
            <a:r>
              <a:rPr lang="en-US" sz="3600" b="1" dirty="0" err="1" smtClean="0">
                <a:solidFill>
                  <a:srgbClr val="373737"/>
                </a:solidFill>
                <a:latin typeface="Libre Franklin Light"/>
              </a:rPr>
              <a:t>Enumeração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de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elementos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:</a:t>
            </a:r>
          </a:p>
          <a:p>
            <a:pPr>
              <a:lnSpc>
                <a:spcPts val="4479"/>
              </a:lnSpc>
            </a:pP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Ex.: As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formas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de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avaliação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são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b="1" dirty="0" err="1" smtClean="0">
                <a:solidFill>
                  <a:srgbClr val="373737"/>
                </a:solidFill>
                <a:latin typeface="Libre Franklin Light"/>
              </a:rPr>
              <a:t>trabalho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, </a:t>
            </a:r>
            <a:r>
              <a:rPr lang="en-US" sz="3600" b="1" dirty="0" smtClean="0">
                <a:solidFill>
                  <a:srgbClr val="373737"/>
                </a:solidFill>
                <a:latin typeface="Libre Franklin Light"/>
              </a:rPr>
              <a:t>teste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, </a:t>
            </a:r>
            <a:r>
              <a:rPr lang="en-US" sz="3600" b="1" dirty="0" err="1" smtClean="0">
                <a:solidFill>
                  <a:srgbClr val="373737"/>
                </a:solidFill>
                <a:latin typeface="Libre Franklin Light"/>
              </a:rPr>
              <a:t>prova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e outros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critérios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. </a:t>
            </a:r>
          </a:p>
          <a:p>
            <a:pPr>
              <a:lnSpc>
                <a:spcPts val="4479"/>
              </a:lnSpc>
            </a:pPr>
            <a:endParaRPr lang="en-US" sz="3600" dirty="0" smtClean="0">
              <a:solidFill>
                <a:srgbClr val="373737"/>
              </a:solidFill>
              <a:latin typeface="Libre Franklin Light"/>
            </a:endParaRPr>
          </a:p>
          <a:p>
            <a:pPr>
              <a:lnSpc>
                <a:spcPts val="4479"/>
              </a:lnSpc>
            </a:pP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Separar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expressões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(</a:t>
            </a:r>
            <a:r>
              <a:rPr lang="en-US" sz="3600" b="1" dirty="0" err="1" smtClean="0">
                <a:solidFill>
                  <a:srgbClr val="373737"/>
                </a:solidFill>
                <a:latin typeface="Libre Franklin Light"/>
              </a:rPr>
              <a:t>ou</a:t>
            </a:r>
            <a:r>
              <a:rPr lang="en-US" sz="3600" b="1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b="1" dirty="0" err="1" smtClean="0">
                <a:solidFill>
                  <a:srgbClr val="373737"/>
                </a:solidFill>
                <a:latin typeface="Libre Franklin Light"/>
              </a:rPr>
              <a:t>melhor</a:t>
            </a:r>
            <a:r>
              <a:rPr lang="en-US" sz="3600" b="1" dirty="0">
                <a:solidFill>
                  <a:srgbClr val="373737"/>
                </a:solidFill>
                <a:latin typeface="Libre Franklin Light"/>
              </a:rPr>
              <a:t>;</a:t>
            </a:r>
            <a:r>
              <a:rPr lang="en-US" sz="3600" b="1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b="1" dirty="0" err="1" smtClean="0">
                <a:solidFill>
                  <a:srgbClr val="373737"/>
                </a:solidFill>
                <a:latin typeface="Libre Franklin Light"/>
              </a:rPr>
              <a:t>aliás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) que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vão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dirty="0" err="1">
                <a:solidFill>
                  <a:srgbClr val="373737"/>
                </a:solidFill>
                <a:latin typeface="Libre Franklin Light"/>
              </a:rPr>
              <a:t>r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etificar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(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corrigir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)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algo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que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foi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dito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anteriormente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:</a:t>
            </a:r>
          </a:p>
          <a:p>
            <a:pPr>
              <a:lnSpc>
                <a:spcPts val="4479"/>
              </a:lnSpc>
            </a:pP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Ex.: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Não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tenho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saído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muito</a:t>
            </a:r>
            <a:r>
              <a:rPr lang="en-US" sz="3600" b="1" dirty="0" smtClean="0">
                <a:solidFill>
                  <a:srgbClr val="373737"/>
                </a:solidFill>
                <a:latin typeface="Libre Franklin Light"/>
              </a:rPr>
              <a:t>, </a:t>
            </a:r>
            <a:r>
              <a:rPr lang="en-US" sz="3600" b="1" dirty="0" err="1" smtClean="0">
                <a:solidFill>
                  <a:srgbClr val="373737"/>
                </a:solidFill>
                <a:latin typeface="Libre Franklin Light"/>
              </a:rPr>
              <a:t>aliás</a:t>
            </a:r>
            <a:r>
              <a:rPr lang="en-US" sz="3600" b="1" dirty="0" smtClean="0">
                <a:solidFill>
                  <a:srgbClr val="373737"/>
                </a:solidFill>
                <a:latin typeface="Libre Franklin Light"/>
              </a:rPr>
              <a:t>,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fui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ao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mercado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 </a:t>
            </a:r>
            <a:r>
              <a:rPr lang="en-US" sz="3600" dirty="0" err="1" smtClean="0">
                <a:solidFill>
                  <a:srgbClr val="373737"/>
                </a:solidFill>
                <a:latin typeface="Libre Franklin Light"/>
              </a:rPr>
              <a:t>hoje</a:t>
            </a:r>
            <a:r>
              <a:rPr lang="en-US" sz="3600" dirty="0" smtClean="0">
                <a:solidFill>
                  <a:srgbClr val="373737"/>
                </a:solidFill>
                <a:latin typeface="Libre Franklin Light"/>
              </a:rPr>
              <a:t>.</a:t>
            </a:r>
            <a:endParaRPr lang="en-US" sz="3600" dirty="0">
              <a:solidFill>
                <a:srgbClr val="373737"/>
              </a:solidFill>
              <a:latin typeface="Libre Franklin Light"/>
            </a:endParaRPr>
          </a:p>
          <a:p>
            <a:pPr>
              <a:lnSpc>
                <a:spcPts val="4479"/>
              </a:lnSpc>
            </a:pPr>
            <a:r>
              <a:rPr lang="en-US" sz="3199" dirty="0" smtClean="0">
                <a:solidFill>
                  <a:srgbClr val="373737"/>
                </a:solidFill>
                <a:latin typeface="Libre Franklin Light"/>
              </a:rPr>
              <a:t>         </a:t>
            </a:r>
            <a:endParaRPr lang="en-US" sz="3199" dirty="0">
              <a:solidFill>
                <a:srgbClr val="373737"/>
              </a:solidFill>
              <a:latin typeface="Libre Franklin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37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236222"/>
            <a:ext cx="6855036" cy="106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spc="127" dirty="0" err="1" smtClean="0">
                <a:solidFill>
                  <a:srgbClr val="373737"/>
                </a:solidFill>
                <a:latin typeface="Libre Franklin Light"/>
              </a:rPr>
              <a:t>Exercícios</a:t>
            </a:r>
            <a:r>
              <a:rPr lang="en-US" sz="6399" u="sng" spc="127" dirty="0" smtClean="0">
                <a:solidFill>
                  <a:srgbClr val="373737"/>
                </a:solidFill>
                <a:latin typeface="Libre Franklin Light"/>
              </a:rPr>
              <a:t>:</a:t>
            </a:r>
            <a:endParaRPr lang="en-US" sz="6399" u="sng" spc="127" dirty="0">
              <a:solidFill>
                <a:srgbClr val="373737"/>
              </a:solidFill>
              <a:latin typeface="Libre Franklin Light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953000" y="236222"/>
            <a:ext cx="13104957" cy="3817503"/>
            <a:chOff x="-14056542" y="-1741568"/>
            <a:chExt cx="17473274" cy="509000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026460" y="-1438681"/>
              <a:ext cx="3805332" cy="341788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4056542" y="-1106687"/>
              <a:ext cx="1727200" cy="37566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09576" y="325264"/>
              <a:ext cx="2238135" cy="201025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41460" y="1633003"/>
              <a:ext cx="1475272" cy="171543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82340" y="-1620701"/>
              <a:ext cx="968219" cy="102803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17212" y="-71872"/>
              <a:ext cx="968219" cy="102803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1661343" y="-1741568"/>
              <a:ext cx="1269765" cy="126976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12616580" y="-1189112"/>
              <a:ext cx="540517" cy="540517"/>
            </a:xfrm>
            <a:prstGeom prst="rect">
              <a:avLst/>
            </a:prstGeom>
          </p:spPr>
        </p:pic>
      </p:grpSp>
      <p:sp>
        <p:nvSpPr>
          <p:cNvPr id="14" name="TextBox 4"/>
          <p:cNvSpPr txBox="1"/>
          <p:nvPr/>
        </p:nvSpPr>
        <p:spPr>
          <a:xfrm>
            <a:off x="696833" y="3253962"/>
            <a:ext cx="15320597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4479"/>
              </a:lnSpc>
              <a:buAutoNum type="arabicParenR"/>
            </a:pPr>
            <a:r>
              <a:rPr lang="pt-BR" sz="3200" dirty="0" smtClean="0"/>
              <a:t>(EFOMM</a:t>
            </a:r>
            <a:r>
              <a:rPr lang="pt-BR" sz="3200" dirty="0"/>
              <a:t>) Assinale a alternativa em que o período está corretamente pontuado: </a:t>
            </a:r>
            <a:endParaRPr lang="pt-BR" sz="3200" dirty="0" smtClean="0"/>
          </a:p>
          <a:p>
            <a:pPr>
              <a:lnSpc>
                <a:spcPts val="4479"/>
              </a:lnSpc>
            </a:pPr>
            <a:endParaRPr lang="pt-BR" sz="3200" dirty="0" smtClean="0"/>
          </a:p>
          <a:p>
            <a:pPr marL="514350" indent="-514350">
              <a:lnSpc>
                <a:spcPts val="4479"/>
              </a:lnSpc>
              <a:buAutoNum type="alphaLcParenR"/>
            </a:pPr>
            <a:r>
              <a:rPr lang="pt-BR" sz="3200" dirty="0" smtClean="0"/>
              <a:t>Uns </a:t>
            </a:r>
            <a:r>
              <a:rPr lang="pt-BR" sz="3200" dirty="0"/>
              <a:t>trabalhavam, esforçavam-se, exauriam-se; outros gozavam, não pensavam no </a:t>
            </a:r>
            <a:r>
              <a:rPr lang="pt-BR" sz="3200" dirty="0" smtClean="0"/>
              <a:t>futuro.</a:t>
            </a:r>
          </a:p>
          <a:p>
            <a:pPr marL="514350" indent="-514350">
              <a:lnSpc>
                <a:spcPts val="4479"/>
              </a:lnSpc>
              <a:buAutoNum type="alphaLcParenR"/>
            </a:pPr>
            <a:r>
              <a:rPr lang="pt-BR" sz="3200" dirty="0" smtClean="0"/>
              <a:t>“</a:t>
            </a:r>
            <a:r>
              <a:rPr lang="pt-BR" sz="3200" dirty="0"/>
              <a:t>E agora José?” </a:t>
            </a:r>
            <a:endParaRPr lang="pt-BR" sz="3200" dirty="0" smtClean="0"/>
          </a:p>
          <a:p>
            <a:pPr marL="514350" indent="-514350">
              <a:lnSpc>
                <a:spcPts val="4479"/>
              </a:lnSpc>
              <a:buAutoNum type="alphaLcParenR" startAt="3"/>
            </a:pPr>
            <a:r>
              <a:rPr lang="pt-BR" sz="3200" dirty="0" smtClean="0"/>
              <a:t>Cauteloso </a:t>
            </a:r>
            <a:r>
              <a:rPr lang="pt-BR" sz="3200" dirty="0"/>
              <a:t>que era, nunca revelava realmente, suas ideias. </a:t>
            </a:r>
            <a:endParaRPr lang="pt-BR" sz="3200" dirty="0" smtClean="0"/>
          </a:p>
          <a:p>
            <a:pPr marL="514350" indent="-514350">
              <a:lnSpc>
                <a:spcPts val="4479"/>
              </a:lnSpc>
              <a:buAutoNum type="alphaLcParenR" startAt="3"/>
            </a:pPr>
            <a:r>
              <a:rPr lang="pt-BR" sz="3200" dirty="0" smtClean="0"/>
              <a:t>Afirmavam</a:t>
            </a:r>
            <a:r>
              <a:rPr lang="pt-BR" sz="3200" dirty="0"/>
              <a:t>, insistentes; era o reparo moral, que queriam, e não o dinheiro. </a:t>
            </a:r>
            <a:endParaRPr lang="pt-BR" sz="3200" dirty="0" smtClean="0"/>
          </a:p>
          <a:p>
            <a:pPr marL="514350" indent="-514350">
              <a:lnSpc>
                <a:spcPts val="4479"/>
              </a:lnSpc>
              <a:buAutoNum type="alphaLcParenR" startAt="3"/>
            </a:pPr>
            <a:r>
              <a:rPr lang="pt-BR" sz="3200" dirty="0" smtClean="0"/>
              <a:t>Com </a:t>
            </a:r>
            <a:r>
              <a:rPr lang="pt-BR" sz="3200" dirty="0"/>
              <a:t>as graças de Deus, vou indo caríssima Rosália. </a:t>
            </a:r>
            <a:endParaRPr lang="pt-BR" sz="3200" dirty="0" smtClean="0"/>
          </a:p>
          <a:p>
            <a:pPr marL="514350" indent="-514350">
              <a:lnSpc>
                <a:spcPts val="4479"/>
              </a:lnSpc>
              <a:buAutoNum type="alphaLcParenR" startAt="3"/>
            </a:pPr>
            <a:endParaRPr lang="pt-BR" sz="3200" dirty="0">
              <a:solidFill>
                <a:srgbClr val="373737"/>
              </a:solidFill>
              <a:latin typeface="Libre Frankli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236222"/>
            <a:ext cx="6855036" cy="106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spc="127" dirty="0" err="1" smtClean="0">
                <a:solidFill>
                  <a:srgbClr val="373737"/>
                </a:solidFill>
                <a:latin typeface="Libre Franklin Light"/>
              </a:rPr>
              <a:t>Exercícios</a:t>
            </a:r>
            <a:r>
              <a:rPr lang="en-US" sz="6399" u="sng" spc="127" dirty="0" smtClean="0">
                <a:solidFill>
                  <a:srgbClr val="373737"/>
                </a:solidFill>
                <a:latin typeface="Libre Franklin Light"/>
              </a:rPr>
              <a:t>:</a:t>
            </a:r>
            <a:endParaRPr lang="en-US" sz="6399" u="sng" spc="127" dirty="0">
              <a:solidFill>
                <a:srgbClr val="373737"/>
              </a:solidFill>
              <a:latin typeface="Libre Franklin Light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953000" y="236222"/>
            <a:ext cx="13104957" cy="3817503"/>
            <a:chOff x="-14056542" y="-1741568"/>
            <a:chExt cx="17473274" cy="509000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026460" y="-1438681"/>
              <a:ext cx="3805332" cy="341788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4056542" y="-1106687"/>
              <a:ext cx="1727200" cy="37566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09576" y="325264"/>
              <a:ext cx="2238135" cy="201025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41460" y="1633003"/>
              <a:ext cx="1475272" cy="171543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82340" y="-1620701"/>
              <a:ext cx="968219" cy="102803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17212" y="-71872"/>
              <a:ext cx="968219" cy="102803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1661343" y="-1741568"/>
              <a:ext cx="1269765" cy="126976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12616580" y="-1189112"/>
              <a:ext cx="540517" cy="540517"/>
            </a:xfrm>
            <a:prstGeom prst="rect">
              <a:avLst/>
            </a:prstGeom>
          </p:spPr>
        </p:pic>
      </p:grpSp>
      <p:sp>
        <p:nvSpPr>
          <p:cNvPr id="14" name="TextBox 4"/>
          <p:cNvSpPr txBox="1"/>
          <p:nvPr/>
        </p:nvSpPr>
        <p:spPr>
          <a:xfrm>
            <a:off x="732393" y="2259517"/>
            <a:ext cx="15320597" cy="8034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pt-BR" sz="3200" dirty="0">
                <a:solidFill>
                  <a:srgbClr val="373737"/>
                </a:solidFill>
                <a:latin typeface="Libre Franklin Light"/>
              </a:rPr>
              <a:t>2) </a:t>
            </a:r>
            <a:r>
              <a:rPr lang="pt-BR" sz="3200" dirty="0"/>
              <a:t>No trecho “Conversamos com sociólogos, arquitetos, economistas, urbanistas e representantes de organizações internacionais sobre o assunto.”, as vírgulas são empregadas para separar itens de uma enumeração, assim como em: </a:t>
            </a:r>
          </a:p>
          <a:p>
            <a:pPr marL="514350" indent="-514350">
              <a:lnSpc>
                <a:spcPts val="4479"/>
              </a:lnSpc>
              <a:buAutoNum type="alphaLcParenR"/>
            </a:pPr>
            <a:r>
              <a:rPr lang="pt-BR" sz="3200" dirty="0"/>
              <a:t>“Virou hábito na mídia e, provavelmente, em conversas cotidianas o uso do adjetivo ‘sustentável’.” </a:t>
            </a:r>
          </a:p>
          <a:p>
            <a:pPr marL="514350" indent="-514350">
              <a:lnSpc>
                <a:spcPts val="4479"/>
              </a:lnSpc>
              <a:buAutoNum type="alphaLcParenR"/>
            </a:pPr>
            <a:r>
              <a:rPr lang="pt-BR" sz="3200" dirty="0"/>
              <a:t>“Para alguns urbanistas, um elemento fundamental para ser levado em conta, quando se fala de sustentabilidade urbana, é o futuro.” </a:t>
            </a:r>
          </a:p>
          <a:p>
            <a:pPr marL="514350" indent="-514350">
              <a:lnSpc>
                <a:spcPts val="4479"/>
              </a:lnSpc>
              <a:buAutoNum type="alphaLcParenR"/>
            </a:pPr>
            <a:r>
              <a:rPr lang="pt-BR" sz="3200" dirty="0"/>
              <a:t>“Uma metrópole sustentável é aquela que, na próxima geração, tenha condições iguais ou melhores que as que temos hoje” </a:t>
            </a:r>
          </a:p>
          <a:p>
            <a:pPr marL="514350" indent="-514350">
              <a:lnSpc>
                <a:spcPts val="4479"/>
              </a:lnSpc>
              <a:buAutoNum type="alphaLcParenR"/>
            </a:pPr>
            <a:r>
              <a:rPr lang="pt-BR" sz="3200" dirty="0"/>
              <a:t>“Nesse cenário, para que infraestrutura, segurança, saúde, educação e outros serviços públicos sejam acessíveis em toda a metrópole” </a:t>
            </a:r>
            <a:endParaRPr lang="pt-BR" sz="3200" dirty="0" smtClean="0"/>
          </a:p>
          <a:p>
            <a:pPr marL="514350" indent="-514350">
              <a:lnSpc>
                <a:spcPts val="4479"/>
              </a:lnSpc>
              <a:buAutoNum type="alphaLcParenR"/>
            </a:pPr>
            <a:r>
              <a:rPr lang="pt-BR" sz="3200" dirty="0" smtClean="0"/>
              <a:t>“</a:t>
            </a:r>
            <a:r>
              <a:rPr lang="pt-BR" sz="3200" dirty="0"/>
              <a:t>A rede de transportes, por exemplo, é um dos aspectos a serem observados na constituição das cidades.” </a:t>
            </a:r>
            <a:endParaRPr lang="en-US" sz="3200" dirty="0">
              <a:solidFill>
                <a:srgbClr val="373737"/>
              </a:solidFill>
              <a:latin typeface="Libre Franklin Light"/>
            </a:endParaRPr>
          </a:p>
          <a:p>
            <a:pPr marL="514350" indent="-514350">
              <a:lnSpc>
                <a:spcPts val="4479"/>
              </a:lnSpc>
              <a:buAutoNum type="alphaLcParenR" startAt="3"/>
            </a:pPr>
            <a:endParaRPr lang="pt-BR" sz="3200" dirty="0">
              <a:solidFill>
                <a:srgbClr val="373737"/>
              </a:solidFill>
              <a:latin typeface="Libre Franklin Light"/>
            </a:endParaRPr>
          </a:p>
        </p:txBody>
      </p:sp>
    </p:spTree>
    <p:extLst>
      <p:ext uri="{BB962C8B-B14F-4D97-AF65-F5344CB8AC3E}">
        <p14:creationId xmlns:p14="http://schemas.microsoft.com/office/powerpoint/2010/main" val="4342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9783" y="5032762"/>
            <a:ext cx="14146381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</a:pPr>
            <a:r>
              <a:rPr lang="en-US" sz="6800" dirty="0" err="1" smtClean="0">
                <a:solidFill>
                  <a:srgbClr val="FFF7F8"/>
                </a:solidFill>
                <a:latin typeface="Libre Franklin Bold"/>
              </a:rPr>
              <a:t>Faça</a:t>
            </a:r>
            <a:r>
              <a:rPr lang="en-US" sz="6800" dirty="0" smtClean="0">
                <a:solidFill>
                  <a:srgbClr val="FFF7F8"/>
                </a:solidFill>
                <a:latin typeface="Libre Franklin Bold"/>
              </a:rPr>
              <a:t> </a:t>
            </a:r>
            <a:r>
              <a:rPr lang="en-US" sz="6800" dirty="0" err="1" smtClean="0">
                <a:solidFill>
                  <a:srgbClr val="FFF7F8"/>
                </a:solidFill>
                <a:latin typeface="Libre Franklin Bold"/>
              </a:rPr>
              <a:t>os</a:t>
            </a:r>
            <a:r>
              <a:rPr lang="en-US" sz="6800" dirty="0" smtClean="0">
                <a:solidFill>
                  <a:srgbClr val="FFF7F8"/>
                </a:solidFill>
                <a:latin typeface="Libre Franklin Bold"/>
              </a:rPr>
              <a:t> </a:t>
            </a:r>
            <a:r>
              <a:rPr lang="en-US" sz="6800" dirty="0" err="1" smtClean="0">
                <a:solidFill>
                  <a:srgbClr val="FFF7F8"/>
                </a:solidFill>
                <a:latin typeface="Libre Franklin Bold"/>
              </a:rPr>
              <a:t>exercícios</a:t>
            </a:r>
            <a:r>
              <a:rPr lang="en-US" sz="6800" dirty="0" smtClean="0">
                <a:solidFill>
                  <a:srgbClr val="FFF7F8"/>
                </a:solidFill>
                <a:latin typeface="Libre Franklin Bold"/>
              </a:rPr>
              <a:t> da </a:t>
            </a:r>
            <a:r>
              <a:rPr lang="en-US" sz="6800" dirty="0" err="1" smtClean="0">
                <a:solidFill>
                  <a:srgbClr val="FFF7F8"/>
                </a:solidFill>
                <a:latin typeface="Libre Franklin Bold"/>
              </a:rPr>
              <a:t>apostila</a:t>
            </a:r>
            <a:r>
              <a:rPr lang="en-US" sz="6800" dirty="0" smtClean="0">
                <a:solidFill>
                  <a:srgbClr val="FFF7F8"/>
                </a:solidFill>
                <a:latin typeface="Libre Franklin Bold"/>
              </a:rPr>
              <a:t>!</a:t>
            </a:r>
          </a:p>
          <a:p>
            <a:pPr algn="ctr">
              <a:lnSpc>
                <a:spcPts val="8840"/>
              </a:lnSpc>
            </a:pPr>
            <a:endParaRPr lang="en-US" sz="6800" dirty="0" smtClean="0">
              <a:solidFill>
                <a:srgbClr val="FFF7F8"/>
              </a:solidFill>
              <a:latin typeface="Libre Franklin Bold"/>
            </a:endParaRPr>
          </a:p>
          <a:p>
            <a:pPr algn="ctr">
              <a:lnSpc>
                <a:spcPts val="8840"/>
              </a:lnSpc>
            </a:pPr>
            <a:r>
              <a:rPr lang="en-US" sz="6800" dirty="0" err="1" smtClean="0">
                <a:solidFill>
                  <a:srgbClr val="FFF7F8"/>
                </a:solidFill>
                <a:latin typeface="Libre Franklin Bold"/>
              </a:rPr>
              <a:t>Páginas</a:t>
            </a:r>
            <a:r>
              <a:rPr lang="en-US" sz="6800" dirty="0" smtClean="0">
                <a:solidFill>
                  <a:srgbClr val="FFF7F8"/>
                </a:solidFill>
                <a:latin typeface="Libre Franklin Bold"/>
              </a:rPr>
              <a:t> 54 e 55.</a:t>
            </a:r>
            <a:endParaRPr lang="en-US" sz="6800" dirty="0">
              <a:solidFill>
                <a:srgbClr val="FFF7F8"/>
              </a:solidFill>
              <a:latin typeface="Libre Franklin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341766" y="1684555"/>
            <a:ext cx="5809568" cy="2710257"/>
            <a:chOff x="967079" y="69509"/>
            <a:chExt cx="7746090" cy="361367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538317" y="492739"/>
              <a:ext cx="6077396" cy="303869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67079" y="69509"/>
              <a:ext cx="5076636" cy="356287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404387" y="1326406"/>
              <a:ext cx="1475272" cy="171543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404387" y="135758"/>
              <a:ext cx="3308782" cy="354742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6200000">
              <a:off x="277583" y="1353014"/>
              <a:ext cx="2143989" cy="4234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7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78680" y="7861170"/>
            <a:ext cx="3668112" cy="3668112"/>
            <a:chOff x="0" y="0"/>
            <a:chExt cx="4890815" cy="489081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862840" y="1862840"/>
              <a:ext cx="3027975" cy="30279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3725680" cy="372568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4383252" y="6941777"/>
            <a:ext cx="3904748" cy="3904748"/>
            <a:chOff x="0" y="0"/>
            <a:chExt cx="5206330" cy="520633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5206330" cy="520633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50018" y="1013450"/>
              <a:ext cx="1784713" cy="2075247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4326151" y="-1395354"/>
            <a:ext cx="3084193" cy="3250279"/>
            <a:chOff x="0" y="0"/>
            <a:chExt cx="4112257" cy="433370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5758410">
              <a:off x="184605" y="184605"/>
              <a:ext cx="3743048" cy="374304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681309" y="2861669"/>
              <a:ext cx="1386391" cy="147203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888714" y="-527172"/>
            <a:ext cx="1653732" cy="3111744"/>
            <a:chOff x="0" y="0"/>
            <a:chExt cx="2204976" cy="414899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-10800000">
              <a:off x="0" y="0"/>
              <a:ext cx="2079682" cy="41489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468958" y="2239425"/>
              <a:ext cx="736018" cy="736018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2448476" y="1029298"/>
            <a:ext cx="13565220" cy="9109163"/>
            <a:chOff x="116115" y="-2599235"/>
            <a:chExt cx="18086959" cy="12145553"/>
          </a:xfrm>
        </p:grpSpPr>
        <p:sp>
          <p:nvSpPr>
            <p:cNvPr id="15" name="TextBox 15"/>
            <p:cNvSpPr txBox="1"/>
            <p:nvPr/>
          </p:nvSpPr>
          <p:spPr>
            <a:xfrm>
              <a:off x="116115" y="-439324"/>
              <a:ext cx="18086959" cy="9985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85800" indent="-685800">
                <a:lnSpc>
                  <a:spcPts val="7279"/>
                </a:lnSpc>
                <a:buFont typeface="Arial" panose="020B0604020202020204" pitchFamily="34" charset="0"/>
                <a:buChar char="•"/>
              </a:pP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Copie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o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conteúdo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destes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slides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em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seu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caderno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;</a:t>
              </a:r>
            </a:p>
            <a:p>
              <a:pPr marL="685800" indent="-685800">
                <a:lnSpc>
                  <a:spcPts val="7279"/>
                </a:lnSpc>
                <a:buFont typeface="Arial" panose="020B0604020202020204" pitchFamily="34" charset="0"/>
                <a:buChar char="•"/>
              </a:pPr>
              <a:endParaRPr lang="en-US" sz="5600" dirty="0" smtClean="0">
                <a:solidFill>
                  <a:srgbClr val="FFF7F8"/>
                </a:solidFill>
                <a:latin typeface="Libre Franklin Bold"/>
              </a:endParaRPr>
            </a:p>
            <a:p>
              <a:pPr marL="685800" indent="-685800">
                <a:lnSpc>
                  <a:spcPts val="7279"/>
                </a:lnSpc>
                <a:buFont typeface="Arial" panose="020B0604020202020204" pitchFamily="34" charset="0"/>
                <a:buChar char="•"/>
              </a:pP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Os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exercícios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do slide,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passe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para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seu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caderno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somente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a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resposta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;</a:t>
              </a:r>
            </a:p>
            <a:p>
              <a:pPr marL="685800" indent="-685800">
                <a:lnSpc>
                  <a:spcPts val="7279"/>
                </a:lnSpc>
                <a:buFont typeface="Arial" panose="020B0604020202020204" pitchFamily="34" charset="0"/>
                <a:buChar char="•"/>
              </a:pPr>
              <a:endParaRPr lang="en-US" sz="5600" dirty="0">
                <a:solidFill>
                  <a:srgbClr val="FFF7F8"/>
                </a:solidFill>
                <a:latin typeface="Libre Franklin Bold"/>
              </a:endParaRPr>
            </a:p>
            <a:p>
              <a:pPr marL="685800" indent="-685800">
                <a:lnSpc>
                  <a:spcPts val="7279"/>
                </a:lnSpc>
                <a:buFont typeface="Arial" panose="020B0604020202020204" pitchFamily="34" charset="0"/>
                <a:buChar char="•"/>
              </a:pP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Faça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os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exercícios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na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</a:t>
              </a:r>
              <a:r>
                <a:rPr lang="en-US" sz="5600" dirty="0" err="1" smtClean="0">
                  <a:solidFill>
                    <a:srgbClr val="FFF7F8"/>
                  </a:solidFill>
                  <a:latin typeface="Libre Franklin Bold"/>
                </a:rPr>
                <a:t>apostila</a:t>
              </a:r>
              <a:r>
                <a:rPr lang="en-US" sz="5600" dirty="0" smtClean="0">
                  <a:solidFill>
                    <a:srgbClr val="FFF7F8"/>
                  </a:solidFill>
                  <a:latin typeface="Libre Franklin Bold"/>
                </a:rPr>
                <a:t>  </a:t>
              </a:r>
            </a:p>
            <a:p>
              <a:pPr algn="ctr">
                <a:lnSpc>
                  <a:spcPts val="7279"/>
                </a:lnSpc>
              </a:pPr>
              <a:endParaRPr lang="en-US" sz="5600" dirty="0">
                <a:solidFill>
                  <a:srgbClr val="FFF7F8"/>
                </a:solidFill>
                <a:latin typeface="Libre Franklin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23916" y="-2599235"/>
              <a:ext cx="13784702" cy="943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8000" u="sng" dirty="0" smtClean="0">
                  <a:solidFill>
                    <a:srgbClr val="FFF7F8"/>
                  </a:solidFill>
                  <a:latin typeface="Libre Franklin Light"/>
                </a:rPr>
                <a:t>INSTRUÇÕES</a:t>
              </a:r>
              <a:endParaRPr lang="en-US" sz="8000" u="sng" dirty="0">
                <a:solidFill>
                  <a:srgbClr val="FFF7F8"/>
                </a:solidFill>
                <a:latin typeface="Libre Franklin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527</Words>
  <Application>Microsoft Office PowerPoint</Application>
  <PresentationFormat>Personalizar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Libre Franklin Bold</vt:lpstr>
      <vt:lpstr>Libre Franklin Light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Blue Gaming Experience Presentation</dc:title>
  <dc:creator>rafastorino</dc:creator>
  <cp:lastModifiedBy>Rafaela Silva Storino</cp:lastModifiedBy>
  <cp:revision>9</cp:revision>
  <dcterms:created xsi:type="dcterms:W3CDTF">2006-08-16T00:00:00Z</dcterms:created>
  <dcterms:modified xsi:type="dcterms:W3CDTF">2020-04-11T14:45:21Z</dcterms:modified>
  <dc:identifier>DAD44o9rcbI</dc:identifier>
</cp:coreProperties>
</file>