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1.xml"/>
  <Override ContentType="application/vnd.openxmlformats-officedocument.presentationml.slide+xml" PartName="/ppt/slides/slide10.xml"/>
  <Override ContentType="application/vnd.openxmlformats-officedocument.presentationml.slide+xml" PartName="/ppt/slides/slide8.xml"/>
  <Override ContentType="application/vnd.openxmlformats-officedocument.presentationml.slide+xml" PartName="/ppt/slides/slide16.xml"/>
  <Override ContentType="application/vnd.openxmlformats-officedocument.presentationml.slide+xml" PartName="/ppt/slides/slide11.xml"/>
  <Override ContentType="application/vnd.openxmlformats-officedocument.presentationml.slide+xml" PartName="/ppt/slides/slide4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2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y="6858000" cx="12192000"/>
  <p:notesSz cx="6858000" cy="9144000"/>
  <p:defaultTextStyle>
    <a:defPPr lvl="0">
      <a:defRPr lang="de-DE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8" Type="http://schemas.openxmlformats.org/officeDocument/2006/relationships/slide" Target="slides/slide15.xml"/><Relationship Id="rId5" Type="http://schemas.openxmlformats.org/officeDocument/2006/relationships/slide" Target="slides/slide2.xml"/><Relationship Id="rId12" Type="http://schemas.openxmlformats.org/officeDocument/2006/relationships/slide" Target="slides/slide9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1" Type="http://schemas.openxmlformats.org/officeDocument/2006/relationships/slide" Target="slides/slide8.xml"/><Relationship Id="rId14" Type="http://schemas.openxmlformats.org/officeDocument/2006/relationships/slide" Target="slides/slide11.xml"/><Relationship Id="rId7" Type="http://schemas.openxmlformats.org/officeDocument/2006/relationships/slide" Target="slides/slide4.xml"/><Relationship Id="rId2" Type="http://schemas.openxmlformats.org/officeDocument/2006/relationships/presProps" Target="presProps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13" Type="http://schemas.openxmlformats.org/officeDocument/2006/relationships/slide" Target="slides/slide10.xml"/><Relationship Id="rId8" Type="http://schemas.openxmlformats.org/officeDocument/2006/relationships/slide" Target="slides/slide5.xml"/><Relationship Id="rId17" Type="http://schemas.openxmlformats.org/officeDocument/2006/relationships/slide" Target="slides/slide14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7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0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7420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2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150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9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3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7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1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4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4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2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6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7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3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5784" y="3425327"/>
            <a:ext cx="7766936" cy="1646302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Colégio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Evangélico</a:t>
            </a:r>
            <a:r>
              <a:rPr lang="de-DE" dirty="0">
                <a:solidFill>
                  <a:schemeClr val="tx1"/>
                </a:solidFill>
              </a:rPr>
              <a:t> Almeida Barros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dirty="0" err="1">
                <a:solidFill>
                  <a:schemeClr val="tx1"/>
                </a:solidFill>
              </a:rPr>
              <a:t>Língua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Portuguesa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3º </a:t>
            </a:r>
            <a:r>
              <a:rPr lang="de-DE" dirty="0" err="1">
                <a:solidFill>
                  <a:schemeClr val="tx1"/>
                </a:solidFill>
              </a:rPr>
              <a:t>ano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r>
              <a:rPr lang="de-DE" dirty="0" err="1">
                <a:solidFill>
                  <a:schemeClr val="tx1"/>
                </a:solidFill>
              </a:rPr>
              <a:t>Ensino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Médio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093A1-C24B-4B60-8F54-828345AB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tx1"/>
                </a:solidFill>
              </a:rPr>
              <a:t>Obs.</a:t>
            </a:r>
            <a:r>
              <a:rPr lang="pt-BR" dirty="0">
                <a:solidFill>
                  <a:schemeClr val="tx1"/>
                </a:solidFill>
              </a:rPr>
              <a:t>: os ditongos abertos ocorridos em palavras </a:t>
            </a:r>
            <a:r>
              <a:rPr lang="pt-BR" b="1" dirty="0">
                <a:solidFill>
                  <a:schemeClr val="tx1"/>
                </a:solidFill>
              </a:rPr>
              <a:t>paroxítonas</a:t>
            </a:r>
            <a:r>
              <a:rPr lang="pt-BR" dirty="0">
                <a:solidFill>
                  <a:schemeClr val="tx1"/>
                </a:solidFill>
              </a:rPr>
              <a:t> NÃO são acentuados.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dirty="0">
                <a:solidFill>
                  <a:schemeClr val="tx1"/>
                </a:solidFill>
              </a:rPr>
              <a:t>Exemplos: assembl</a:t>
            </a:r>
            <a:r>
              <a:rPr lang="pt-BR" b="1" dirty="0">
                <a:solidFill>
                  <a:schemeClr val="tx1"/>
                </a:solidFill>
              </a:rPr>
              <a:t>ei</a:t>
            </a:r>
            <a:r>
              <a:rPr lang="pt-BR" dirty="0">
                <a:solidFill>
                  <a:schemeClr val="tx1"/>
                </a:solidFill>
              </a:rPr>
              <a:t>a, boia, colmeia, Coreia, estreia, her</a:t>
            </a:r>
            <a:r>
              <a:rPr lang="pt-BR" b="1" dirty="0">
                <a:solidFill>
                  <a:schemeClr val="tx1"/>
                </a:solidFill>
              </a:rPr>
              <a:t>oi</a:t>
            </a:r>
            <a:r>
              <a:rPr lang="pt-BR" dirty="0">
                <a:solidFill>
                  <a:schemeClr val="tx1"/>
                </a:solidFill>
              </a:rPr>
              <a:t>co, ideia, jiboia, joia, paranoia, plateia, etc. 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Atenção:  a palavra </a:t>
            </a:r>
            <a:r>
              <a:rPr lang="pt-BR" b="1" dirty="0" err="1">
                <a:solidFill>
                  <a:schemeClr val="tx1"/>
                </a:solidFill>
              </a:rPr>
              <a:t>destróier</a:t>
            </a:r>
            <a:r>
              <a:rPr lang="pt-BR" dirty="0">
                <a:solidFill>
                  <a:schemeClr val="tx1"/>
                </a:solidFill>
              </a:rPr>
              <a:t> é acentuada por ser uma paroxítona terminada em "r" (e não por possuir ditongo aberto "</a:t>
            </a:r>
            <a:r>
              <a:rPr lang="pt-BR" dirty="0" err="1">
                <a:solidFill>
                  <a:schemeClr val="tx1"/>
                </a:solidFill>
              </a:rPr>
              <a:t>ói</a:t>
            </a:r>
            <a:r>
              <a:rPr lang="pt-BR" dirty="0">
                <a:solidFill>
                  <a:schemeClr val="tx1"/>
                </a:solidFill>
              </a:rPr>
              <a:t>"). 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endParaRPr lang="pt-BR" dirty="0"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064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BB6D0-1CE0-4638-A9B3-1D6A18B85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  <a:t>Verbos Ter e Vir</a:t>
            </a:r>
            <a:b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dirty="0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Acentua-se com circunflexo a 3ª pessoa do plural do presente do indicativo dos verbos 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ter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e 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vir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bem como nos seus compostos (</a:t>
            </a:r>
            <a:r>
              <a:rPr lang="pt-BR" i="1" dirty="0">
                <a:solidFill>
                  <a:schemeClr val="tx1"/>
                </a:solidFill>
                <a:ea typeface="+mj-lt"/>
                <a:cs typeface="+mj-lt"/>
              </a:rPr>
              <a:t>deter, conter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pt-BR" i="1" dirty="0">
                <a:solidFill>
                  <a:schemeClr val="tx1"/>
                </a:solidFill>
                <a:ea typeface="+mj-lt"/>
                <a:cs typeface="+mj-lt"/>
              </a:rPr>
              <a:t>reter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</a:t>
            </a:r>
            <a:r>
              <a:rPr lang="pt-BR" i="1" dirty="0">
                <a:solidFill>
                  <a:schemeClr val="tx1"/>
                </a:solidFill>
                <a:ea typeface="+mj-lt"/>
                <a:cs typeface="+mj-lt"/>
              </a:rPr>
              <a:t> advir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pt-BR" i="1" dirty="0">
                <a:solidFill>
                  <a:schemeClr val="tx1"/>
                </a:solidFill>
                <a:ea typeface="+mj-lt"/>
                <a:cs typeface="+mj-lt"/>
              </a:rPr>
              <a:t>convir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pt-BR" i="1" dirty="0">
                <a:solidFill>
                  <a:schemeClr val="tx1"/>
                </a:solidFill>
                <a:ea typeface="+mj-lt"/>
                <a:cs typeface="+mj-lt"/>
              </a:rPr>
              <a:t>intervir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etc.). Veja:</a:t>
            </a:r>
          </a:p>
          <a:p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Ele tem – Eles têm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Ele vem – Eles vêm </a:t>
            </a:r>
          </a:p>
        </p:txBody>
      </p:sp>
    </p:spTree>
    <p:extLst>
      <p:ext uri="{BB962C8B-B14F-4D97-AF65-F5344CB8AC3E}">
        <p14:creationId xmlns:p14="http://schemas.microsoft.com/office/powerpoint/2010/main" val="259625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6B979-6928-4246-9F56-3051F3DE3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0875"/>
          </a:xfrm>
        </p:spPr>
        <p:txBody>
          <a:bodyPr>
            <a:normAutofit fontScale="90000"/>
          </a:bodyPr>
          <a:lstStyle/>
          <a:p>
            <a:r>
              <a:rPr lang="pt-BR" b="1" u="sng" cap="all" dirty="0">
                <a:solidFill>
                  <a:schemeClr val="tx1"/>
                </a:solidFill>
                <a:ea typeface="+mj-lt"/>
                <a:cs typeface="+mj-lt"/>
              </a:rPr>
              <a:t>Exercícios sobre acentuação gráfica</a:t>
            </a:r>
            <a:br>
              <a:rPr lang="pt-BR" b="1" u="sng" cap="all" dirty="0">
                <a:solidFill>
                  <a:schemeClr val="tx1"/>
                </a:solidFill>
                <a:ea typeface="+mj-lt"/>
                <a:cs typeface="+mj-lt"/>
              </a:rPr>
            </a:br>
            <a:br>
              <a:rPr lang="pt-BR" b="1" cap="all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1 - (UFPR) Assinale a alternativa em que todos os vocábulos são acentuados por serem oxítonos:</a:t>
            </a:r>
            <a:b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>
              <a:solidFill>
                <a:schemeClr val="tx1"/>
              </a:solidFill>
            </a:endParaRPr>
          </a:p>
          <a:p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a) paletó, avô, pajé, café, jiló</a:t>
            </a:r>
          </a:p>
          <a:p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b) parabéns, vêm, hífen, saí, oásis</a:t>
            </a:r>
          </a:p>
          <a:p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c) você, capilé, Paraná, lápis, régua</a:t>
            </a:r>
          </a:p>
          <a:p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d) amém, amável, filó, porém, além</a:t>
            </a:r>
          </a:p>
          <a:p>
            <a:r>
              <a:rPr lang="pt-BR" cap="all" dirty="0">
                <a:solidFill>
                  <a:schemeClr val="tx1"/>
                </a:solidFill>
                <a:ea typeface="+mj-lt"/>
                <a:cs typeface="+mj-lt"/>
              </a:rPr>
              <a:t>e) caí, aí, ímã, ipê, abricó</a:t>
            </a:r>
          </a:p>
          <a:p>
            <a:endParaRPr lang="pt-BR" b="1" cap="all" dirty="0"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60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F054E-F8FD-4960-A2B4-1E9627E3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cap="all" dirty="0">
                <a:solidFill>
                  <a:schemeClr val="tx1"/>
                </a:solidFill>
              </a:rPr>
              <a:t>2 -(PUC-RJ) Aponte a opção em que as duas palavras são acentuadas devido à mesma regra:</a:t>
            </a:r>
            <a:endParaRPr lang="en-US">
              <a:solidFill>
                <a:schemeClr val="tx1"/>
              </a:solidFill>
              <a:ea typeface="+mj-lt"/>
              <a:cs typeface="+mj-lt"/>
            </a:endParaRPr>
          </a:p>
          <a:p>
            <a:br>
              <a:rPr lang="pt-BR" cap="all" dirty="0">
                <a:solidFill>
                  <a:schemeClr val="tx1"/>
                </a:solidFill>
              </a:rPr>
            </a:br>
            <a:r>
              <a:rPr lang="pt-BR" cap="all" dirty="0">
                <a:solidFill>
                  <a:schemeClr val="tx1"/>
                </a:solidFill>
              </a:rPr>
              <a:t>a) saí - dói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cap="all" dirty="0">
                <a:solidFill>
                  <a:schemeClr val="tx1"/>
                </a:solidFill>
              </a:rPr>
              <a:t>b) relógio - própria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cap="all" dirty="0">
                <a:solidFill>
                  <a:schemeClr val="tx1"/>
                </a:solidFill>
              </a:rPr>
              <a:t>c) só - sóis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cap="all" dirty="0">
                <a:solidFill>
                  <a:schemeClr val="tx1"/>
                </a:solidFill>
              </a:rPr>
              <a:t>d) dá - custará</a:t>
            </a:r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cap="all" dirty="0">
                <a:solidFill>
                  <a:schemeClr val="tx1"/>
                </a:solidFill>
              </a:rPr>
              <a:t>e) até - pé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3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D5D01-6D7E-47B9-A189-BC2C3A4B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89" y="23578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3 - Marque a única alternativa que apresenta equívocos de acentuação das palavras: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a) Goiânia é a única cidade que gostaria de morar.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b) Sábado vou à feira comprar </a:t>
            </a:r>
            <a:r>
              <a:rPr lang="pt-BR" dirty="0" err="1">
                <a:solidFill>
                  <a:schemeClr val="tx1"/>
                </a:solidFill>
                <a:ea typeface="+mj-lt"/>
                <a:cs typeface="+mj-lt"/>
              </a:rPr>
              <a:t>pêixe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e abóbora para fazer aquela receita.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c) Gostaria de saber o porquê de tanta rúcula e cará no meu prato.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d) O vigésimo colocado no concurso será nomeado a partir do último sábado do mês que vem.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e) Hélio não pôde ver o número do ônibus porque estava sem os óculos.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1664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FECA1-55F3-42C8-93C1-FE872062B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4 - Assinale a alternativa que apresenta equívoco de acentuação: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a) ônibus, saída, Ilhéus.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b) óculos, Sabará, vídeo.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c) íntimo, sílaba, rúcula.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d) operário, sanitário, Goiânia.</a:t>
            </a: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e) Goiás, amônia, </a:t>
            </a:r>
            <a:r>
              <a:rPr lang="pt-BR" dirty="0" err="1">
                <a:solidFill>
                  <a:schemeClr val="tx1"/>
                </a:solidFill>
                <a:ea typeface="+mj-lt"/>
                <a:cs typeface="+mj-lt"/>
              </a:rPr>
              <a:t>econômia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652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4B62D-A12A-4705-93B6-D071936E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u="sng" cap="all" dirty="0">
                <a:solidFill>
                  <a:schemeClr val="tx1"/>
                </a:solidFill>
                <a:ea typeface="+mj-lt"/>
                <a:cs typeface="+mj-lt"/>
              </a:rPr>
              <a:t>Gabarito:</a:t>
            </a:r>
            <a:br>
              <a:rPr lang="pt-BR" b="1" u="sng" cap="all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b="1" u="sng" cap="all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1 - 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Letra A</a:t>
            </a:r>
            <a:br>
              <a:rPr lang="pt-BR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2 - Letra B</a:t>
            </a:r>
            <a:br>
              <a:rPr lang="pt-BR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3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- L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etra B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 </a:t>
            </a:r>
          </a:p>
          <a:p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4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- 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Letra E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7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4F92E-7B88-4C8C-A968-261936870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749" y="1926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b="1" u="sng" dirty="0">
                <a:solidFill>
                  <a:schemeClr val="tx1"/>
                </a:solidFill>
                <a:ea typeface="+mj-lt"/>
                <a:cs typeface="+mj-lt"/>
              </a:rPr>
              <a:t>Acentuação Gráfica</a:t>
            </a:r>
            <a:endParaRPr lang="pt-BR" u="sng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 acentuação gráfica estuda os acentos gráficos (agudo, grave e circunflexo).</a:t>
            </a:r>
          </a:p>
          <a:p>
            <a:endParaRPr lang="pt-BR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u="sng" dirty="0">
                <a:solidFill>
                  <a:schemeClr val="tx1"/>
                </a:solidFill>
                <a:ea typeface="+mj-lt"/>
                <a:cs typeface="+mj-lt"/>
              </a:rPr>
              <a:t>Regras de acentuação gráfica I</a:t>
            </a:r>
            <a:endParaRPr lang="pt-BR" dirty="0">
              <a:solidFill>
                <a:schemeClr val="tx1"/>
              </a:solidFill>
              <a:ea typeface="+mj-lt"/>
              <a:cs typeface="+mj-lt"/>
            </a:endParaRPr>
          </a:p>
          <a:p>
            <a:b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  <a:t>- Monossílabos Tônicos - 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acentuam-se os monossílabos tônicos terminados em: </a:t>
            </a:r>
            <a:endParaRPr lang="pt-BR" i="1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a(s)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: lá, cá 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e(s):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pé, mês</a:t>
            </a:r>
          </a:p>
          <a:p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o(s)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: só, pó, nós, pôs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177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0B195-55F4-4EF0-BCA0-17F4AB22B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391" y="638355"/>
            <a:ext cx="8596668" cy="5159554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  <a:t>Oxítonas (última sílaba tônica) - 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acentuam-se as oxítonas terminadas em: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a(s) - sofá, sofás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e(s) - canapé, canapés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o(s) - paletó, paletós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em - armazém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 err="1">
                <a:solidFill>
                  <a:schemeClr val="tx1"/>
                </a:solidFill>
                <a:ea typeface="+mj-lt"/>
                <a:cs typeface="+mj-lt"/>
              </a:rPr>
              <a:t>ens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- armazéns</a:t>
            </a:r>
          </a:p>
          <a:p>
            <a:endParaRPr lang="pt-BR" dirty="0"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59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B555C-84C6-405C-B139-D07A6680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51" y="48884"/>
            <a:ext cx="8927347" cy="5878421"/>
          </a:xfrm>
        </p:spPr>
        <p:txBody>
          <a:bodyPr>
            <a:normAutofit fontScale="90000"/>
          </a:bodyPr>
          <a:lstStyle/>
          <a:p>
            <a:r>
              <a:rPr lang="pt-BR" sz="2800" b="1" i="1" dirty="0">
                <a:solidFill>
                  <a:schemeClr val="tx1"/>
                </a:solidFill>
                <a:ea typeface="+mj-lt"/>
                <a:cs typeface="+mj-lt"/>
              </a:rPr>
              <a:t>Paroxítonas (penúltima sílaba tônica) - </a:t>
            </a: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acentuam-se as paroxítonas terminadas em: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• -l: afável, incrível, útil...</a:t>
            </a:r>
            <a:endParaRPr lang="pt-BR" sz="2800" dirty="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-r: caráter, éter, mártir...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-n: hífen, próton...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Observação: quando grafadas no plural, não recebem acento: polens, hifens...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-x: látex, tórax...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-os: fórceps, bíceps...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-ã(s): ímã, órfãs...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</a:t>
            </a:r>
            <a:r>
              <a:rPr lang="pt-BR" sz="2800" dirty="0" err="1">
                <a:solidFill>
                  <a:schemeClr val="tx1"/>
                </a:solidFill>
                <a:ea typeface="+mj-lt"/>
                <a:cs typeface="+mj-lt"/>
              </a:rPr>
              <a:t>ão</a:t>
            </a: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(s): sótão(s), bênção(s)...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-um(s): fórum, álbum...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</a:t>
            </a:r>
            <a:r>
              <a:rPr lang="pt-BR" sz="2800" dirty="0" err="1">
                <a:solidFill>
                  <a:schemeClr val="tx1"/>
                </a:solidFill>
                <a:ea typeface="+mj-lt"/>
                <a:cs typeface="+mj-lt"/>
              </a:rPr>
              <a:t>on</a:t>
            </a: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(s): elétron, próton...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-i(s): táxi, júri...</a:t>
            </a:r>
            <a:endParaRPr lang="pt-BR" sz="2800">
              <a:solidFill>
                <a:schemeClr val="tx1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052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65D30-E38A-4518-BB6E-A2F06CB2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just">
              <a:buFont typeface="Arial,Sans-Serif"/>
              <a:buChar char="•"/>
            </a:pPr>
            <a:r>
              <a:rPr lang="pt-BR" dirty="0">
                <a:solidFill>
                  <a:schemeClr val="tx1"/>
                </a:solidFill>
              </a:rPr>
              <a:t>-u(s): Vênus, ônus...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pPr marL="285750" indent="-285750" algn="just">
              <a:buFont typeface="Arial,Sans-Serif"/>
              <a:buChar char="•"/>
            </a:pPr>
            <a:r>
              <a:rPr lang="pt-BR" dirty="0">
                <a:solidFill>
                  <a:schemeClr val="tx1"/>
                </a:solidFill>
              </a:rPr>
              <a:t>-ei(s): pônei, jóquei...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pPr marL="285750" indent="-285750" algn="just">
              <a:buFont typeface="Arial,Sans-Serif"/>
              <a:buChar char="•"/>
            </a:pPr>
            <a:r>
              <a:rPr lang="pt-BR" dirty="0">
                <a:solidFill>
                  <a:schemeClr val="tx1"/>
                </a:solidFill>
              </a:rPr>
              <a:t>-ditongo oral (crescente ou decrescente), seguido ou não de “s”: história, série, água, mágoa...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* De acordo com a nova ortografia, os ditongos terminados em –ei e –oi não são mais acentuados.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endParaRPr lang="pt-BR" dirty="0"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841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8EA20-12D1-43E8-BD50-B3A5B886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  <a:t>Proparoxítonas (antepenúltima sílaba tônica) 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- 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todas acentuadas graficamente. 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Exemplos: </a:t>
            </a:r>
          </a:p>
          <a:p>
            <a:pPr algn="just"/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trá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gico, pa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té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tico,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ár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vore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501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>
            <p:ph type="title"/>
          </p:nvPr>
        </p:nvSpPr>
        <p:spPr>
          <a:xfrm>
            <a:off x="677334" y="609600"/>
            <a:ext cx="8596800" cy="52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</a:pPr>
            <a:r>
              <a:rPr b="1" lang="pt-BR" u="sng">
                <a:solidFill>
                  <a:schemeClr val="dk1"/>
                </a:solidFill>
              </a:rPr>
              <a:t>Regras de acentuação II</a:t>
            </a:r>
            <a:br>
              <a:rPr b="1" lang="pt-BR" u="sng">
                <a:solidFill>
                  <a:schemeClr val="dk1"/>
                </a:solidFill>
              </a:rPr>
            </a:br>
            <a:br>
              <a:rPr b="1" i="1" lang="pt-BR">
                <a:solidFill>
                  <a:schemeClr val="dk1"/>
                </a:solidFill>
              </a:rPr>
            </a:br>
            <a:r>
              <a:rPr b="1" i="1" lang="pt-BR">
                <a:solidFill>
                  <a:schemeClr val="dk1"/>
                </a:solidFill>
              </a:rPr>
              <a:t>Hiatos - </a:t>
            </a:r>
            <a:r>
              <a:rPr lang="pt-BR">
                <a:solidFill>
                  <a:schemeClr val="dk1"/>
                </a:solidFill>
              </a:rPr>
              <a:t>acentuam-se as letras –i e –u desde sejam a segunda vogal tônica de um hiato e estejam sozinhas ou seguidas de –s na sílaba: caí (ca-í), país (pa-ís), baú (ba-ú) e etc.</a:t>
            </a:r>
            <a:endParaRPr b="1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br>
              <a:rPr b="1" lang="pt-BR" u="sng"/>
            </a:br>
            <a:endParaRPr b="1" u="sng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7D3E8-640F-4576-B563-801CB2A0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Quando o –i é seguido de –</a:t>
            </a:r>
            <a:r>
              <a:rPr lang="pt-BR" dirty="0" err="1">
                <a:solidFill>
                  <a:schemeClr val="tx1"/>
                </a:solidFill>
              </a:rPr>
              <a:t>nh</a:t>
            </a:r>
            <a:r>
              <a:rPr lang="pt-BR" dirty="0">
                <a:solidFill>
                  <a:schemeClr val="tx1"/>
                </a:solidFill>
              </a:rPr>
              <a:t>, não recebe acento: rainha, bainha, moinho etc.</a:t>
            </a:r>
            <a:br>
              <a:rPr lang="pt-BR" dirty="0">
                <a:solidFill>
                  <a:schemeClr val="tx1"/>
                </a:solidFill>
              </a:rPr>
            </a:b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O –i e o –u não recebem acento quando aparecem repetidos: xiita, </a:t>
            </a:r>
            <a:r>
              <a:rPr lang="pt-BR" dirty="0" err="1">
                <a:solidFill>
                  <a:schemeClr val="tx1"/>
                </a:solidFill>
              </a:rPr>
              <a:t>juuna</a:t>
            </a:r>
            <a:r>
              <a:rPr lang="pt-BR" dirty="0">
                <a:solidFill>
                  <a:schemeClr val="tx1"/>
                </a:solidFill>
              </a:rPr>
              <a:t> e </a:t>
            </a:r>
            <a:r>
              <a:rPr lang="pt-BR" dirty="0" err="1">
                <a:solidFill>
                  <a:schemeClr val="tx1"/>
                </a:solidFill>
              </a:rPr>
              <a:t>etc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Hiatos formados por –</a:t>
            </a:r>
            <a:r>
              <a:rPr lang="pt-BR" dirty="0" err="1">
                <a:solidFill>
                  <a:schemeClr val="tx1"/>
                </a:solidFill>
              </a:rPr>
              <a:t>ee</a:t>
            </a:r>
            <a:r>
              <a:rPr lang="pt-BR" dirty="0">
                <a:solidFill>
                  <a:schemeClr val="tx1"/>
                </a:solidFill>
              </a:rPr>
              <a:t> e –</a:t>
            </a:r>
            <a:r>
              <a:rPr lang="pt-BR" dirty="0" err="1">
                <a:solidFill>
                  <a:schemeClr val="tx1"/>
                </a:solidFill>
              </a:rPr>
              <a:t>oo</a:t>
            </a:r>
            <a:r>
              <a:rPr lang="pt-BR" dirty="0">
                <a:solidFill>
                  <a:schemeClr val="tx1"/>
                </a:solidFill>
              </a:rPr>
              <a:t> não devem ser acentuados: creem, deem, leem, magoo, enjoo e etc.</a:t>
            </a:r>
            <a:endParaRPr lang="pt-BR">
              <a:solidFill>
                <a:schemeClr val="tx1"/>
              </a:solidFill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647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3B83C-0C40-48E4-B23A-4D54ACFE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39" y="7246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chemeClr val="tx1"/>
                </a:solidFill>
                <a:ea typeface="+mj-lt"/>
                <a:cs typeface="+mj-lt"/>
              </a:rPr>
              <a:t>Ditongos Abertos</a:t>
            </a:r>
            <a:br>
              <a:rPr lang="pt-BR" b="1" i="1" dirty="0">
                <a:ea typeface="+mj-lt"/>
                <a:cs typeface="+mj-lt"/>
              </a:rPr>
            </a:br>
            <a:endParaRPr lang="pt-BR" i="1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Os ditongos </a:t>
            </a: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, </a:t>
            </a: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éu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e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ói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sempre que tiverem pronúncia aberta em palavras 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oxítonas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(</a:t>
            </a:r>
            <a:r>
              <a:rPr lang="pt-BR" dirty="0" err="1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e não </a:t>
            </a:r>
            <a:r>
              <a:rPr lang="pt-BR" dirty="0" err="1">
                <a:solidFill>
                  <a:schemeClr val="tx1"/>
                </a:solidFill>
                <a:ea typeface="+mj-lt"/>
                <a:cs typeface="+mj-lt"/>
              </a:rPr>
              <a:t>êi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), são acentuados. Veja:</a:t>
            </a:r>
          </a:p>
          <a:p>
            <a:br>
              <a:rPr lang="pt-BR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(s)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: an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s, fi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s, pap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éi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s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éu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(s)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: trof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éu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c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éu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s</a:t>
            </a:r>
            <a:br>
              <a:rPr lang="pt-BR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 </a:t>
            </a:r>
            <a:r>
              <a:rPr lang="pt-BR" b="1" dirty="0" err="1">
                <a:solidFill>
                  <a:schemeClr val="tx1"/>
                </a:solidFill>
                <a:ea typeface="+mj-lt"/>
                <a:cs typeface="+mj-lt"/>
              </a:rPr>
              <a:t>ói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 (s)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: her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ói, 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constr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ói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, caub</a:t>
            </a:r>
            <a:r>
              <a:rPr lang="pt-BR" b="1" dirty="0">
                <a:solidFill>
                  <a:schemeClr val="tx1"/>
                </a:solidFill>
                <a:ea typeface="+mj-lt"/>
                <a:cs typeface="+mj-lt"/>
              </a:rPr>
              <a:t>ói</a:t>
            </a:r>
            <a:r>
              <a:rPr lang="pt-BR" dirty="0">
                <a:solidFill>
                  <a:schemeClr val="tx1"/>
                </a:solidFill>
                <a:ea typeface="+mj-lt"/>
                <a:cs typeface="+mj-lt"/>
              </a:rPr>
              <a:t>s </a:t>
            </a:r>
          </a:p>
          <a:p>
            <a:endParaRPr lang="pt-BR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44261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