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3EAD21-BC8F-447B-87EF-F2C64E14FBDB}" v="234" dt="2020-04-10T04:48:13.8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tableStyles" Target="tableStyles.xml" Id="rId13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theme" Target="theme/theme1.xml" Id="rId12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viewProps" Target="viewProps.xml" Id="rId11" /><Relationship Type="http://schemas.openxmlformats.org/officeDocument/2006/relationships/slide" Target="slides/slide4.xml" Id="rId5" /><Relationship Type="http://schemas.microsoft.com/office/2015/10/relationships/revisionInfo" Target="revisionInfo.xml" Id="rId15" /><Relationship Type="http://schemas.openxmlformats.org/officeDocument/2006/relationships/presProps" Target="presProps.xml" Id="rId10" /><Relationship Type="http://schemas.openxmlformats.org/officeDocument/2006/relationships/slide" Target="slides/slide3.xml" Id="rId4" /><Relationship Type="http://schemas.openxmlformats.org/officeDocument/2006/relationships/slide" Target="slides/slide8.xml" Id="rId9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7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95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8728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858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9689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506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886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28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4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371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0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6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915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550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727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7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53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5029" y="2878988"/>
            <a:ext cx="9578483" cy="1646302"/>
          </a:xfrm>
        </p:spPr>
        <p:txBody>
          <a:bodyPr/>
          <a:lstStyle/>
          <a:p>
            <a:pPr algn="ctr"/>
            <a:r>
              <a:rPr lang="de-DE" dirty="0" err="1">
                <a:solidFill>
                  <a:schemeClr val="tx1"/>
                </a:solidFill>
              </a:rPr>
              <a:t>Colégio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Evangélico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 Almeida Barros</a:t>
            </a:r>
            <a:br>
              <a:rPr lang="de-DE" dirty="0">
                <a:solidFill>
                  <a:schemeClr val="tx1"/>
                </a:solidFill>
              </a:rPr>
            </a:br>
            <a:br>
              <a:rPr lang="de-DE" dirty="0"/>
            </a:br>
            <a:r>
              <a:rPr lang="de-DE" dirty="0" err="1">
                <a:solidFill>
                  <a:schemeClr val="tx1"/>
                </a:solidFill>
              </a:rPr>
              <a:t>Literatura</a:t>
            </a:r>
            <a:r>
              <a:rPr lang="de-DE" dirty="0">
                <a:solidFill>
                  <a:schemeClr val="tx1"/>
                </a:solidFill>
              </a:rPr>
              <a:t> - 3º </a:t>
            </a:r>
            <a:r>
              <a:rPr lang="de-DE" dirty="0" err="1">
                <a:solidFill>
                  <a:schemeClr val="tx1"/>
                </a:solidFill>
              </a:rPr>
              <a:t>Ensino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Médio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B9DF9A-1411-4C0A-9505-F5196C219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b="1" u="sng" dirty="0">
                <a:solidFill>
                  <a:schemeClr val="tx1"/>
                </a:solidFill>
                <a:ea typeface="+mj-lt"/>
                <a:cs typeface="+mj-lt"/>
              </a:rPr>
              <a:t>Modernismo em Portugal</a:t>
            </a:r>
            <a:endParaRPr lang="pt-BR">
              <a:solidFill>
                <a:schemeClr val="tx1"/>
              </a:solidFill>
            </a:endParaRPr>
          </a:p>
          <a:p>
            <a:pPr algn="just"/>
            <a:endParaRPr lang="pt-BR" sz="2800" dirty="0">
              <a:solidFill>
                <a:schemeClr val="tx1"/>
              </a:solidFill>
              <a:ea typeface="+mj-lt"/>
              <a:cs typeface="+mj-lt"/>
            </a:endParaRPr>
          </a:p>
          <a:p>
            <a:pPr algn="just"/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- Grave Crise econômica e revoltas que pediam a mudança do sistema de governo (da Monarquia para a República) no final do século XIX e início do século XX; </a:t>
            </a:r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endParaRPr lang="pt-BR" sz="2800" dirty="0">
              <a:solidFill>
                <a:schemeClr val="tx1"/>
              </a:solidFill>
              <a:ea typeface="+mj-lt"/>
              <a:cs typeface="+mj-lt"/>
            </a:endParaRPr>
          </a:p>
          <a:p>
            <a:pPr algn="just"/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- Surgimento de um geração de intelectuais e artísticas que se identificaram com as novas expressões artísticas e literárias;</a:t>
            </a:r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endParaRPr lang="pt-BR" sz="2800" dirty="0">
              <a:solidFill>
                <a:schemeClr val="tx1"/>
              </a:solidFill>
              <a:ea typeface="+mj-lt"/>
              <a:cs typeface="+mj-lt"/>
            </a:endParaRPr>
          </a:p>
          <a:p>
            <a:pPr algn="just"/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- O marco inicial e com a publicação da revista Orpheu, em 1915.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041108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D2AB80-4EEB-444E-A5EF-F5B711A32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202" y="135147"/>
            <a:ext cx="8596668" cy="132080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-  Fernando Pessoa é o mais importante escritor modernista português, responsável pela consolidação dessa estética;</a:t>
            </a:r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endParaRPr lang="pt-BR" sz="2800" dirty="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- Fernando Pessoa criou vários heterônimos. Eles são personalidades literárias com biografias (inventadas) e estilos próprios;</a:t>
            </a:r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endParaRPr lang="pt-BR" sz="2800" dirty="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- Principais heterônimos:</a:t>
            </a:r>
          </a:p>
          <a:p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* Alberto Cairo;</a:t>
            </a:r>
          </a:p>
          <a:p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* Álvaro de Campos;</a:t>
            </a:r>
          </a:p>
          <a:p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* Ricardo Reis;</a:t>
            </a:r>
          </a:p>
          <a:p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- Ortônimo (Fernando Pessoa, ele mesmo).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8914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A1A0A4-13FF-41EC-94BD-2D54C287D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202" y="106392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pt-BR" sz="2800" b="1" dirty="0">
                <a:solidFill>
                  <a:schemeClr val="tx1"/>
                </a:solidFill>
                <a:ea typeface="+mj-lt"/>
                <a:cs typeface="+mj-lt"/>
              </a:rPr>
              <a:t>1 - (FEI - SP)</a:t>
            </a:r>
            <a:endParaRPr lang="pt-BR" sz="2800" dirty="0">
              <a:solidFill>
                <a:schemeClr val="tx1"/>
              </a:solidFill>
              <a:ea typeface="+mj-lt"/>
              <a:cs typeface="+mj-lt"/>
            </a:endParaRPr>
          </a:p>
          <a:p>
            <a:pPr algn="ctr"/>
            <a:r>
              <a:rPr lang="pt-BR" sz="2800" b="1" dirty="0" err="1">
                <a:solidFill>
                  <a:schemeClr val="tx1"/>
                </a:solidFill>
                <a:ea typeface="+mj-lt"/>
                <a:cs typeface="+mj-lt"/>
              </a:rPr>
              <a:t>Autopsicografia</a:t>
            </a:r>
            <a:endParaRPr lang="pt-BR" sz="2800" dirty="0">
              <a:solidFill>
                <a:schemeClr val="tx1"/>
              </a:solidFill>
              <a:ea typeface="+mj-lt"/>
              <a:cs typeface="+mj-lt"/>
            </a:endParaRPr>
          </a:p>
          <a:p>
            <a:pPr algn="ctr"/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O poeta é um fingidor.</a:t>
            </a:r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 Finge tão completamente</a:t>
            </a:r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 Que chega a fingir que é dor</a:t>
            </a:r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 A dor que deveras sente.</a:t>
            </a:r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 E os que leem o que escreve,</a:t>
            </a:r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 Na dor lida sentem bem,</a:t>
            </a:r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 Não as duas que ele teve,</a:t>
            </a:r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 Mas só a que eles não têm.</a:t>
            </a:r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 E assim nas calhas de roda</a:t>
            </a:r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 Gira, a entreter a razão,</a:t>
            </a:r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 Esse comboio de corda</a:t>
            </a:r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 Que se chama coração.</a:t>
            </a:r>
          </a:p>
          <a:p>
            <a:pPr algn="ctr"/>
            <a:br>
              <a:rPr lang="pt-BR" sz="2800" b="1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sz="2800" b="1" dirty="0">
                <a:solidFill>
                  <a:schemeClr val="tx1"/>
                </a:solidFill>
                <a:ea typeface="+mj-lt"/>
                <a:cs typeface="+mj-lt"/>
              </a:rPr>
              <a:t>Fernando Pessoa</a:t>
            </a:r>
            <a:endParaRPr lang="pt-BR" sz="2800" dirty="0">
              <a:solidFill>
                <a:schemeClr val="tx1"/>
              </a:solidFill>
              <a:ea typeface="+mj-lt"/>
              <a:cs typeface="+mj-lt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2074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FF16B7-C281-4A06-AAB7-FC9342720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pt-BR" sz="2800" dirty="0">
                <a:solidFill>
                  <a:schemeClr val="tx1"/>
                </a:solidFill>
              </a:rPr>
              <a:t>A palavra título indica que:</a:t>
            </a:r>
            <a:br>
              <a:rPr lang="pt-BR" sz="2800" dirty="0">
                <a:solidFill>
                  <a:schemeClr val="tx1"/>
                </a:solidFill>
              </a:rPr>
            </a:br>
            <a:endParaRPr lang="en-US" sz="280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sz="2800" dirty="0">
                <a:solidFill>
                  <a:schemeClr val="tx1"/>
                </a:solidFill>
              </a:rPr>
              <a:t>a) o texto apresentará a visão do eu lírico sobre os outros com quem convive.</a:t>
            </a:r>
            <a:endParaRPr lang="en-US" sz="280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sz="2800" dirty="0">
                <a:solidFill>
                  <a:schemeClr val="tx1"/>
                </a:solidFill>
              </a:rPr>
              <a:t>b) o poema tecerá considerações sobre a subjetividade do próprio eu lírico.</a:t>
            </a:r>
            <a:endParaRPr lang="en-US" sz="280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sz="2800" dirty="0">
                <a:solidFill>
                  <a:schemeClr val="tx1"/>
                </a:solidFill>
              </a:rPr>
              <a:t>c) o texto discutirá a formação do leitor.</a:t>
            </a:r>
            <a:endParaRPr lang="en-US" sz="280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sz="2800" dirty="0">
                <a:solidFill>
                  <a:schemeClr val="tx1"/>
                </a:solidFill>
              </a:rPr>
              <a:t>d) o poema dialogará com os leitores em potencial.</a:t>
            </a:r>
            <a:endParaRPr lang="en-US" sz="280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sz="2800" dirty="0">
                <a:solidFill>
                  <a:schemeClr val="tx1"/>
                </a:solidFill>
              </a:rPr>
              <a:t>e) o poema tecerá considerações sobre o amor.</a:t>
            </a:r>
          </a:p>
        </p:txBody>
      </p:sp>
    </p:spTree>
    <p:extLst>
      <p:ext uri="{BB962C8B-B14F-4D97-AF65-F5344CB8AC3E}">
        <p14:creationId xmlns:p14="http://schemas.microsoft.com/office/powerpoint/2010/main" val="1355347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C6F69F-E7B4-456E-8F4E-2E2FA4C84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-80513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2 - Assinale a sequência correta de acordo com as características dos heterônimos de Fernando Pessoa:</a:t>
            </a:r>
          </a:p>
          <a:p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I. Um dos heterônimos mais importantes, embora seja um camponês sem estudo. Seu estilo direto e simples, na verdade, esconde reflexões profundas que estão na contramão do pensamento filosófico. Uma de suas obras mais conhecidas é “O Guardador de Rebanhos”.</a:t>
            </a:r>
          </a:p>
          <a:p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II. Sua obra é marcada por três fases: na primeira, é o tédio e a busca por diferentes experiências que marcam a poesia; na segunda, a crença na civilização; na terceira, o intimismo, a introspecção e o pessimismo.</a:t>
            </a:r>
          </a:p>
          <a:p>
            <a:b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</a:br>
            <a:r>
              <a:rPr lang="pt-BR" sz="2800" dirty="0">
                <a:solidFill>
                  <a:schemeClr val="tx1"/>
                </a:solidFill>
                <a:ea typeface="+mj-lt"/>
                <a:cs typeface="+mj-lt"/>
              </a:rPr>
              <a:t>III. Apresenta uma linguagem culta e clássica em poemas que fazem alusões à mitologia grega. É pouco espontâneo, e em sua poesia predomina um tom sentencioso de caráter moralizante.</a:t>
            </a:r>
          </a:p>
          <a:p>
            <a:endParaRPr lang="pt-BR" dirty="0"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2258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85DAD0-E6E0-44B9-814B-4A1AF6E07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711" y="-253042"/>
            <a:ext cx="8596668" cy="1320800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en-US" dirty="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sz="2800" dirty="0">
                <a:solidFill>
                  <a:schemeClr val="tx1"/>
                </a:solidFill>
              </a:rPr>
              <a:t>IV. Um </a:t>
            </a:r>
            <a:r>
              <a:rPr lang="pt-BR" sz="2800" dirty="0" err="1">
                <a:solidFill>
                  <a:schemeClr val="tx1"/>
                </a:solidFill>
              </a:rPr>
              <a:t>semi-heterônimo</a:t>
            </a:r>
            <a:r>
              <a:rPr lang="pt-BR" sz="2800" dirty="0">
                <a:solidFill>
                  <a:schemeClr val="tx1"/>
                </a:solidFill>
              </a:rPr>
              <a:t> parecido com Álvaro de Campos, muito próximo de Fernando Pessoa e, conforme o próprio escritor, "não sendo a personalidade a minha, é, não diferente da minha, mas uma simples mutilação dela. Sou eu menos o raciocínio e afetividade."</a:t>
            </a:r>
            <a:br>
              <a:rPr lang="pt-BR" sz="2800" dirty="0">
                <a:solidFill>
                  <a:schemeClr val="tx1"/>
                </a:solidFill>
              </a:rPr>
            </a:br>
            <a:endParaRPr lang="en-US" sz="280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sz="2800" dirty="0">
                <a:solidFill>
                  <a:schemeClr val="tx1"/>
                </a:solidFill>
              </a:rPr>
              <a:t>a) Bernardo Soares, Fernando Pessoa, Alberto Caeiro e Mário de Sá-Carneiro.</a:t>
            </a:r>
            <a:endParaRPr lang="en-US" sz="280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sz="2800" dirty="0">
                <a:solidFill>
                  <a:schemeClr val="tx1"/>
                </a:solidFill>
              </a:rPr>
              <a:t>b) Álvaro de Campos, Ricardo Reis, Fernando Pessoa e Álvaro de Campos.</a:t>
            </a:r>
            <a:endParaRPr lang="en-US" sz="280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sz="2800" dirty="0">
                <a:solidFill>
                  <a:schemeClr val="tx1"/>
                </a:solidFill>
              </a:rPr>
              <a:t>c) Ricardo Reis, Álvaro de Campos, Bernardo Soares e Alberto Caeiro.</a:t>
            </a:r>
            <a:endParaRPr lang="en-US" sz="2800">
              <a:solidFill>
                <a:schemeClr val="tx1"/>
              </a:solidFill>
              <a:ea typeface="+mj-lt"/>
              <a:cs typeface="+mj-lt"/>
            </a:endParaRPr>
          </a:p>
          <a:p>
            <a:r>
              <a:rPr lang="pt-BR" sz="2800" dirty="0">
                <a:solidFill>
                  <a:schemeClr val="tx1"/>
                </a:solidFill>
              </a:rPr>
              <a:t>d) Alberto Caeiro, Álvaro de Campos, Ricardo Reis e Bernardo Soares.</a:t>
            </a:r>
            <a:endParaRPr lang="en-US" sz="2800" dirty="0">
              <a:solidFill>
                <a:schemeClr val="tx1"/>
              </a:solidFill>
              <a:ea typeface="+mj-lt"/>
              <a:cs typeface="+mj-lt"/>
            </a:endParaRPr>
          </a:p>
          <a:p>
            <a:endParaRPr lang="pt-BR" sz="2800" dirty="0">
              <a:ea typeface="+mj-lt"/>
              <a:cs typeface="+mj-lt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3929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5EC7E6-327A-4A7E-BDB5-8EBC63B2C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pt-BR" sz="2800" u="sng" dirty="0">
                <a:solidFill>
                  <a:schemeClr val="tx1"/>
                </a:solidFill>
              </a:rPr>
              <a:t>Gabarito</a:t>
            </a:r>
            <a:br>
              <a:rPr lang="pt-BR" sz="2800" u="sng" dirty="0">
                <a:solidFill>
                  <a:schemeClr val="tx1"/>
                </a:solidFill>
              </a:rPr>
            </a:br>
            <a:br>
              <a:rPr lang="pt-BR" sz="2800" dirty="0">
                <a:solidFill>
                  <a:schemeClr val="tx1"/>
                </a:solidFill>
              </a:rPr>
            </a:br>
            <a:r>
              <a:rPr lang="pt-BR" sz="2800" dirty="0">
                <a:solidFill>
                  <a:schemeClr val="tx1"/>
                </a:solidFill>
              </a:rPr>
              <a:t>1 – Letra B</a:t>
            </a:r>
            <a:br>
              <a:rPr lang="pt-BR" sz="2800" dirty="0">
                <a:solidFill>
                  <a:schemeClr val="tx1"/>
                </a:solidFill>
              </a:rPr>
            </a:br>
            <a:r>
              <a:rPr lang="pt-BR" sz="2800" dirty="0">
                <a:solidFill>
                  <a:schemeClr val="tx1"/>
                </a:solidFill>
              </a:rPr>
              <a:t>2 – Letra D</a:t>
            </a:r>
            <a:endParaRPr lang="pt-BR" sz="28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59136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Facet</vt:lpstr>
      <vt:lpstr>Colégio Evangélico  Almeida Barros  Literatura - 3º Ensino Médio</vt:lpstr>
      <vt:lpstr>Modernismo em Portugal  - Grave Crise econômica e revoltas que pediam a mudança do sistema de governo (da Monarquia para a República) no final do século XIX e início do século XX;   - Surgimento de um geração de intelectuais e artísticas que se identificaram com as novas expressões artísticas e literárias;  - O marco inicial e com a publicação da revista Orpheu, em 1915. </vt:lpstr>
      <vt:lpstr>-  Fernando Pessoa é o mais importante escritor modernista português, responsável pela consolidação dessa estética;  - Fernando Pessoa criou vários heterônimos. Eles são personalidades literárias com biografias (inventadas) e estilos próprios;  - Principais heterônimos: * Alberto Cairo; * Álvaro de Campos; * Ricardo Reis;  - Ortônimo (Fernando Pessoa, ele mesmo). </vt:lpstr>
      <vt:lpstr>1 - (FEI - SP) Autopsicografia O poeta é um fingidor.  Finge tão completamente  Que chega a fingir que é dor  A dor que deveras sente.  E os que leem o que escreve,  Na dor lida sentem bem,  Não as duas que ele teve,  Mas só a que eles não têm.  E assim nas calhas de roda  Gira, a entreter a razão,  Esse comboio de corda  Que se chama coração.  Fernando Pessoa </vt:lpstr>
      <vt:lpstr>A palavra título indica que:  a) o texto apresentará a visão do eu lírico sobre os outros com quem convive. b) o poema tecerá considerações sobre a subjetividade do próprio eu lírico. c) o texto discutirá a formação do leitor. d) o poema dialogará com os leitores em potencial. e) o poema tecerá considerações sobre o amor.</vt:lpstr>
      <vt:lpstr>2 - Assinale a sequência correta de acordo com as características dos heterônimos de Fernando Pessoa:  I. Um dos heterônimos mais importantes, embora seja um camponês sem estudo. Seu estilo direto e simples, na verdade, esconde reflexões profundas que estão na contramão do pensamento filosófico. Uma de suas obras mais conhecidas é “O Guardador de Rebanhos”.  II. Sua obra é marcada por três fases: na primeira, é o tédio e a busca por diferentes experiências que marcam a poesia; na segunda, a crença na civilização; na terceira, o intimismo, a introspecção e o pessimismo.  III. Apresenta uma linguagem culta e clássica em poemas que fazem alusões à mitologia grega. É pouco espontâneo, e em sua poesia predomina um tom sentencioso de caráter moralizante. </vt:lpstr>
      <vt:lpstr> IV. Um semi-heterônimo parecido com Álvaro de Campos, muito próximo de Fernando Pessoa e, conforme o próprio escritor, "não sendo a personalidade a minha, é, não diferente da minha, mas uma simples mutilação dela. Sou eu menos o raciocínio e afetividade."  a) Bernardo Soares, Fernando Pessoa, Alberto Caeiro e Mário de Sá-Carneiro. b) Álvaro de Campos, Ricardo Reis, Fernando Pessoa e Álvaro de Campos. c) Ricardo Reis, Álvaro de Campos, Bernardo Soares e Alberto Caeiro. d) Alberto Caeiro, Álvaro de Campos, Ricardo Reis e Bernardo Soares.  </vt:lpstr>
      <vt:lpstr>Gabarito  1 – Letra B 2 – Letra 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/>
  <cp:revision>110</cp:revision>
  <dcterms:created xsi:type="dcterms:W3CDTF">2020-04-10T04:29:15Z</dcterms:created>
  <dcterms:modified xsi:type="dcterms:W3CDTF">2020-04-10T04:50:15Z</dcterms:modified>
</cp:coreProperties>
</file>